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1"/>
  </p:notesMasterIdLst>
  <p:handoutMasterIdLst>
    <p:handoutMasterId r:id="rId172"/>
  </p:handoutMasterIdLst>
  <p:sldIdLst>
    <p:sldId id="256" r:id="rId2"/>
    <p:sldId id="365" r:id="rId3"/>
    <p:sldId id="377" r:id="rId4"/>
    <p:sldId id="378" r:id="rId5"/>
    <p:sldId id="493" r:id="rId6"/>
    <p:sldId id="379" r:id="rId7"/>
    <p:sldId id="407" r:id="rId8"/>
    <p:sldId id="408" r:id="rId9"/>
    <p:sldId id="409" r:id="rId10"/>
    <p:sldId id="410" r:id="rId11"/>
    <p:sldId id="411" r:id="rId12"/>
    <p:sldId id="412" r:id="rId13"/>
    <p:sldId id="413" r:id="rId14"/>
    <p:sldId id="553" r:id="rId15"/>
    <p:sldId id="414" r:id="rId16"/>
    <p:sldId id="415" r:id="rId17"/>
    <p:sldId id="416" r:id="rId18"/>
    <p:sldId id="417" r:id="rId19"/>
    <p:sldId id="380" r:id="rId20"/>
    <p:sldId id="381" r:id="rId21"/>
    <p:sldId id="382" r:id="rId22"/>
    <p:sldId id="383" r:id="rId23"/>
    <p:sldId id="384" r:id="rId24"/>
    <p:sldId id="385" r:id="rId25"/>
    <p:sldId id="401" r:id="rId26"/>
    <p:sldId id="386" r:id="rId27"/>
    <p:sldId id="402" r:id="rId28"/>
    <p:sldId id="405" r:id="rId29"/>
    <p:sldId id="387" r:id="rId30"/>
    <p:sldId id="404" r:id="rId31"/>
    <p:sldId id="531" r:id="rId32"/>
    <p:sldId id="532" r:id="rId33"/>
    <p:sldId id="533" r:id="rId34"/>
    <p:sldId id="534" r:id="rId35"/>
    <p:sldId id="535" r:id="rId36"/>
    <p:sldId id="536" r:id="rId37"/>
    <p:sldId id="537" r:id="rId38"/>
    <p:sldId id="558" r:id="rId39"/>
    <p:sldId id="390" r:id="rId40"/>
    <p:sldId id="391" r:id="rId41"/>
    <p:sldId id="392" r:id="rId42"/>
    <p:sldId id="418" r:id="rId43"/>
    <p:sldId id="592" r:id="rId44"/>
    <p:sldId id="398" r:id="rId45"/>
    <p:sldId id="396" r:id="rId46"/>
    <p:sldId id="559" r:id="rId47"/>
    <p:sldId id="557" r:id="rId48"/>
    <p:sldId id="564" r:id="rId49"/>
    <p:sldId id="556" r:id="rId50"/>
    <p:sldId id="397" r:id="rId51"/>
    <p:sldId id="561" r:id="rId52"/>
    <p:sldId id="562" r:id="rId53"/>
    <p:sldId id="563" r:id="rId54"/>
    <p:sldId id="565" r:id="rId55"/>
    <p:sldId id="566" r:id="rId56"/>
    <p:sldId id="567" r:id="rId57"/>
    <p:sldId id="568" r:id="rId58"/>
    <p:sldId id="569" r:id="rId59"/>
    <p:sldId id="570" r:id="rId60"/>
    <p:sldId id="571" r:id="rId61"/>
    <p:sldId id="572" r:id="rId62"/>
    <p:sldId id="573" r:id="rId63"/>
    <p:sldId id="575" r:id="rId64"/>
    <p:sldId id="576" r:id="rId65"/>
    <p:sldId id="577" r:id="rId66"/>
    <p:sldId id="578" r:id="rId67"/>
    <p:sldId id="579" r:id="rId68"/>
    <p:sldId id="580" r:id="rId69"/>
    <p:sldId id="581" r:id="rId70"/>
    <p:sldId id="583" r:id="rId71"/>
    <p:sldId id="587" r:id="rId72"/>
    <p:sldId id="582" r:id="rId73"/>
    <p:sldId id="584" r:id="rId74"/>
    <p:sldId id="586" r:id="rId75"/>
    <p:sldId id="270" r:id="rId76"/>
    <p:sldId id="589" r:id="rId77"/>
    <p:sldId id="590" r:id="rId78"/>
    <p:sldId id="591" r:id="rId79"/>
    <p:sldId id="588" r:id="rId80"/>
    <p:sldId id="421" r:id="rId81"/>
    <p:sldId id="424" r:id="rId82"/>
    <p:sldId id="425" r:id="rId83"/>
    <p:sldId id="430" r:id="rId84"/>
    <p:sldId id="431" r:id="rId85"/>
    <p:sldId id="426" r:id="rId86"/>
    <p:sldId id="428" r:id="rId87"/>
    <p:sldId id="427" r:id="rId88"/>
    <p:sldId id="429" r:id="rId89"/>
    <p:sldId id="442" r:id="rId90"/>
    <p:sldId id="432" r:id="rId91"/>
    <p:sldId id="433" r:id="rId92"/>
    <p:sldId id="434" r:id="rId93"/>
    <p:sldId id="435" r:id="rId94"/>
    <p:sldId id="436" r:id="rId95"/>
    <p:sldId id="438" r:id="rId96"/>
    <p:sldId id="437" r:id="rId97"/>
    <p:sldId id="439" r:id="rId98"/>
    <p:sldId id="440" r:id="rId99"/>
    <p:sldId id="441" r:id="rId100"/>
    <p:sldId id="552" r:id="rId101"/>
    <p:sldId id="285" r:id="rId102"/>
    <p:sldId id="443" r:id="rId103"/>
    <p:sldId id="444" r:id="rId104"/>
    <p:sldId id="287" r:id="rId105"/>
    <p:sldId id="288" r:id="rId106"/>
    <p:sldId id="289" r:id="rId107"/>
    <p:sldId id="330" r:id="rId108"/>
    <p:sldId id="291" r:id="rId109"/>
    <p:sldId id="292" r:id="rId110"/>
    <p:sldId id="293" r:id="rId111"/>
    <p:sldId id="448" r:id="rId112"/>
    <p:sldId id="593" r:id="rId113"/>
    <p:sldId id="508" r:id="rId114"/>
    <p:sldId id="594" r:id="rId115"/>
    <p:sldId id="595" r:id="rId116"/>
    <p:sldId id="294" r:id="rId117"/>
    <p:sldId id="295" r:id="rId118"/>
    <p:sldId id="446" r:id="rId119"/>
    <p:sldId id="296" r:id="rId120"/>
    <p:sldId id="297" r:id="rId121"/>
    <p:sldId id="298" r:id="rId122"/>
    <p:sldId id="447" r:id="rId123"/>
    <p:sldId id="300" r:id="rId124"/>
    <p:sldId id="449" r:id="rId125"/>
    <p:sldId id="450" r:id="rId126"/>
    <p:sldId id="451" r:id="rId127"/>
    <p:sldId id="301" r:id="rId128"/>
    <p:sldId id="302" r:id="rId129"/>
    <p:sldId id="303" r:id="rId130"/>
    <p:sldId id="304" r:id="rId131"/>
    <p:sldId id="305" r:id="rId132"/>
    <p:sldId id="452" r:id="rId133"/>
    <p:sldId id="473" r:id="rId134"/>
    <p:sldId id="453" r:id="rId135"/>
    <p:sldId id="465" r:id="rId136"/>
    <p:sldId id="466" r:id="rId137"/>
    <p:sldId id="516" r:id="rId138"/>
    <p:sldId id="517" r:id="rId139"/>
    <p:sldId id="518" r:id="rId140"/>
    <p:sldId id="519" r:id="rId141"/>
    <p:sldId id="520" r:id="rId142"/>
    <p:sldId id="521" r:id="rId143"/>
    <p:sldId id="522" r:id="rId144"/>
    <p:sldId id="523" r:id="rId145"/>
    <p:sldId id="524" r:id="rId146"/>
    <p:sldId id="454" r:id="rId147"/>
    <p:sldId id="455" r:id="rId148"/>
    <p:sldId id="456" r:id="rId149"/>
    <p:sldId id="457" r:id="rId150"/>
    <p:sldId id="458" r:id="rId151"/>
    <p:sldId id="541" r:id="rId152"/>
    <p:sldId id="308" r:id="rId153"/>
    <p:sldId id="596" r:id="rId154"/>
    <p:sldId id="459" r:id="rId155"/>
    <p:sldId id="462" r:id="rId156"/>
    <p:sldId id="463" r:id="rId157"/>
    <p:sldId id="549" r:id="rId158"/>
    <p:sldId id="475" r:id="rId159"/>
    <p:sldId id="309" r:id="rId160"/>
    <p:sldId id="501" r:id="rId161"/>
    <p:sldId id="502" r:id="rId162"/>
    <p:sldId id="503" r:id="rId163"/>
    <p:sldId id="597" r:id="rId164"/>
    <p:sldId id="598" r:id="rId165"/>
    <p:sldId id="600" r:id="rId166"/>
    <p:sldId id="526" r:id="rId167"/>
    <p:sldId id="528" r:id="rId168"/>
    <p:sldId id="529" r:id="rId169"/>
    <p:sldId id="530" r:id="rId17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437" autoAdjust="0"/>
  </p:normalViewPr>
  <p:slideViewPr>
    <p:cSldViewPr snapToGrid="0">
      <p:cViewPr varScale="1">
        <p:scale>
          <a:sx n="93" d="100"/>
          <a:sy n="93" d="100"/>
        </p:scale>
        <p:origin x="450" y="96"/>
      </p:cViewPr>
      <p:guideLst/>
    </p:cSldViewPr>
  </p:slideViewPr>
  <p:notesTextViewPr>
    <p:cViewPr>
      <p:scale>
        <a:sx n="1" d="1"/>
        <a:sy n="1" d="1"/>
      </p:scale>
      <p:origin x="0" y="0"/>
    </p:cViewPr>
  </p:notesTextViewPr>
  <p:notesViewPr>
    <p:cSldViewPr snapToGrid="0">
      <p:cViewPr varScale="1">
        <p:scale>
          <a:sx n="87" d="100"/>
          <a:sy n="87" d="100"/>
        </p:scale>
        <p:origin x="3840"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n-US" smtClean="0"/>
              <a:t>TBLC Catalogers Group Meeting 2018</a:t>
            </a:r>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r>
              <a:rPr lang="en-US" smtClean="0"/>
              <a:t>July 12, 2018</a:t>
            </a:r>
            <a:endParaRPr lang="en-US" dirty="0"/>
          </a:p>
        </p:txBody>
      </p:sp>
      <p:sp>
        <p:nvSpPr>
          <p:cNvPr id="4" name="Footer Placeholder 3"/>
          <p:cNvSpPr>
            <a:spLocks noGrp="1"/>
          </p:cNvSpPr>
          <p:nvPr>
            <p:ph type="ftr" sz="quarter" idx="2"/>
          </p:nvPr>
        </p:nvSpPr>
        <p:spPr>
          <a:xfrm>
            <a:off x="0" y="8829968"/>
            <a:ext cx="2971800" cy="466433"/>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5" name="Slide Number Placeholder 4"/>
          <p:cNvSpPr>
            <a:spLocks noGrp="1"/>
          </p:cNvSpPr>
          <p:nvPr>
            <p:ph type="sldNum" sz="quarter" idx="3"/>
          </p:nvPr>
        </p:nvSpPr>
        <p:spPr>
          <a:xfrm>
            <a:off x="3884613" y="8829968"/>
            <a:ext cx="2971800" cy="466433"/>
          </a:xfrm>
          <a:prstGeom prst="rect">
            <a:avLst/>
          </a:prstGeom>
        </p:spPr>
        <p:txBody>
          <a:bodyPr vert="horz" lIns="91440" tIns="45720" rIns="91440" bIns="45720" rtlCol="0" anchor="b"/>
          <a:lstStyle>
            <a:lvl1pPr algn="r">
              <a:defRPr sz="1200"/>
            </a:lvl1pPr>
          </a:lstStyle>
          <a:p>
            <a:fld id="{195B2BDC-FB19-472F-976D-8D107596AD30}" type="slidenum">
              <a:rPr lang="en-US" smtClean="0"/>
              <a:t>‹#›</a:t>
            </a:fld>
            <a:endParaRPr lang="en-US"/>
          </a:p>
        </p:txBody>
      </p:sp>
    </p:spTree>
    <p:extLst>
      <p:ext uri="{BB962C8B-B14F-4D97-AF65-F5344CB8AC3E}">
        <p14:creationId xmlns:p14="http://schemas.microsoft.com/office/powerpoint/2010/main" val="57596984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n-US" smtClean="0"/>
              <a:t>TBLC Catalogers Group Meeting 2018</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r>
              <a:rPr lang="en-US" smtClean="0"/>
              <a:t>July 12, 2018</a:t>
            </a:r>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1440" tIns="45720" rIns="91440" bIns="45720" rtlCol="0" anchor="b"/>
          <a:lstStyle>
            <a:lvl1pPr algn="r">
              <a:defRPr sz="1200"/>
            </a:lvl1pPr>
          </a:lstStyle>
          <a:p>
            <a:fld id="{93AE828F-B8DA-461A-AE1B-69954E5886E2}" type="slidenum">
              <a:rPr lang="en-US" smtClean="0"/>
              <a:t>‹#›</a:t>
            </a:fld>
            <a:endParaRPr lang="en-US"/>
          </a:p>
        </p:txBody>
      </p:sp>
    </p:spTree>
    <p:extLst>
      <p:ext uri="{BB962C8B-B14F-4D97-AF65-F5344CB8AC3E}">
        <p14:creationId xmlns:p14="http://schemas.microsoft.com/office/powerpoint/2010/main" val="413910966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mailto:jayo@loc.gov"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classificationweb.net/LCDGT/"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id.loc.gov/" TargetMode="Externa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1</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4814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 search results for “Rock</a:t>
            </a:r>
            <a:r>
              <a:rPr lang="en-US" baseline="0" dirty="0" smtClean="0"/>
              <a:t> operas”.  It’s important to check if there is a scope note to help guide you in the assignment of the term in question.</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8063722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LCGFT</a:t>
            </a:r>
            <a:r>
              <a:rPr lang="en-US" baseline="0" dirty="0" smtClean="0"/>
              <a:t> term </a:t>
            </a:r>
            <a:r>
              <a:rPr lang="en-US" i="1" baseline="0" dirty="0" smtClean="0"/>
              <a:t>Cartographic materials for people with visual disabilities</a:t>
            </a:r>
            <a:r>
              <a:rPr lang="en-US" i="0" baseline="0" dirty="0" smtClean="0"/>
              <a:t> is one of those exceptional terms that includes an audience.  It’s possible that in the future these will be cancelled or changed to some other form, such as </a:t>
            </a:r>
            <a:r>
              <a:rPr lang="en-US" i="1" baseline="0" dirty="0" smtClean="0"/>
              <a:t>Tactile cartographic materials</a:t>
            </a:r>
            <a:r>
              <a:rPr lang="en-US" i="0" baseline="0" dirty="0" smtClean="0"/>
              <a:t>.</a:t>
            </a:r>
            <a:endParaRPr lang="en-US" i="1" dirty="0"/>
          </a:p>
        </p:txBody>
      </p:sp>
      <p:sp>
        <p:nvSpPr>
          <p:cNvPr id="4" name="Header Placeholder 3"/>
          <p:cNvSpPr>
            <a:spLocks noGrp="1"/>
          </p:cNvSpPr>
          <p:nvPr>
            <p:ph type="hdr" sz="quarter" idx="10"/>
          </p:nvPr>
        </p:nvSpPr>
        <p:spPr/>
        <p:txBody>
          <a:bodyPr/>
          <a:lstStyle/>
          <a:p>
            <a:r>
              <a:rPr lang="en-US" smtClean="0"/>
              <a:t>TBLC Catalogers Group Meeting 2018</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100</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406293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101</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5135050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a:t>
            </a:r>
            <a:r>
              <a:rPr lang="en-US" i="1" dirty="0" smtClean="0"/>
              <a:t>Introduction to Library of Congress Demographic Group Terms:</a:t>
            </a:r>
          </a:p>
          <a:p>
            <a:endParaRPr lang="en-US" dirty="0" smtClean="0"/>
          </a:p>
          <a:p>
            <a:r>
              <a:rPr lang="en-US" sz="1200" kern="1200" dirty="0" smtClean="0">
                <a:solidFill>
                  <a:schemeClr val="tx1"/>
                </a:solidFill>
                <a:effectLst/>
                <a:latin typeface="+mn-lt"/>
                <a:ea typeface="+mn-ea"/>
                <a:cs typeface="+mn-cs"/>
              </a:rPr>
              <a:t>“When LCGFT is fully implemented, LCSH form headings – including those that include both form and audience, or form and creator/contributor characteristics – will no longer be assigned to resources that are for particular audiences, or by members of a particular demographic group. Those headings will be reserved for topical resources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those resources.”</a:t>
            </a: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102</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885359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distributed this notice in February</a:t>
            </a:r>
            <a:r>
              <a:rPr lang="en-US" baseline="0" dirty="0" smtClean="0"/>
              <a:t> 2018:</a:t>
            </a:r>
            <a:endParaRPr lang="en-US" dirty="0" smtClean="0"/>
          </a:p>
          <a:p>
            <a:endParaRPr lang="en-US" dirty="0" smtClean="0"/>
          </a:p>
          <a:p>
            <a:r>
              <a:rPr lang="en-US" b="1" dirty="0" smtClean="0"/>
              <a:t>February 5, 2018</a:t>
            </a:r>
          </a:p>
          <a:p>
            <a:endParaRPr lang="en-US" dirty="0" smtClean="0"/>
          </a:p>
          <a:p>
            <a:r>
              <a:rPr lang="en-US" dirty="0" smtClean="0"/>
              <a:t>Phase 3 of the development of </a:t>
            </a:r>
            <a:r>
              <a:rPr lang="en-US" i="1" dirty="0" smtClean="0"/>
              <a:t>Library of Congress Demographic Group Terms </a:t>
            </a:r>
            <a:r>
              <a:rPr lang="en-US" dirty="0" smtClean="0"/>
              <a:t>(LCDGT) is now ended because sufficient proposals have been received to allow a thorough evaluation of LCDGT’s structure and principles. Additional proposals for new and revised demographic group terms will not be accepted until further notice.</a:t>
            </a:r>
          </a:p>
          <a:p>
            <a:endParaRPr lang="en-US" dirty="0" smtClean="0"/>
          </a:p>
          <a:p>
            <a:r>
              <a:rPr lang="en-US" dirty="0" smtClean="0"/>
              <a:t>LCDGT is intended to describe the creators of, and contributors to, resources, and also the intended audience of resources. Terms may be assigned in bibliographic records and in authority records for works and expressions.</a:t>
            </a:r>
          </a:p>
          <a:p>
            <a:endParaRPr lang="en-US" dirty="0" smtClean="0"/>
          </a:p>
          <a:p>
            <a:r>
              <a:rPr lang="en-US" dirty="0" smtClean="0"/>
              <a:t>The development of the pilot vocabulary has been undertaken in phases. During phases 1 and 2, specialists in the Policy and Standards Division (PSD) of the Library of Congress made proposals that were chiefly intended to test theories on policies, highlight specific areas of concern (e.g., conflict situations; hierarchies), provide useful examples, and serve as the basis for future development. During Phase 3, which began in January 2016, PSD accepted proposals for new and revised terms needed in new cataloging and thereby tested policies for proposing demographic group terms.</a:t>
            </a:r>
          </a:p>
          <a:p>
            <a:endParaRPr lang="en-US" dirty="0" smtClean="0"/>
          </a:p>
          <a:p>
            <a:r>
              <a:rPr lang="en-US" dirty="0" smtClean="0"/>
              <a:t>Questions and comments about LCDGT may be directed to Janis L. Young at </a:t>
            </a:r>
            <a:r>
              <a:rPr lang="en-US" dirty="0" smtClean="0">
                <a:hlinkClick r:id="rId3"/>
              </a:rPr>
              <a:t>jayo@loc.gov</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103</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4072047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104</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901463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105</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1292412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106</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016077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9038535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108</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274806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 There currently is no collective term in LCDGT for Native Americans</a:t>
            </a:r>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109</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20781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Cataloger’s Desktop now includes searching of Classification Web, provided that you</a:t>
            </a:r>
            <a:r>
              <a:rPr lang="en-US" baseline="0" dirty="0" smtClean="0"/>
              <a:t> have a Class Web subscription.</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105072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110</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8628071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This</a:t>
            </a:r>
            <a:r>
              <a:rPr lang="en-US" baseline="0" dirty="0" smtClean="0"/>
              <a:t> example is a graphic novel for middle school students by two brothers, one of whom lives in Washington State and the other who lives in Oregon.  The subfield $</a:t>
            </a:r>
            <a:r>
              <a:rPr lang="en-US" baseline="0" dirty="0" err="1" smtClean="0"/>
              <a:t>i</a:t>
            </a:r>
            <a:r>
              <a:rPr lang="en-US" baseline="0" dirty="0" smtClean="0"/>
              <a:t> can be used to distinguish the role of the persons with each demographic group term recorded. </a:t>
            </a:r>
            <a:endParaRPr lang="en-US" dirty="0" smtClean="0"/>
          </a:p>
        </p:txBody>
      </p:sp>
      <p:sp>
        <p:nvSpPr>
          <p:cNvPr id="4" name="Slide Number Placeholder 3"/>
          <p:cNvSpPr>
            <a:spLocks noGrp="1"/>
          </p:cNvSpPr>
          <p:nvPr>
            <p:ph type="sldNum" sz="quarter" idx="10"/>
          </p:nvPr>
        </p:nvSpPr>
        <p:spPr/>
        <p:txBody>
          <a:bodyPr/>
          <a:lstStyle/>
          <a:p>
            <a:fld id="{01713665-EB3F-4E54-8066-1CD0738A7E48}" type="slidenum">
              <a:rPr lang="en-US" smtClean="0"/>
              <a:t>111</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3764479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If</a:t>
            </a:r>
            <a:r>
              <a:rPr lang="en-US" baseline="0" dirty="0" smtClean="0"/>
              <a:t> gender was important, it could be included as another subfield $a in the 386 fields, the 386 fields could be doubled, or the $</a:t>
            </a:r>
            <a:r>
              <a:rPr lang="en-US" baseline="0" dirty="0" err="1" smtClean="0"/>
              <a:t>i</a:t>
            </a:r>
            <a:r>
              <a:rPr lang="en-US" baseline="0" dirty="0" smtClean="0"/>
              <a:t> could be repeated:</a:t>
            </a:r>
          </a:p>
          <a:p>
            <a:endParaRPr lang="en-US" baseline="0" dirty="0" smtClean="0"/>
          </a:p>
          <a:p>
            <a:r>
              <a:rPr lang="en-US" baseline="0" dirty="0" smtClean="0"/>
              <a:t>386 __ $</a:t>
            </a:r>
            <a:r>
              <a:rPr lang="en-US" baseline="0" dirty="0" err="1" smtClean="0"/>
              <a:t>i</a:t>
            </a:r>
            <a:r>
              <a:rPr lang="en-US" baseline="0" dirty="0" smtClean="0"/>
              <a:t> Composer $</a:t>
            </a:r>
            <a:r>
              <a:rPr lang="en-US" baseline="0" dirty="0" err="1" smtClean="0"/>
              <a:t>i</a:t>
            </a:r>
            <a:r>
              <a:rPr lang="en-US" baseline="0" dirty="0" smtClean="0"/>
              <a:t> Instrumentalist (piano) $</a:t>
            </a:r>
            <a:r>
              <a:rPr lang="en-US" baseline="0" dirty="0" err="1" smtClean="0"/>
              <a:t>i</a:t>
            </a:r>
            <a:r>
              <a:rPr lang="en-US" baseline="0" dirty="0" smtClean="0"/>
              <a:t> Conductor: $a Men $2 </a:t>
            </a:r>
            <a:r>
              <a:rPr lang="en-US" baseline="0" dirty="0" err="1" smtClean="0"/>
              <a:t>lcdgt</a:t>
            </a:r>
            <a:endParaRPr lang="en-US" baseline="0" dirty="0" smtClean="0"/>
          </a:p>
          <a:p>
            <a:r>
              <a:rPr lang="en-US" baseline="0" dirty="0" smtClean="0"/>
              <a:t>386 __ $</a:t>
            </a:r>
            <a:r>
              <a:rPr lang="en-US" baseline="0" dirty="0" err="1" smtClean="0"/>
              <a:t>i</a:t>
            </a:r>
            <a:r>
              <a:rPr lang="en-US" baseline="0" dirty="0" smtClean="0"/>
              <a:t> Instrumentalist (</a:t>
            </a:r>
            <a:r>
              <a:rPr lang="en-US" baseline="0" dirty="0" err="1" smtClean="0"/>
              <a:t>ondes</a:t>
            </a:r>
            <a:r>
              <a:rPr lang="en-US" baseline="0" dirty="0" smtClean="0"/>
              <a:t> </a:t>
            </a:r>
            <a:r>
              <a:rPr lang="en-US" baseline="0" dirty="0" err="1" smtClean="0"/>
              <a:t>Martenot</a:t>
            </a:r>
            <a:r>
              <a:rPr lang="en-US" baseline="0" dirty="0" smtClean="0"/>
              <a:t>): $a Women $2 </a:t>
            </a:r>
            <a:r>
              <a:rPr lang="en-US" baseline="0" dirty="0" err="1" smtClean="0"/>
              <a:t>lcdgt</a:t>
            </a:r>
            <a:endParaRPr lang="en-US" dirty="0" smtClean="0"/>
          </a:p>
          <a:p>
            <a:endParaRPr lang="en-US" dirty="0" smtClean="0"/>
          </a:p>
          <a:p>
            <a:r>
              <a:rPr lang="en-US" dirty="0" smtClean="0"/>
              <a:t>Sanseis: third generation Japanese-Americans</a:t>
            </a:r>
          </a:p>
        </p:txBody>
      </p:sp>
      <p:sp>
        <p:nvSpPr>
          <p:cNvPr id="4" name="Slide Number Placeholder 3"/>
          <p:cNvSpPr>
            <a:spLocks noGrp="1"/>
          </p:cNvSpPr>
          <p:nvPr>
            <p:ph type="sldNum" sz="quarter" idx="10"/>
          </p:nvPr>
        </p:nvSpPr>
        <p:spPr/>
        <p:txBody>
          <a:bodyPr/>
          <a:lstStyle/>
          <a:p>
            <a:fld id="{01713665-EB3F-4E54-8066-1CD0738A7E48}" type="slidenum">
              <a:rPr lang="en-US" smtClean="0"/>
              <a:t>112</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712746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 Relationship</a:t>
            </a:r>
            <a:r>
              <a:rPr lang="en-US" dirty="0" smtClean="0"/>
              <a:t> </a:t>
            </a:r>
          </a:p>
          <a:p>
            <a:r>
              <a:rPr lang="en-US" dirty="0" smtClean="0"/>
              <a:t>Code or URI that specifies the relationship from the entity described in the record to the entity referenced in the field. </a:t>
            </a:r>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113</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5361974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In</a:t>
            </a:r>
            <a:r>
              <a:rPr lang="en-US" sz="1200" i="0" kern="1200" baseline="0" dirty="0" smtClean="0">
                <a:solidFill>
                  <a:schemeClr val="tx1"/>
                </a:solidFill>
                <a:effectLst/>
                <a:latin typeface="+mn-lt"/>
                <a:ea typeface="+mn-ea"/>
                <a:cs typeface="+mn-cs"/>
              </a:rPr>
              <a:t> the example, a</a:t>
            </a:r>
            <a:r>
              <a:rPr lang="en-US" sz="1200" i="0" kern="1200" dirty="0" smtClean="0">
                <a:solidFill>
                  <a:schemeClr val="tx1"/>
                </a:solidFill>
                <a:effectLst/>
                <a:latin typeface="+mn-lt"/>
                <a:ea typeface="+mn-ea"/>
                <a:cs typeface="+mn-cs"/>
              </a:rPr>
              <a:t>ll of the plays are by British authors. Four are by English authors and one is by a </a:t>
            </a:r>
            <a:r>
              <a:rPr lang="en-US" sz="1200" i="0" kern="1200" dirty="0" err="1" smtClean="0">
                <a:solidFill>
                  <a:schemeClr val="tx1"/>
                </a:solidFill>
                <a:effectLst/>
                <a:latin typeface="+mn-lt"/>
                <a:ea typeface="+mn-ea"/>
                <a:cs typeface="+mn-cs"/>
              </a:rPr>
              <a:t>Scot.</a:t>
            </a:r>
            <a:r>
              <a:rPr lang="en-US" sz="1200" i="0" kern="1200" dirty="0" smtClean="0">
                <a:solidFill>
                  <a:schemeClr val="tx1"/>
                </a:solidFill>
                <a:effectLst/>
                <a:latin typeface="+mn-lt"/>
                <a:ea typeface="+mn-ea"/>
                <a:cs typeface="+mn-cs"/>
              </a:rPr>
              <a:t> Three are by men and two by women.</a:t>
            </a:r>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114</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762255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This example shows the use of $3 in combination with $</a:t>
            </a:r>
            <a:r>
              <a:rPr lang="en-US" sz="1200" i="0" kern="1200" dirty="0" err="1" smtClean="0">
                <a:solidFill>
                  <a:schemeClr val="tx1"/>
                </a:solidFill>
                <a:effectLst/>
                <a:latin typeface="+mn-lt"/>
                <a:ea typeface="+mn-ea"/>
                <a:cs typeface="+mn-cs"/>
              </a:rPr>
              <a:t>i</a:t>
            </a:r>
            <a:r>
              <a:rPr lang="en-US" sz="1200" i="0" kern="1200" dirty="0" smtClean="0">
                <a:solidFill>
                  <a:schemeClr val="tx1"/>
                </a:solidFill>
                <a:effectLst/>
                <a:latin typeface="+mn-lt"/>
                <a:ea typeface="+mn-ea"/>
                <a:cs typeface="+mn-cs"/>
              </a:rPr>
              <a:t>.  A sound recording of wind quintets performed by the York Winds. All of the compositions are by men.  Three are by Canadians and one by an American.  One of the works by Canadians is by a Swedish Canadian.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115</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744597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116</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5629390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primary source for access to the approved LCDGT terms is Classification Web.  The terms </a:t>
            </a:r>
            <a:r>
              <a:rPr lang="en-US" sz="1200" kern="1200" baseline="0" dirty="0" smtClean="0">
                <a:solidFill>
                  <a:schemeClr val="tx1"/>
                </a:solidFill>
                <a:effectLst/>
                <a:latin typeface="+mn-lt"/>
                <a:ea typeface="+mn-ea"/>
                <a:cs typeface="+mn-cs"/>
              </a:rPr>
              <a:t>can now also be searched in Cataloger’s Desktop if you also have a Classification Web subscription.  There is a PDF file compiled annually posted on the LCDGT Manual web page.  </a:t>
            </a:r>
            <a:r>
              <a:rPr lang="en-US" dirty="0" smtClean="0"/>
              <a:t>Authority records in MARC UTF-8 format may be freely downloaded from </a:t>
            </a:r>
            <a:r>
              <a:rPr lang="en-US" dirty="0" smtClean="0">
                <a:hlinkClick r:id="rId3"/>
              </a:rPr>
              <a:t>http://classificationweb.net/LCDGT/</a:t>
            </a:r>
            <a:r>
              <a:rPr lang="en-US" dirty="0" smtClean="0"/>
              <a:t>, and they are also available for download in a variety of formats from LC’s Linked Data Service, </a:t>
            </a:r>
            <a:r>
              <a:rPr lang="en-US" dirty="0" smtClean="0">
                <a:hlinkClick r:id="rId4"/>
              </a:rPr>
              <a:t>http://id.loc.gov</a:t>
            </a:r>
            <a:r>
              <a:rPr lang="en-US" dirty="0" smtClean="0"/>
              <a:t>.</a:t>
            </a:r>
            <a:r>
              <a:rPr lang="en-US" sz="1200" kern="1200" dirty="0" smtClean="0">
                <a:solidFill>
                  <a:schemeClr val="tx1"/>
                </a:solidFill>
                <a:effectLst/>
                <a:latin typeface="+mn-lt"/>
                <a:ea typeface="+mn-ea"/>
                <a:cs typeface="+mn-cs"/>
              </a:rPr>
              <a:t>  Hopefully</a:t>
            </a:r>
            <a:r>
              <a:rPr lang="en-US" sz="1200" kern="1200" baseline="0" dirty="0" smtClean="0">
                <a:solidFill>
                  <a:schemeClr val="tx1"/>
                </a:solidFill>
                <a:effectLst/>
                <a:latin typeface="+mn-lt"/>
                <a:ea typeface="+mn-ea"/>
                <a:cs typeface="+mn-cs"/>
              </a:rPr>
              <a:t>, with enough interest, people will convince OCLC to make the terms available through </a:t>
            </a:r>
            <a:r>
              <a:rPr lang="en-US" sz="1200" kern="1200" baseline="0" dirty="0" err="1" smtClean="0">
                <a:solidFill>
                  <a:schemeClr val="tx1"/>
                </a:solidFill>
                <a:effectLst/>
                <a:latin typeface="+mn-lt"/>
                <a:ea typeface="+mn-ea"/>
                <a:cs typeface="+mn-cs"/>
              </a:rPr>
              <a:t>Connexion</a:t>
            </a:r>
            <a:r>
              <a:rPr lang="en-US" sz="1200" kern="1200" baseline="0" dirty="0" smtClean="0">
                <a:solidFill>
                  <a:schemeClr val="tx1"/>
                </a:solidFill>
                <a:effectLst/>
                <a:latin typeface="+mn-lt"/>
                <a:ea typeface="+mn-ea"/>
                <a:cs typeface="+mn-cs"/>
              </a:rPr>
              <a:t>, so you can search the authorities there.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55EB1-DAB9-426B-9EAA-9BB0C6C1FD86}" type="slidenum">
              <a:rPr lang="en-US" smtClean="0"/>
              <a:t>117</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775960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118</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8448989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LCSH some class of persons headings</a:t>
            </a:r>
            <a:r>
              <a:rPr lang="en-US" sz="1200" kern="1200" baseline="0" dirty="0" smtClean="0">
                <a:solidFill>
                  <a:schemeClr val="tx1"/>
                </a:solidFill>
                <a:effectLst/>
                <a:latin typeface="+mn-lt"/>
                <a:ea typeface="+mn-ea"/>
                <a:cs typeface="+mn-cs"/>
              </a:rPr>
              <a:t> are formed by adding subdivisions to a main heading: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Breast $x Cancer $x Patients</a:t>
            </a:r>
          </a:p>
          <a:p>
            <a:r>
              <a:rPr lang="en-US" sz="1200" kern="1200" baseline="0" dirty="0" smtClean="0">
                <a:solidFill>
                  <a:schemeClr val="tx1"/>
                </a:solidFill>
                <a:effectLst/>
                <a:latin typeface="+mn-lt"/>
                <a:ea typeface="+mn-ea"/>
                <a:cs typeface="+mn-cs"/>
              </a:rPr>
              <a:t>Bookstores $x Employees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no subdivided terms in LCDGT.  All terms are formed in direct order as plural nouns.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Terms for Native American tribes are formed the same way in LCDGT</a:t>
            </a:r>
            <a:r>
              <a:rPr lang="en-US" sz="1200" kern="1200" baseline="0" dirty="0" smtClean="0">
                <a:solidFill>
                  <a:schemeClr val="tx1"/>
                </a:solidFill>
                <a:effectLst/>
                <a:latin typeface="+mn-lt"/>
                <a:ea typeface="+mn-ea"/>
                <a:cs typeface="+mn-cs"/>
              </a:rPr>
              <a:t> as they are for other groups around the world. The term for the tribe or ethnic group is qualified by a qualifier in the form “([</a:t>
            </a:r>
            <a:r>
              <a:rPr lang="en-US" sz="1200" kern="1200" baseline="0" dirty="0" err="1" smtClean="0">
                <a:solidFill>
                  <a:schemeClr val="tx1"/>
                </a:solidFill>
                <a:effectLst/>
                <a:latin typeface="+mn-lt"/>
                <a:ea typeface="+mn-ea"/>
                <a:cs typeface="+mn-cs"/>
              </a:rPr>
              <a:t>demonym</a:t>
            </a:r>
            <a:r>
              <a:rPr lang="en-US" sz="1200" kern="1200" baseline="0" dirty="0" smtClean="0">
                <a:solidFill>
                  <a:schemeClr val="tx1"/>
                </a:solidFill>
                <a:effectLst/>
                <a:latin typeface="+mn-lt"/>
                <a:ea typeface="+mn-ea"/>
                <a:cs typeface="+mn-cs"/>
              </a:rPr>
              <a:t>] people)”.  Hence “Cherokee (North American people)” and “Basques (European people)” and “Bengali (South Asian people)”.  This provides consistency throughout the vocabulary and is less North American-centric.</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55EB1-DAB9-426B-9EAA-9BB0C6C1FD86}" type="slidenum">
              <a:rPr lang="en-US" smtClean="0"/>
              <a:t>119</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05931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3035745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via Classification Web</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120</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8551368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Classification Web</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121</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762894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122</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865607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record for LCDGT term Academic librarians</a:t>
            </a:r>
            <a:r>
              <a:rPr lang="en-US" baseline="0" dirty="0" smtClean="0"/>
              <a:t> viewed in Classification Web</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123</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0869923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838813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4042376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0465639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the LC Linked Data Service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740271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128</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3797161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6858-7626-499A-B569-A5C733AEFC1C}" type="slidenum">
              <a:rPr lang="en-US" smtClean="0"/>
              <a:t>129</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450619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This is a screenshot</a:t>
            </a:r>
            <a:r>
              <a:rPr lang="en-US" baseline="0" dirty="0" smtClean="0"/>
              <a:t> from PDF file of the </a:t>
            </a:r>
            <a:r>
              <a:rPr lang="en-US" dirty="0" smtClean="0"/>
              <a:t>2017 Edition of the </a:t>
            </a:r>
            <a:r>
              <a:rPr lang="en-US" i="1" dirty="0" smtClean="0"/>
              <a:t>Library of Congress Genre/Form Terms for Library and Archival Materials</a:t>
            </a:r>
            <a:r>
              <a:rPr lang="en-US" dirty="0" smtClean="0"/>
              <a:t> (LCGFT).  You will notice that our example,</a:t>
            </a:r>
            <a:r>
              <a:rPr lang="en-US" baseline="0" dirty="0" smtClean="0"/>
              <a:t> “Rock operas,” is not here.  This illustrates the drawback of using the PDF file, as it is only compiled once a year, at the beginning of the year.  Any terms added after will not be found in the PDF list until the following year.</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1944738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 display after clicking on the Gender Group link</a:t>
            </a:r>
            <a:endParaRPr lang="en-US" dirty="0"/>
          </a:p>
        </p:txBody>
      </p:sp>
      <p:sp>
        <p:nvSpPr>
          <p:cNvPr id="4" name="Slide Number Placeholder 3"/>
          <p:cNvSpPr>
            <a:spLocks noGrp="1"/>
          </p:cNvSpPr>
          <p:nvPr>
            <p:ph type="sldNum" sz="quarter" idx="10"/>
          </p:nvPr>
        </p:nvSpPr>
        <p:spPr/>
        <p:txBody>
          <a:bodyPr/>
          <a:lstStyle/>
          <a:p>
            <a:fld id="{42AE6858-7626-499A-B569-A5C733AEFC1C}" type="slidenum">
              <a:rPr lang="en-US" smtClean="0"/>
              <a:t>130</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581528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131</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6507415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PDF file of LCDGT on the LCDGT Manual website.  This is only updated annually.</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862664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Netanel</a:t>
            </a:r>
            <a:r>
              <a:rPr lang="en-US" dirty="0" smtClean="0"/>
              <a:t> </a:t>
            </a:r>
            <a:r>
              <a:rPr lang="en-US" dirty="0" err="1" smtClean="0"/>
              <a:t>Ganin</a:t>
            </a:r>
            <a:r>
              <a:rPr lang="en-US" baseline="0" dirty="0" smtClean="0"/>
              <a:t> (former of Brandeis University, now at Library of Congress </a:t>
            </a:r>
            <a:r>
              <a:rPr lang="en-US" dirty="0" smtClean="0"/>
              <a:t>National Audio-Visual Conservation Center)</a:t>
            </a:r>
            <a:r>
              <a:rPr lang="en-US" baseline="0" dirty="0" smtClean="0"/>
              <a:t> is generating an alphabetical list of the terms for those who don’t have access to Classification Web. </a:t>
            </a:r>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885549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and changed demographic terms are published</a:t>
            </a:r>
            <a:r>
              <a:rPr lang="en-US" baseline="0" dirty="0" smtClean="0"/>
              <a:t> on the LC Subject Headings Monthly Lists at http://www.loc.gov/aba/cataloging/subject/weeklylists/ or https://classificationweb.net/approved-subjects/</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6343286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LCDGT Manual,</a:t>
            </a:r>
            <a:r>
              <a:rPr lang="en-US" baseline="0" dirty="0" smtClean="0"/>
              <a:t> currently in a draft edition, is the source for guidelines and principles for assigning and establishing LCDGT terms.  The manual is available in PDF form online.  The final version, expected some time in 2018, will probably also be available through Cataloger’s Desktop.</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69442245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for Cooperative Cataloging has not yet announced</a:t>
            </a:r>
            <a:r>
              <a:rPr lang="en-US" baseline="0" dirty="0" smtClean="0"/>
              <a:t> a particular practice or best practice.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95339767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480</a:t>
            </a:r>
          </a:p>
          <a:p>
            <a:endParaRPr lang="en-US" dirty="0" smtClean="0"/>
          </a:p>
          <a:p>
            <a:r>
              <a:rPr lang="en-US" dirty="0" smtClean="0"/>
              <a:t>1.</a:t>
            </a:r>
            <a:r>
              <a:rPr lang="en-US" baseline="0" dirty="0" smtClean="0"/>
              <a:t> b. </a:t>
            </a:r>
            <a:r>
              <a:rPr lang="en-US" sz="1200" b="1" kern="1200" dirty="0" smtClean="0">
                <a:solidFill>
                  <a:schemeClr val="tx1"/>
                </a:solidFill>
                <a:effectLst/>
                <a:latin typeface="+mn-lt"/>
                <a:ea typeface="+mn-ea"/>
                <a:cs typeface="+mn-cs"/>
              </a:rPr>
              <a:t>Implicit indication of intended Audience</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Assign one or more terms that describe the intended audience and that come readily to mind from a superficial review of the resource, including the subject matter, format, etc. Assign such terms with caution, since even resources that seem to have a relatively narrow inferred audience may be useful to a wide variety of readers, depending on the viewpoints of the readers. In case of doubt, do </a:t>
            </a:r>
            <a:r>
              <a:rPr lang="en-US" sz="1200" kern="1200" smtClean="0">
                <a:solidFill>
                  <a:schemeClr val="tx1"/>
                </a:solidFill>
                <a:effectLst/>
                <a:latin typeface="+mn-lt"/>
                <a:ea typeface="+mn-ea"/>
                <a:cs typeface="+mn-cs"/>
              </a:rPr>
              <a:t>not include </a:t>
            </a:r>
            <a:r>
              <a:rPr lang="en-US" sz="1200" kern="1200" dirty="0" smtClean="0">
                <a:solidFill>
                  <a:schemeClr val="tx1"/>
                </a:solidFill>
                <a:effectLst/>
                <a:latin typeface="+mn-lt"/>
                <a:ea typeface="+mn-ea"/>
                <a:cs typeface="+mn-cs"/>
              </a:rPr>
              <a:t>terms for audiences that are only inferred. </a:t>
            </a:r>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8511497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Avoid assigning terms based on a photograph or picture of the creator, or based on the creator’s name, because they can be misleading regarding age, ethnicity, gender, etc. Gendered titles such as Ms., Mr., or </a:t>
            </a:r>
            <a:r>
              <a:rPr lang="en-US" sz="1200" kern="1200" dirty="0" err="1" smtClean="0">
                <a:solidFill>
                  <a:schemeClr val="tx1"/>
                </a:solidFill>
                <a:effectLst/>
                <a:latin typeface="+mn-lt"/>
                <a:ea typeface="+mn-ea"/>
                <a:cs typeface="+mn-cs"/>
              </a:rPr>
              <a:t>Dottoressa</a:t>
            </a:r>
            <a:r>
              <a:rPr lang="en-US" sz="1200" kern="1200" dirty="0" smtClean="0">
                <a:solidFill>
                  <a:schemeClr val="tx1"/>
                </a:solidFill>
                <a:effectLst/>
                <a:latin typeface="+mn-lt"/>
                <a:ea typeface="+mn-ea"/>
                <a:cs typeface="+mn-cs"/>
              </a:rPr>
              <a:t> (i.e., an Italian title for a female university graduate) may be useful in assigning terms describing gender, but they must be used with caution, as must pronouns such as he, she, and their equivalents in other languages. </a:t>
            </a:r>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593147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all named Michael.  </a:t>
            </a:r>
          </a:p>
          <a:p>
            <a:endParaRPr lang="en-US" dirty="0" smtClean="0"/>
          </a:p>
          <a:p>
            <a:r>
              <a:rPr lang="en-US" dirty="0" smtClean="0"/>
              <a:t>Michael</a:t>
            </a:r>
            <a:r>
              <a:rPr lang="en-US" baseline="0" dirty="0" smtClean="0"/>
              <a:t> Learned, actress from the TV show The </a:t>
            </a:r>
            <a:r>
              <a:rPr lang="en-US" baseline="0" dirty="0" err="1" smtClean="0"/>
              <a:t>Waltons</a:t>
            </a:r>
            <a:endParaRPr lang="en-US" baseline="0" dirty="0" smtClean="0"/>
          </a:p>
          <a:p>
            <a:r>
              <a:rPr lang="en-US" baseline="0" dirty="0" smtClean="0"/>
              <a:t>Michael Steele, bassist and guitarist in bands such as </a:t>
            </a:r>
            <a:r>
              <a:rPr lang="en-US" dirty="0" smtClean="0"/>
              <a:t>The Bangles and The Runaways</a:t>
            </a:r>
          </a:p>
          <a:p>
            <a:r>
              <a:rPr lang="en-US" dirty="0" smtClean="0"/>
              <a:t>Michael</a:t>
            </a:r>
            <a:r>
              <a:rPr lang="en-US" baseline="0" dirty="0" smtClean="0"/>
              <a:t> Burnham, fictional character on </a:t>
            </a:r>
            <a:r>
              <a:rPr lang="en-US" i="1" baseline="0" dirty="0" smtClean="0"/>
              <a:t>Star Trek: Discovery, </a:t>
            </a:r>
            <a:r>
              <a:rPr lang="en-US" baseline="0" dirty="0" smtClean="0"/>
              <a:t>portrayed by American actress </a:t>
            </a:r>
            <a:r>
              <a:rPr lang="en-US" baseline="0" dirty="0" err="1" smtClean="0"/>
              <a:t>Sonequa</a:t>
            </a:r>
            <a:r>
              <a:rPr lang="en-US" baseline="0" dirty="0" smtClean="0"/>
              <a:t> Martin-Green</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2940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January</a:t>
            </a:r>
            <a:r>
              <a:rPr lang="en-US" baseline="0" dirty="0" smtClean="0"/>
              <a:t> </a:t>
            </a:r>
            <a:r>
              <a:rPr lang="en-US" dirty="0" smtClean="0"/>
              <a:t>2018 PDF of LCGFT</a:t>
            </a:r>
            <a:r>
              <a:rPr lang="en-US" baseline="0" dirty="0" smtClean="0"/>
              <a:t> terms and you can see that the term </a:t>
            </a:r>
            <a:r>
              <a:rPr lang="en-US" b="1" baseline="0" dirty="0" smtClean="0"/>
              <a:t>Rock operas</a:t>
            </a:r>
            <a:r>
              <a:rPr lang="en-US" b="0" baseline="0" dirty="0" smtClean="0"/>
              <a:t> does now appear.  However, all of the additions and changes made since January 2018 won’t be available on this version of the list.</a:t>
            </a:r>
            <a:endParaRPr lang="en-US" b="1"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Date Placeholder 4"/>
          <p:cNvSpPr>
            <a:spLocks noGrp="1"/>
          </p:cNvSpPr>
          <p:nvPr>
            <p:ph type="dt" idx="11"/>
          </p:nvPr>
        </p:nvSpPr>
        <p:spPr/>
        <p:txBody>
          <a:bodyPr/>
          <a:lstStyle/>
          <a:p>
            <a:r>
              <a:rPr lang="en-US" smtClean="0"/>
              <a:t>July 12, 2018</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14</a:t>
            </a:fld>
            <a:endParaRPr lang="en-US"/>
          </a:p>
        </p:txBody>
      </p:sp>
    </p:spTree>
    <p:extLst>
      <p:ext uri="{BB962C8B-B14F-4D97-AF65-F5344CB8AC3E}">
        <p14:creationId xmlns:p14="http://schemas.microsoft.com/office/powerpoint/2010/main" val="422740410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140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1240972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141</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7811074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142</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5510705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143</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6447283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144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6205555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highly unlikely that someone will come to the reference/information desk with a question such</a:t>
            </a:r>
            <a:r>
              <a:rPr lang="en-US" baseline="0" dirty="0" smtClean="0"/>
              <a:t> as: “do you have any music by composers?” or “I’d like to find all of the novels you have by authors.”  Therefore it is unnecessary and redundant to record a creator term that corresponds to the format of the resource being cataloged.   On the other hand, users might want to know if you have any novels written by composers, or music written by poets.</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145</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4114477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possible 385 that could be useful here, especially since LCGFT does not have the term </a:t>
            </a:r>
            <a:r>
              <a:rPr lang="en-US" b="1" baseline="0" dirty="0" smtClean="0"/>
              <a:t>Family films</a:t>
            </a:r>
            <a:r>
              <a:rPr lang="en-US" baseline="0" dirty="0" smtClean="0"/>
              <a:t>:</a:t>
            </a:r>
          </a:p>
          <a:p>
            <a:endParaRPr lang="en-US" baseline="0" dirty="0" smtClean="0"/>
          </a:p>
          <a:p>
            <a:r>
              <a:rPr lang="en-US" baseline="0" dirty="0" smtClean="0"/>
              <a:t>385   </a:t>
            </a:r>
            <a:r>
              <a:rPr lang="en-US" b="0" dirty="0" smtClean="0"/>
              <a:t>Families $2 </a:t>
            </a:r>
            <a:r>
              <a:rPr lang="en-US" b="0" dirty="0" err="1" smtClean="0"/>
              <a:t>lcdgt</a:t>
            </a:r>
            <a:endParaRPr lang="en-US" b="0"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146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2176477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147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97927517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148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986077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t>
            </a:r>
            <a:r>
              <a:rPr lang="en-US" b="1" dirty="0" smtClean="0"/>
              <a:t>Spanish students</a:t>
            </a:r>
            <a:r>
              <a:rPr lang="en-US" b="0" dirty="0" smtClean="0"/>
              <a:t> is not yet established in LCDGT.  If a library were</a:t>
            </a:r>
            <a:r>
              <a:rPr lang="en-US" b="0" baseline="0" dirty="0" smtClean="0"/>
              <a:t> cataloging this resource, they would probably want to propose this term through SACO.  The omission of $2 in the first 385 field shows that the term is currently uncontrolled.</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149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086276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16469538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385 field contains</a:t>
            </a:r>
            <a:r>
              <a:rPr lang="en-US" baseline="0" dirty="0" smtClean="0"/>
              <a:t> a term taken from LCSH, because the needed term was not found in LCDGT.  It could be proposed for LCDGT through SACO.  This atlas contains both large print and braille, so its audience is both blind persons and people with limited sight.</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780361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04535690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compilation of short stories by Californian women.  </a:t>
            </a:r>
            <a:r>
              <a:rPr lang="en-US" dirty="0" smtClean="0"/>
              <a:t>Currently, LC does not accept proposals for </a:t>
            </a:r>
            <a:r>
              <a:rPr lang="en-US" dirty="0" err="1" smtClean="0"/>
              <a:t>demonyms</a:t>
            </a:r>
            <a:r>
              <a:rPr lang="en-US" dirty="0" smtClean="0"/>
              <a:t> below the level of a state or province, that is, </a:t>
            </a:r>
            <a:r>
              <a:rPr lang="en-US" dirty="0" err="1" smtClean="0"/>
              <a:t>demonyms</a:t>
            </a:r>
            <a:r>
              <a:rPr lang="en-US" dirty="0" smtClean="0"/>
              <a:t> for local places like cities.  There’s nothing that prevents</a:t>
            </a:r>
            <a:r>
              <a:rPr lang="en-US" baseline="0" dirty="0" smtClean="0"/>
              <a:t> you, however, from recording an uncontrolled term, should you decide that is important for access.  Simply record the term without a subfield $2.  Another option is to record the local place in the 370 subfield $g (place of origin of work or expression).</a:t>
            </a:r>
          </a:p>
          <a:p>
            <a:endParaRPr lang="en-US" baseline="0" dirty="0" smtClean="0"/>
          </a:p>
          <a:p>
            <a:r>
              <a:rPr lang="en-US" baseline="0" dirty="0" smtClean="0"/>
              <a:t>Since users looking for American short stories would probably also want to retrieve this collection, it might also be beneficial to include a 386 for Americans as well.</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152</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7958681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novel by a Floridian woman author.  The second 386 is not called for by the LCDGT manual, but might be useful in faceted discovery systems.</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153</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5002192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 work.</a:t>
            </a:r>
          </a:p>
          <a:p>
            <a:endParaRPr lang="en-US" dirty="0" smtClean="0"/>
          </a:p>
          <a:p>
            <a:r>
              <a:rPr lang="en-US" dirty="0" smtClean="0"/>
              <a:t>Note: the third 386, Civil rights workers, is not yet in LCDGT.  The LCSH term has</a:t>
            </a:r>
            <a:r>
              <a:rPr lang="en-US" baseline="0" dirty="0" smtClean="0"/>
              <a:t> been recorded, but it could be proposed through SACO to be added to LCDGT.</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154</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6513026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of Russian music by different male composers.  The</a:t>
            </a:r>
            <a:r>
              <a:rPr lang="en-US" baseline="0" dirty="0" smtClean="0"/>
              <a:t> slide illustrates the use of subfield $</a:t>
            </a:r>
            <a:r>
              <a:rPr lang="en-US" baseline="0" dirty="0" err="1" smtClean="0"/>
              <a:t>i</a:t>
            </a:r>
            <a:r>
              <a:rPr lang="en-US" baseline="0" dirty="0" smtClean="0"/>
              <a:t>.</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45568024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symphony was written when the composer</a:t>
            </a:r>
            <a:r>
              <a:rPr lang="en-US" baseline="0" dirty="0" smtClean="0"/>
              <a:t> was 13. The quintet when he was 12.  The slide illustrates the use of subfields $3 and $</a:t>
            </a:r>
            <a:r>
              <a:rPr lang="en-US" baseline="0" dirty="0" err="1" smtClean="0"/>
              <a:t>i</a:t>
            </a:r>
            <a:endParaRPr lang="en-US" baseline="0" dirty="0" smtClean="0"/>
          </a:p>
          <a:p>
            <a:endParaRPr lang="en-US" baseline="0" dirty="0" smtClean="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0616239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a:t>
            </a:r>
            <a:r>
              <a:rPr lang="en-US" sz="1000" baseline="0" dirty="0" smtClean="0"/>
              <a:t>individual work.  In this example, the cataloger has chose to record the demographic group codes in subfield $n in addition to the LCDGT terms.  Both audience (385) and creator/contributor characteristics (386) have been recorded.  In this example the creator (Lindgren) and the contributor (Nyman) are both Swedish women.  The translator (another contributor) is unnamed.</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157</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Date Placeholder 5"/>
          <p:cNvSpPr>
            <a:spLocks noGrp="1"/>
          </p:cNvSpPr>
          <p:nvPr>
            <p:ph type="dt" idx="12"/>
          </p:nvPr>
        </p:nvSpPr>
        <p:spPr/>
        <p:txBody>
          <a:bodyPr/>
          <a:lstStyle/>
          <a:p>
            <a:r>
              <a:rPr lang="en-US" smtClean="0"/>
              <a:t>July 12, 2018</a:t>
            </a:r>
            <a:endParaRPr lang="en-US" dirty="0"/>
          </a:p>
        </p:txBody>
      </p:sp>
    </p:spTree>
    <p:extLst>
      <p:ext uri="{BB962C8B-B14F-4D97-AF65-F5344CB8AC3E}">
        <p14:creationId xmlns:p14="http://schemas.microsoft.com/office/powerpoint/2010/main" val="35048432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Although</a:t>
            </a:r>
            <a:r>
              <a:rPr lang="en-US" sz="1000" baseline="0" dirty="0" smtClean="0"/>
              <a:t> there is some meaning in overlap between the age group “Preteens” and the educational level groups recorded here, because the terms are from different categories, they can all be recorded.</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158</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6940050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serial for teenagers, written by Americans.</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159</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3700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4648423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160</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8720299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examples of what is possible in discovery systems.  Here we are in the University of Oregon</a:t>
            </a:r>
            <a:r>
              <a:rPr lang="en-US" baseline="0" dirty="0" smtClean="0"/>
              <a:t> Primo online catalog, and we start with a keyword search for the word “films”.</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161</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9363912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a:t>
            </a:r>
            <a:endParaRPr lang="en-US" dirty="0" smtClean="0"/>
          </a:p>
          <a:p>
            <a:endParaRPr lang="en-US" dirty="0" smtClean="0"/>
          </a:p>
          <a:p>
            <a:r>
              <a:rPr lang="en-US" dirty="0" smtClean="0"/>
              <a:t>On the left side of the screen, there is a genre/form facet that enables you to include or exclude particular genres.</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58094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this slide, I’ve done a keyword search for</a:t>
            </a:r>
            <a:r>
              <a:rPr lang="en-US" baseline="0" dirty="0" smtClean="0"/>
              <a:t> “novels” in the </a:t>
            </a:r>
            <a:r>
              <a:rPr lang="en-US" dirty="0" smtClean="0"/>
              <a:t>University of Washington Primo</a:t>
            </a:r>
            <a:r>
              <a:rPr lang="en-US" baseline="0" dirty="0" smtClean="0"/>
              <a:t> discovery system (sandbox version; you won’t yet see this in the publicly available catalog).  There are facets for LCGFT (not shown in slide), Original Date, Original Language, Associated Place, Creator Demographic Group, and Audience, among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click: If you click “Show More” in the Creator Demographic Group box, you get a larger list of choices.</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Date Placeholder 4"/>
          <p:cNvSpPr>
            <a:spLocks noGrp="1"/>
          </p:cNvSpPr>
          <p:nvPr>
            <p:ph type="dt" idx="11"/>
          </p:nvPr>
        </p:nvSpPr>
        <p:spPr/>
        <p:txBody>
          <a:bodyPr/>
          <a:lstStyle/>
          <a:p>
            <a:r>
              <a:rPr lang="en-US" smtClean="0"/>
              <a:t>July 12, 2018</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163</a:t>
            </a:fld>
            <a:endParaRPr lang="en-US"/>
          </a:p>
        </p:txBody>
      </p:sp>
    </p:spTree>
    <p:extLst>
      <p:ext uri="{BB962C8B-B14F-4D97-AF65-F5344CB8AC3E}">
        <p14:creationId xmlns:p14="http://schemas.microsoft.com/office/powerpoint/2010/main" val="162331132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selecting the demographic group “African Americans” to filter the search results, you get a screen such as this one.  Let’s now click on the second title in the list of results (Harlem Renaissance)…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Date Placeholder 4"/>
          <p:cNvSpPr>
            <a:spLocks noGrp="1"/>
          </p:cNvSpPr>
          <p:nvPr>
            <p:ph type="dt" idx="11"/>
          </p:nvPr>
        </p:nvSpPr>
        <p:spPr/>
        <p:txBody>
          <a:bodyPr/>
          <a:lstStyle/>
          <a:p>
            <a:r>
              <a:rPr lang="en-US" smtClean="0"/>
              <a:t>July 12, 2018</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164</a:t>
            </a:fld>
            <a:endParaRPr lang="en-US"/>
          </a:p>
        </p:txBody>
      </p:sp>
    </p:spTree>
    <p:extLst>
      <p:ext uri="{BB962C8B-B14F-4D97-AF65-F5344CB8AC3E}">
        <p14:creationId xmlns:p14="http://schemas.microsoft.com/office/powerpoint/2010/main" val="308200172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record is not shown in this slide, but you can see that genre/forms assigned are displayed</a:t>
            </a:r>
            <a:r>
              <a:rPr lang="en-US" baseline="0" dirty="0" smtClean="0"/>
              <a:t> and clickable, and work information recorded in various fields (dates of the works in the collection and creator demographic groups) are shown in the item details part of the display.</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Date Placeholder 4"/>
          <p:cNvSpPr>
            <a:spLocks noGrp="1"/>
          </p:cNvSpPr>
          <p:nvPr>
            <p:ph type="dt" idx="11"/>
          </p:nvPr>
        </p:nvSpPr>
        <p:spPr/>
        <p:txBody>
          <a:bodyPr/>
          <a:lstStyle/>
          <a:p>
            <a:r>
              <a:rPr lang="en-US" smtClean="0"/>
              <a:t>July 12, 2018</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165</a:t>
            </a:fld>
            <a:endParaRPr lang="en-US"/>
          </a:p>
        </p:txBody>
      </p:sp>
    </p:spTree>
    <p:extLst>
      <p:ext uri="{BB962C8B-B14F-4D97-AF65-F5344CB8AC3E}">
        <p14:creationId xmlns:p14="http://schemas.microsoft.com/office/powerpoint/2010/main" val="84767914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a:t>
            </a:r>
            <a:endParaRPr lang="en-US" dirty="0" smtClean="0"/>
          </a:p>
          <a:p>
            <a:endParaRPr lang="en-US" dirty="0" smtClean="0"/>
          </a:p>
          <a:p>
            <a:r>
              <a:rPr lang="en-US" dirty="0" smtClean="0"/>
              <a:t>Brigham Young University is the only other</a:t>
            </a:r>
            <a:r>
              <a:rPr lang="en-US" baseline="0" dirty="0" smtClean="0"/>
              <a:t> library that I’m aware of that is displaying LCDGT audience and creator/contributor terms.  The terms are also keyword indexed for searching.  No limiting facets yet, however.</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9414537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167</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84769017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5838122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169</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14160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of Congress</a:t>
            </a:r>
            <a:r>
              <a:rPr lang="en-US" baseline="0" dirty="0" smtClean="0"/>
              <a:t> Authorities also includes authority records for LCGFT as well as LCSH.</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33325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2896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TBLC Catalogers Group Meeting 2018</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67254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2</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53281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TBLC Catalogers Group Meeting 2018</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91743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TBLC Catalogers Group Meeting 2018</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5288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TBLC Catalogers Group Meeting 2018</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119732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RDA element “Form of work” can be recorded in bibliographic records, but is much more likely to be used in authority records.  If 655 is used</a:t>
            </a:r>
            <a:r>
              <a:rPr lang="en-US" sz="1100" baseline="0" dirty="0" smtClean="0"/>
              <a:t> in bib records, the use of 380 is probably redundant.</a:t>
            </a:r>
          </a:p>
          <a:p>
            <a:endParaRPr lang="en-US" sz="1100" baseline="0" dirty="0" smtClean="0"/>
          </a:p>
          <a:p>
            <a:r>
              <a:rPr lang="en-US" sz="1100" baseline="0" dirty="0" smtClean="0"/>
              <a:t>OLAC’s </a:t>
            </a:r>
            <a:r>
              <a:rPr lang="en-US" sz="1100" i="1" kern="1200" dirty="0" smtClean="0">
                <a:solidFill>
                  <a:schemeClr val="tx1"/>
                </a:solidFill>
                <a:effectLst/>
                <a:latin typeface="+mn-lt"/>
                <a:ea typeface="+mn-ea"/>
                <a:cs typeface="+mn-cs"/>
              </a:rPr>
              <a:t>Best Practices for Cataloging DVD-Video and Blu-ray Discs using RDA and MARC21</a:t>
            </a:r>
            <a:r>
              <a:rPr lang="en-US" sz="1100" kern="1200" dirty="0" smtClean="0">
                <a:solidFill>
                  <a:schemeClr val="tx1"/>
                </a:solidFill>
                <a:effectLst/>
                <a:latin typeface="+mn-lt"/>
                <a:ea typeface="+mn-ea"/>
                <a:cs typeface="+mn-cs"/>
              </a:rPr>
              <a:t>, version 1.1 (November 2017) does give a recommendation to include 380 in video records:</a:t>
            </a:r>
          </a:p>
          <a:p>
            <a:endParaRPr lang="en-US" sz="11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Best Practice Recommendation: </a:t>
            </a:r>
            <a:r>
              <a:rPr lang="en-US" sz="1200" kern="1200" dirty="0" smtClean="0">
                <a:solidFill>
                  <a:schemeClr val="tx1"/>
                </a:solidFill>
                <a:effectLst/>
                <a:latin typeface="+mn-lt"/>
                <a:ea typeface="+mn-ea"/>
                <a:cs typeface="+mn-cs"/>
              </a:rPr>
              <a:t>Provide a high-level term for the form of work if readily ascertainable. Take the term from a controlled vocabulary (e.g., LCGFT, LCSH, etc.) and capitalize the first word to provide consistency.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380 __ $a Television programs $2 </a:t>
            </a:r>
            <a:r>
              <a:rPr lang="en-US" sz="1200" kern="1200" dirty="0" err="1" smtClean="0">
                <a:solidFill>
                  <a:schemeClr val="tx1"/>
                </a:solidFill>
                <a:effectLst/>
                <a:latin typeface="+mn-lt"/>
                <a:ea typeface="+mn-ea"/>
                <a:cs typeface="+mn-cs"/>
              </a:rPr>
              <a:t>lcgft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380 __ $a Motion pictures $2 </a:t>
            </a:r>
            <a:r>
              <a:rPr lang="en-US" sz="1200" kern="1200" dirty="0" err="1" smtClean="0">
                <a:solidFill>
                  <a:schemeClr val="tx1"/>
                </a:solidFill>
                <a:effectLst/>
                <a:latin typeface="+mn-lt"/>
                <a:ea typeface="+mn-ea"/>
                <a:cs typeface="+mn-cs"/>
              </a:rPr>
              <a:t>lcgft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2A78C8-2DE4-4D36-A616-B311FF0140AE}"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TBLC Catalogers Group Meeting 2018</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78745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LCGFT terms used for Field of Activity (MARC 372).  Alfred Hitchcock is well known as a director of suspense</a:t>
            </a:r>
            <a:r>
              <a:rPr lang="en-US" baseline="0" dirty="0" smtClean="0"/>
              <a:t> films and as a screenwriter.</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24</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057418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of LCGFT terms used for Field of Activity (MARC 372).  Aaron Copland was a composer of classical music, “Art music” in LCGFT</a:t>
            </a:r>
            <a:r>
              <a:rPr lang="en-US" baseline="0" dirty="0" smtClean="0"/>
              <a:t>.</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25</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071809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slide shows an e</a:t>
            </a:r>
            <a:r>
              <a:rPr lang="en-US" dirty="0" smtClean="0"/>
              <a:t>xample of using $3 in the 655</a:t>
            </a:r>
            <a:r>
              <a:rPr lang="en-US" baseline="0" dirty="0" smtClean="0"/>
              <a:t> field.  The DVD being cataloged contains two films.  Both of the films are comedy films, silent films, and fiction films, so the first three 655s in the record apply to all the works.  However, one of the works is a feature film and the other is a short film.  In this example, the titles of the works that the genre/form term applies to have been used in the $3.  But anything appropriate can go into the subfield, e.g. volume numbers, “1st work”, “2nd work”, accompanying disc, and so on.   Use whatever is appropriate and makes the most sense.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26</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92276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a sound recording with three different genre/forms of works.  $3 may be used to identify the work to which the genre/form term applies.  The first term, “Art music,” applies to the compilation as a whole.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27</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55313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multipart monograph consisting of an audio disc, videodisc, and map.  The use of $3 in 655 helps to identify what LCGFT terms apply to what part of the resource.</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28</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720900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29</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82468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used different</a:t>
            </a:r>
            <a:r>
              <a:rPr lang="en-US" baseline="0" dirty="0" smtClean="0"/>
              <a:t> colors to show the different aspects that are mixed in many LCSH terms and subject strings.  Red indicates the genre/form aspect.</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528496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30</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120909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a:t>
            </a:r>
          </a:p>
          <a:p>
            <a:endParaRPr lang="en-US" dirty="0" smtClean="0"/>
          </a:p>
          <a:p>
            <a:r>
              <a:rPr lang="en-US" dirty="0" smtClean="0"/>
              <a:t>GFTM J 110 says “</a:t>
            </a:r>
            <a:r>
              <a:rPr lang="en-US" sz="1200" i="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The use of the phrase ‘significant proportion’ is deliberate.  Catalogers should take the intent of the resource into account and display good judgment when assigning terms from </a:t>
            </a:r>
          </a:p>
          <a:p>
            <a:r>
              <a:rPr lang="en-US" sz="1200" kern="1200" dirty="0" smtClean="0">
                <a:solidFill>
                  <a:schemeClr val="tx1"/>
                </a:solidFill>
                <a:effectLst/>
                <a:latin typeface="+mn-lt"/>
                <a:ea typeface="+mn-ea"/>
                <a:cs typeface="+mn-cs"/>
              </a:rPr>
              <a:t>multiple levels of the hierarchy in this manner.”</a:t>
            </a:r>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31</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278007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32</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318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1" baseline="0" dirty="0" smtClean="0"/>
              <a:t>6. </a:t>
            </a:r>
            <a:r>
              <a:rPr lang="en-US" sz="1200" b="1" kern="1200" dirty="0" smtClean="0">
                <a:solidFill>
                  <a:schemeClr val="tx1"/>
                </a:solidFill>
                <a:effectLst/>
                <a:latin typeface="+mn-lt"/>
                <a:ea typeface="+mn-ea"/>
                <a:cs typeface="+mn-cs"/>
              </a:rPr>
              <a:t>Two or three related terms. </a:t>
            </a:r>
            <a:r>
              <a:rPr lang="en-US" sz="1200" kern="1200" dirty="0" smtClean="0">
                <a:solidFill>
                  <a:schemeClr val="tx1"/>
                </a:solidFill>
                <a:effectLst/>
                <a:latin typeface="+mn-lt"/>
                <a:ea typeface="+mn-ea"/>
                <a:cs typeface="+mn-cs"/>
              </a:rPr>
              <a:t>If a term exists, or can be established (see J 120), that (1) represents the two or three genres or forms displayed by a resource, and (2) includes no other genres or forms within its scope, assign one term instead of two or three narrower terms.</a:t>
            </a:r>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33</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11424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34</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64226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Rule of four. </a:t>
            </a:r>
            <a:r>
              <a:rPr lang="en-US" sz="1200" kern="1200" dirty="0" smtClean="0">
                <a:solidFill>
                  <a:schemeClr val="tx1"/>
                </a:solidFill>
                <a:effectLst/>
                <a:latin typeface="+mn-lt"/>
                <a:ea typeface="+mn-ea"/>
                <a:cs typeface="+mn-cs"/>
              </a:rPr>
              <a:t>In certain circumstances it may be preferable to assign terms for four sub-genres or forms of a broad term. If a term covers a broad range and each sub-genre or form comprises only a small portion of that whole range, assign the four sub-genres or forms. For example, a poetry anthology that consists of haiku, </a:t>
            </a:r>
            <a:r>
              <a:rPr lang="en-US" sz="1200" kern="1200" dirty="0" err="1" smtClean="0">
                <a:solidFill>
                  <a:schemeClr val="tx1"/>
                </a:solidFill>
                <a:effectLst/>
                <a:latin typeface="+mn-lt"/>
                <a:ea typeface="+mn-ea"/>
                <a:cs typeface="+mn-cs"/>
              </a:rPr>
              <a:t>senryu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tanka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kyōka</a:t>
            </a:r>
            <a:r>
              <a:rPr lang="en-US" sz="1200" kern="1200" dirty="0" smtClean="0">
                <a:solidFill>
                  <a:schemeClr val="tx1"/>
                </a:solidFill>
                <a:effectLst/>
                <a:latin typeface="+mn-lt"/>
                <a:ea typeface="+mn-ea"/>
                <a:cs typeface="+mn-cs"/>
              </a:rPr>
              <a:t> may be assigned terms for those </a:t>
            </a:r>
          </a:p>
          <a:p>
            <a:r>
              <a:rPr lang="en-US" sz="1200" kern="1200" dirty="0" smtClean="0">
                <a:solidFill>
                  <a:schemeClr val="tx1"/>
                </a:solidFill>
                <a:effectLst/>
                <a:latin typeface="+mn-lt"/>
                <a:ea typeface="+mn-ea"/>
                <a:cs typeface="+mn-cs"/>
              </a:rPr>
              <a:t>four genres instead of the broad term </a:t>
            </a:r>
            <a:r>
              <a:rPr lang="en-US" sz="1200" b="1" kern="1200" dirty="0" smtClean="0">
                <a:solidFill>
                  <a:schemeClr val="tx1"/>
                </a:solidFill>
                <a:effectLst/>
                <a:latin typeface="+mn-lt"/>
                <a:ea typeface="+mn-ea"/>
                <a:cs typeface="+mn-cs"/>
              </a:rPr>
              <a:t>Poetry</a:t>
            </a:r>
            <a:r>
              <a:rPr lang="en-US" sz="1200" b="0" kern="1200" dirty="0" smtClean="0">
                <a:solidFill>
                  <a:schemeClr val="tx1"/>
                </a:solidFill>
                <a:effectLst/>
                <a:latin typeface="+mn-lt"/>
                <a:ea typeface="+mn-ea"/>
                <a:cs typeface="+mn-cs"/>
              </a:rPr>
              <a:t>.</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LC practice: </a:t>
            </a:r>
            <a:r>
              <a:rPr lang="en-US" sz="1200" kern="1200" dirty="0" smtClean="0">
                <a:solidFill>
                  <a:schemeClr val="tx1"/>
                </a:solidFill>
                <a:effectLst/>
                <a:latin typeface="+mn-lt"/>
                <a:ea typeface="+mn-ea"/>
                <a:cs typeface="+mn-cs"/>
              </a:rPr>
              <a:t>Do not exceed four sub-genres or forms under any circumstances.</a:t>
            </a: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35</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12143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36</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083084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aseline="0" dirty="0" smtClean="0"/>
              <a:t>The last two valid examples are uncontrolled genre/form access points.  They could be added in addition to the controlled form, but they may not be coded as being LCGFT.</a:t>
            </a:r>
          </a:p>
          <a:p>
            <a:r>
              <a:rPr lang="en-US" sz="1200" kern="1200" dirty="0" smtClean="0">
                <a:solidFill>
                  <a:schemeClr val="tx1"/>
                </a:solidFill>
                <a:effectLst/>
                <a:latin typeface="+mn-lt"/>
                <a:ea typeface="+mn-ea"/>
                <a:cs typeface="+mn-cs"/>
              </a:rPr>
              <a:t> </a:t>
            </a:r>
            <a:endParaRPr lang="en-US" baseline="0" dirty="0" smtClean="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37</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006116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38</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496684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39</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3526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021228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  Terms in LCSH with “etc.” were deemed undesirable, so you won’t find them in LCGFT.  All terms were reevaluated to be sure that they reflected current and common usage and made sense as stand-alone genre/form terms.</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40</a:t>
            </a:fld>
            <a:endParaRPr lang="en-US" dirty="0"/>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590068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41</a:t>
            </a:fld>
            <a:endParaRPr lang="en-US" dirty="0"/>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144747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case where the LCGFT term is identical to the LCSH form</a:t>
            </a:r>
            <a:r>
              <a:rPr lang="en-US" baseline="0" dirty="0" smtClean="0"/>
              <a:t> subdivision.  </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42</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659744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dictionary, but in</a:t>
            </a:r>
            <a:r>
              <a:rPr lang="en-US" baseline="0" dirty="0" smtClean="0"/>
              <a:t> this case there is a more specific LCGFT term available.  </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43</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720855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44</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761767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45</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759553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simple case where the LCGFT term is identical to the LCSH form</a:t>
            </a:r>
            <a:r>
              <a:rPr lang="en-US" baseline="0" dirty="0" smtClean="0"/>
              <a:t> subdivision.  It won’t always be this simple, however!  And note, that in this case, two additional LCGFT terms are appropriate to add based on the content of the resource.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46</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519296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47</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651451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48</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08216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49</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74468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5</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892605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50</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65394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51</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21107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situation in which the LCGFT term assigned does not correspond</a:t>
            </a:r>
            <a:r>
              <a:rPr lang="en-US" baseline="0" dirty="0" smtClean="0"/>
              <a:t> to the form subdivision used in the subject headings.  Annual reports is the specific term appropriate to this work, so only it is assigned from LCGFT.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Note:</a:t>
            </a:r>
            <a:r>
              <a:rPr lang="en-US" baseline="0" dirty="0" smtClean="0"/>
              <a:t> just because something is issued annually does not make it an “Annual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52</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78696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LCGFT does not allow explicit inclusion of the audience or creators of a work, you can see that the Newspaper Genre List ($2 </a:t>
            </a:r>
            <a:r>
              <a:rPr lang="en-US" baseline="0" dirty="0" err="1" smtClean="0"/>
              <a:t>ngl</a:t>
            </a:r>
            <a:r>
              <a:rPr lang="en-US" baseline="0" dirty="0" smtClean="0"/>
              <a:t>) does have such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53</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9596861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54</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12976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term</a:t>
            </a:r>
            <a:r>
              <a:rPr lang="en-US" baseline="0" dirty="0" smtClean="0"/>
              <a:t> Literature is unlikely to be used very much, since more specific terms will generally be available.  The scope not for it says: Collections of literary works that are composed of multiple genres and/or forms to which more specific headings such as </a:t>
            </a:r>
            <a:r>
              <a:rPr lang="en-US" b="1" baseline="0" dirty="0" smtClean="0"/>
              <a:t>Lyric poetry</a:t>
            </a:r>
            <a:r>
              <a:rPr lang="en-US" baseline="0" dirty="0" smtClean="0"/>
              <a:t> or </a:t>
            </a:r>
            <a:r>
              <a:rPr lang="en-US" b="1" baseline="0" dirty="0" smtClean="0"/>
              <a:t>Science fiction </a:t>
            </a:r>
            <a:r>
              <a:rPr lang="en-US" baseline="0" dirty="0" smtClean="0"/>
              <a:t>cannot be applied.</a:t>
            </a:r>
          </a:p>
          <a:p>
            <a:endParaRPr lang="en-US" baseline="0" dirty="0" smtClean="0"/>
          </a:p>
          <a:p>
            <a:r>
              <a:rPr lang="en-US" baseline="0" dirty="0" smtClean="0"/>
              <a:t>All of the terms below </a:t>
            </a:r>
            <a:r>
              <a:rPr lang="en-US" b="1" baseline="0" dirty="0" smtClean="0"/>
              <a:t>Literature</a:t>
            </a:r>
            <a:r>
              <a:rPr lang="en-US" b="0" baseline="0" dirty="0" smtClean="0"/>
              <a:t> may be used for both collections and individual works.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55</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667695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56</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75637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57</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249428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a:t>
            </a:r>
            <a:r>
              <a:rPr lang="en-US" baseline="0" dirty="0" smtClean="0"/>
              <a:t> stories: stories that contain other stories</a:t>
            </a:r>
          </a:p>
          <a:p>
            <a:r>
              <a:rPr lang="en-US" baseline="0" dirty="0" err="1" smtClean="0"/>
              <a:t>Metadramas</a:t>
            </a:r>
            <a:r>
              <a:rPr lang="en-US" baseline="0" dirty="0" smtClean="0"/>
              <a:t>: drama that self-consciously calls attention to its own fictional status as a theatrical pretense, often through the use of a play-within-a-play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58</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988517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Fiction.</a:t>
            </a:r>
            <a:r>
              <a:rPr lang="en-US" sz="1200" kern="1200" dirty="0" smtClean="0">
                <a:solidFill>
                  <a:schemeClr val="tx1"/>
                </a:solidFill>
                <a:effectLst/>
                <a:latin typeface="+mn-lt"/>
                <a:ea typeface="+mn-ea"/>
                <a:cs typeface="+mn-cs"/>
              </a:rPr>
              <a:t>  In addition to terms assigned in accordance with the guidelines in J 110, assign a term that indicates the length of the resource when it is readily apparent (e.g., Novels; Novellas; Short stories; Flash fiction).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Flash fiction: very short fiction of just a page or two; short</a:t>
            </a:r>
            <a:r>
              <a:rPr lang="en-US" sz="1200" kern="1200" baseline="0" dirty="0" smtClean="0">
                <a:solidFill>
                  <a:schemeClr val="tx1"/>
                </a:solidFill>
                <a:effectLst/>
                <a:latin typeface="+mn-lt"/>
                <a:ea typeface="+mn-ea"/>
                <a:cs typeface="+mn-cs"/>
              </a:rPr>
              <a:t> stories of extreme brevity.</a:t>
            </a:r>
            <a:endParaRPr lang="en-US" sz="1200" kern="1200" dirty="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59</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59994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Artistic/visual works terms were developed</a:t>
            </a:r>
            <a:r>
              <a:rPr lang="en-US" sz="1200" kern="1200" baseline="0" dirty="0" smtClean="0">
                <a:solidFill>
                  <a:schemeClr val="tx1"/>
                </a:solidFill>
                <a:effectLst/>
                <a:latin typeface="+mn-lt"/>
                <a:ea typeface="+mn-ea"/>
                <a:cs typeface="+mn-cs"/>
              </a:rPr>
              <a:t> with ARLIS NA </a:t>
            </a:r>
            <a:r>
              <a:rPr lang="en-US" dirty="0" smtClean="0"/>
              <a:t>Cataloging Advisory Committee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a:p>
            <a:endParaRPr lang="en-US" sz="1200" b="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6</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919092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a:t>
            </a:r>
            <a:r>
              <a:rPr lang="en-US" baseline="0" dirty="0" smtClean="0"/>
              <a:t> of short stories about sports.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60</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199091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short story.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61</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582956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classic</a:t>
            </a:r>
            <a:r>
              <a:rPr lang="en-US" baseline="0" dirty="0" smtClean="0"/>
              <a:t> Florida novel.</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62</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7094038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compilation of works by different authors, issued as an annual publication, so here we have literature genre/form terms and a general term.  For the fiction</a:t>
            </a:r>
            <a:r>
              <a:rPr lang="en-US" baseline="0" dirty="0" smtClean="0"/>
              <a:t> aspect, two terms are given, one for the genre (horror) and one for the length (short stories).</a:t>
            </a:r>
            <a:endParaRPr lang="en-US" dirty="0" smtClean="0"/>
          </a:p>
          <a:p>
            <a:endParaRPr lang="en-US" dirty="0" smtClean="0"/>
          </a:p>
          <a:p>
            <a:r>
              <a:rPr lang="en-US" i="1" dirty="0" smtClean="0"/>
              <a:t>Genre/Form</a:t>
            </a:r>
            <a:r>
              <a:rPr lang="en-US" i="1" baseline="0" dirty="0" smtClean="0"/>
              <a:t> Terms Manual </a:t>
            </a:r>
            <a:r>
              <a:rPr lang="en-US" baseline="0" dirty="0" smtClean="0"/>
              <a:t>J 235 Literature</a:t>
            </a:r>
          </a:p>
          <a:p>
            <a:endParaRPr lang="en-US" baseline="0" dirty="0" smtClean="0"/>
          </a:p>
          <a:p>
            <a:r>
              <a:rPr lang="en-US" baseline="0" dirty="0" smtClean="0"/>
              <a:t>1. Fiction. In addition to terms assigned in accordance with the guidelines in J 110, assign a term that indicates the length of the resource when it is readily apparent (e.g., </a:t>
            </a:r>
            <a:r>
              <a:rPr lang="en-US" b="1" baseline="0" dirty="0" smtClean="0"/>
              <a:t>Novels</a:t>
            </a:r>
            <a:r>
              <a:rPr lang="en-US" b="0" baseline="0" dirty="0" smtClean="0"/>
              <a:t>; </a:t>
            </a:r>
            <a:r>
              <a:rPr lang="en-US" b="1" baseline="0" dirty="0" smtClean="0"/>
              <a:t>Novellas</a:t>
            </a:r>
            <a:r>
              <a:rPr lang="en-US" b="0" baseline="0" dirty="0" smtClean="0"/>
              <a:t>; </a:t>
            </a:r>
            <a:r>
              <a:rPr lang="en-US" b="1" baseline="0" dirty="0" smtClean="0"/>
              <a:t>Short stories</a:t>
            </a:r>
            <a:r>
              <a:rPr lang="en-US" b="0" baseline="0" dirty="0" smtClean="0"/>
              <a:t>; </a:t>
            </a:r>
            <a:r>
              <a:rPr lang="en-US" b="1" baseline="0" dirty="0" smtClean="0"/>
              <a:t>Flash fiction</a:t>
            </a:r>
            <a:r>
              <a:rPr lang="en-US" b="0" baseline="0" dirty="0" smtClean="0"/>
              <a: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63</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334682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by </a:t>
            </a:r>
            <a:r>
              <a:rPr lang="en-US" smtClean="0"/>
              <a:t>one author.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64</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027070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poem.</a:t>
            </a:r>
          </a:p>
          <a:p>
            <a:endParaRPr lang="en-US" dirty="0" smtClean="0"/>
          </a:p>
          <a:p>
            <a:r>
              <a:rPr lang="en-US" dirty="0" smtClean="0"/>
              <a:t>LCGFT Manual</a:t>
            </a:r>
            <a:r>
              <a:rPr lang="en-US" baseline="0" dirty="0" smtClean="0"/>
              <a:t> J 235: “</a:t>
            </a:r>
            <a:r>
              <a:rPr lang="en-US" sz="1200" kern="1200" dirty="0" smtClean="0">
                <a:solidFill>
                  <a:schemeClr val="tx1"/>
                </a:solidFill>
                <a:effectLst/>
                <a:latin typeface="+mn-lt"/>
                <a:ea typeface="+mn-ea"/>
                <a:cs typeface="+mn-cs"/>
              </a:rPr>
              <a:t>If the genre or form of a poem or collection of poetry is known to the cataloger due to the cataloger’s academic or cultural background, etc., one or more genre/form terms may be assigned to represent the genre or form.”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65</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899816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journal that</a:t>
            </a:r>
            <a:r>
              <a:rPr lang="en-US" baseline="0" dirty="0" smtClean="0"/>
              <a:t> publishes two kinds of poetry.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66</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714521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both a literature genre/form term and a general term.  The broad term </a:t>
            </a:r>
            <a:r>
              <a:rPr lang="en-US" b="1" dirty="0" smtClean="0"/>
              <a:t>Poetry</a:t>
            </a:r>
            <a:r>
              <a:rPr lang="en-US" b="0" dirty="0" smtClean="0"/>
              <a:t> is used, as the collection contains a large</a:t>
            </a:r>
            <a:r>
              <a:rPr lang="en-US" b="0" baseline="0" dirty="0" smtClean="0"/>
              <a:t> variety of different types of poems.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67</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2451845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68</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9569540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69</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1519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7</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85821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of plays.  No particular</a:t>
            </a:r>
            <a:r>
              <a:rPr lang="en-US" baseline="0" dirty="0" smtClean="0"/>
              <a:t> genre identified.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70</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5535615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of plays by one author in a single form.  No particular</a:t>
            </a:r>
            <a:r>
              <a:rPr lang="en-US" baseline="0" dirty="0" smtClean="0"/>
              <a:t> genre identified.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71</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706306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 work with multiple genres and a form (Theatrical adaptations).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72</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1432773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73</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358380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74</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7068215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dirty="0" smtClean="0"/>
              <a:t>The initial group of artistic</a:t>
            </a:r>
            <a:r>
              <a:rPr lang="en-US" baseline="0" dirty="0" smtClean="0"/>
              <a:t> and visual works terms were approved in February 2018, so this is the newest group of terms added to LCGFT.  From the Introduction to LCGFT (https://www.loc.gov/aba/publications/FreeLCGFT/2018%20LCGFT%20intro.pdf):</a:t>
            </a:r>
          </a:p>
          <a:p>
            <a:endParaRPr lang="en-US" baseline="0" dirty="0" smtClean="0"/>
          </a:p>
          <a:p>
            <a:r>
              <a:rPr lang="en-US" sz="1200" kern="1200" dirty="0" smtClean="0">
                <a:solidFill>
                  <a:schemeClr val="tx1"/>
                </a:solidFill>
                <a:effectLst/>
                <a:latin typeface="+mn-lt"/>
                <a:ea typeface="+mn-ea"/>
                <a:cs typeface="+mn-cs"/>
              </a:rPr>
              <a:t>“The project to establish genre/form terms for artistic and visual works was a collaboration between the Cataloging Advisory Committee (CAC) of the Art Libraries Society of North America and LC. The project initially focused solely on terms used to describe artistic works, but materials that are acquired for art collections are not always inherently artistic. That is, the materials are not “art for art’s sake” but are created to serve an informational, documentary, or other purpose (e.g., architectural drawings, trading cards, photographs). The practical need for terms to describe materials that are visual but not necessarily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artistic led the CAC and PSD to determine that the highest-level broader term for those materials should be </a:t>
            </a:r>
            <a:r>
              <a:rPr lang="en-US" sz="1200" b="1" kern="1200" dirty="0" smtClean="0">
                <a:solidFill>
                  <a:schemeClr val="tx1"/>
                </a:solidFill>
                <a:effectLst/>
                <a:latin typeface="+mn-lt"/>
                <a:ea typeface="+mn-ea"/>
                <a:cs typeface="+mn-cs"/>
              </a:rPr>
              <a:t>Visual works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decision led to the reconsideration of the hierarchies in LCGFT because numerous authorized terms describe visual materials. The former broadest terms </a:t>
            </a:r>
            <a:r>
              <a:rPr lang="en-US" sz="1200" b="1" kern="1200" dirty="0" smtClean="0">
                <a:solidFill>
                  <a:schemeClr val="tx1"/>
                </a:solidFill>
                <a:effectLst/>
                <a:latin typeface="+mn-lt"/>
                <a:ea typeface="+mn-ea"/>
                <a:cs typeface="+mn-cs"/>
              </a:rPr>
              <a:t>Motion pictures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Television programs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Video recordings</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now narrower terms under </a:t>
            </a:r>
            <a:r>
              <a:rPr lang="en-US" sz="1200" b="1" kern="1200" dirty="0" smtClean="0">
                <a:solidFill>
                  <a:schemeClr val="tx1"/>
                </a:solidFill>
                <a:effectLst/>
                <a:latin typeface="+mn-lt"/>
                <a:ea typeface="+mn-ea"/>
                <a:cs typeface="+mn-cs"/>
              </a:rPr>
              <a:t>Visual works</a:t>
            </a:r>
            <a:r>
              <a:rPr lang="en-US" sz="1200" kern="1200" dirty="0" smtClean="0">
                <a:solidFill>
                  <a:schemeClr val="tx1"/>
                </a:solidFill>
                <a:effectLst/>
                <a:latin typeface="+mn-lt"/>
                <a:ea typeface="+mn-ea"/>
                <a:cs typeface="+mn-cs"/>
              </a:rPr>
              <a:t>, and so is the high-level term </a:t>
            </a:r>
            <a:r>
              <a:rPr lang="en-US" sz="1200" b="1" kern="1200" dirty="0" smtClean="0">
                <a:solidFill>
                  <a:schemeClr val="tx1"/>
                </a:solidFill>
                <a:effectLst/>
                <a:latin typeface="+mn-lt"/>
                <a:ea typeface="+mn-ea"/>
                <a:cs typeface="+mn-cs"/>
              </a:rPr>
              <a:t>Maps</a:t>
            </a:r>
            <a:r>
              <a:rPr lang="en-US" sz="1200" kern="1200" dirty="0" smtClean="0">
                <a:solidFill>
                  <a:schemeClr val="tx1"/>
                </a:solidFill>
                <a:effectLst/>
                <a:latin typeface="+mn-lt"/>
                <a:ea typeface="+mn-ea"/>
                <a:cs typeface="+mn-cs"/>
              </a:rPr>
              <a:t>. The hierarchies for several other individual terms that refer to visual materials were also adjusted.”</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75</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188702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76</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075523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77</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897454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78</a:t>
            </a:fld>
            <a:endParaRPr lang="en-US"/>
          </a:p>
        </p:txBody>
      </p:sp>
      <p:sp>
        <p:nvSpPr>
          <p:cNvPr id="10" name="Header Placeholder 9"/>
          <p:cNvSpPr>
            <a:spLocks noGrp="1"/>
          </p:cNvSpPr>
          <p:nvPr>
            <p:ph type="hdr" sz="quarter" idx="12"/>
          </p:nvPr>
        </p:nvSpPr>
        <p:spPr/>
        <p:txBody>
          <a:bodyPr/>
          <a:lstStyle/>
          <a:p>
            <a:r>
              <a:rPr lang="en-US" smtClean="0"/>
              <a:t>TBLC Catalogers Group Meeting 2018</a:t>
            </a:r>
            <a:endParaRPr lang="en-US" dirty="0"/>
          </a:p>
        </p:txBody>
      </p:sp>
      <p:sp>
        <p:nvSpPr>
          <p:cNvPr id="4" name="Date Placeholder 3"/>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2193859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79</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470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 authority record</a:t>
            </a:r>
            <a:r>
              <a:rPr lang="en-US" baseline="0" dirty="0" smtClean="0"/>
              <a:t> in OCLC </a:t>
            </a:r>
            <a:r>
              <a:rPr lang="en-US" baseline="0" dirty="0" err="1" smtClean="0"/>
              <a:t>Connexion</a:t>
            </a:r>
            <a:r>
              <a:rPr lang="en-US" baseline="0" dirty="0" smtClean="0"/>
              <a:t> Client</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511044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and second </a:t>
            </a:r>
            <a:r>
              <a:rPr lang="en-US" dirty="0" err="1" smtClean="0"/>
              <a:t>subbullets</a:t>
            </a:r>
            <a:r>
              <a:rPr lang="en-US" dirty="0" smtClean="0"/>
              <a:t>: </a:t>
            </a: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 terms describe audiences, not genres or forms, and are provided in LCGFT as exceptions.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terms </a:t>
            </a:r>
            <a:r>
              <a:rPr lang="en-US" sz="1200" b="1" kern="1200" dirty="0" smtClean="0">
                <a:solidFill>
                  <a:schemeClr val="tx1"/>
                </a:solidFill>
                <a:effectLst/>
                <a:latin typeface="+mn-lt"/>
                <a:ea typeface="+mn-ea"/>
                <a:cs typeface="+mn-cs"/>
              </a:rPr>
              <a:t>Video recordings for the hearing impaired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Video recordings for people with visual disabilities</a:t>
            </a:r>
            <a:r>
              <a:rPr lang="en-US" sz="1200" kern="1200" dirty="0" smtClean="0">
                <a:solidFill>
                  <a:schemeClr val="tx1"/>
                </a:solidFill>
                <a:effectLst/>
                <a:latin typeface="+mn-lt"/>
                <a:ea typeface="+mn-ea"/>
                <a:cs typeface="+mn-cs"/>
              </a:rPr>
              <a:t>, which likewise refer to audiences, are also provided as exceptions. Individual libraries may choose to develop local policies to assign them instead of, or in addition to, the above required terms.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80</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0270536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OLAC’s </a:t>
            </a:r>
            <a:r>
              <a:rPr lang="en-US" sz="1200" i="1" kern="1200" dirty="0" smtClean="0">
                <a:solidFill>
                  <a:schemeClr val="tx1"/>
                </a:solidFill>
                <a:effectLst/>
                <a:latin typeface="+mn-lt"/>
                <a:ea typeface="+mn-ea"/>
                <a:cs typeface="+mn-cs"/>
              </a:rPr>
              <a:t>Library of Congress Genre-Form</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Thesaurus (LCGFT) for Moving Images: Best Practices </a:t>
            </a:r>
            <a:r>
              <a:rPr lang="en-US" sz="1200"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December 13, 2011)</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Terms</a:t>
            </a:r>
            <a:r>
              <a:rPr lang="pt-BR" sz="1200" kern="1200" baseline="0" dirty="0" smtClean="0">
                <a:solidFill>
                  <a:schemeClr val="tx1"/>
                </a:solidFill>
                <a:effectLst/>
                <a:latin typeface="+mn-lt"/>
                <a:ea typeface="+mn-ea"/>
                <a:cs typeface="+mn-cs"/>
              </a:rPr>
              <a:t> may be assigned from the same hierarchy:  “</a:t>
            </a:r>
            <a:r>
              <a:rPr lang="en-US" sz="1200" kern="1200" dirty="0" smtClean="0">
                <a:solidFill>
                  <a:schemeClr val="tx1"/>
                </a:solidFill>
                <a:effectLst/>
                <a:latin typeface="+mn-lt"/>
                <a:ea typeface="+mn-ea"/>
                <a:cs typeface="+mn-cs"/>
              </a:rPr>
              <a:t>First, OPACs,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neither do a good job of guiding the user through the syndetic structure nor make it easy to search both the larger category (e.g., Comedy films) and all</a:t>
            </a:r>
          </a:p>
          <a:p>
            <a:r>
              <a:rPr lang="en-US" sz="1200" kern="1200" dirty="0" smtClean="0">
                <a:solidFill>
                  <a:schemeClr val="tx1"/>
                </a:solidFill>
                <a:effectLst/>
                <a:latin typeface="+mn-lt"/>
                <a:ea typeface="+mn-ea"/>
                <a:cs typeface="+mn-cs"/>
              </a:rPr>
              <a:t>of its subcategories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(e.g., Screwball comedy films, Parody films) at one time. Assigning terms at different levels would make it easier for users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do comprehensive 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“Secondly, with topical headings, some specificity is lost by using broader headings in addition to headings that are specific to the item because it becomes impossible to retrieve items solely on the general, broader topic (e.g., if a library used Psychology as a subject heading on all psychology-related works as opposed to only general overviews). Genre terms are not specific in this same way. Specialized types of comedies are not lesser members of the general category of comedy.”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Fiction films/Nonfiction films and Fiction television programs/Nonfiction television programs: Though these terms may not seem useful for direct searching, they have great potential as search limits or in faceted interfaces, particularly when combined with genres that are not inherently either fiction or nonfiction, such as Biographical films.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Filmed or televised performances are considered recordings of events, and, therefore, nonfiction. For unclear cases,</a:t>
            </a:r>
            <a:r>
              <a:rPr lang="en-US" sz="1200" kern="1200" baseline="0" dirty="0" smtClean="0">
                <a:solidFill>
                  <a:schemeClr val="tx1"/>
                </a:solidFill>
                <a:effectLst/>
                <a:latin typeface="+mn-lt"/>
                <a:ea typeface="+mn-ea"/>
                <a:cs typeface="+mn-cs"/>
              </a:rPr>
              <a:t> u</a:t>
            </a:r>
            <a:r>
              <a:rPr lang="en-US" sz="1200" kern="1200" dirty="0" smtClean="0">
                <a:solidFill>
                  <a:schemeClr val="tx1"/>
                </a:solidFill>
                <a:effectLst/>
                <a:latin typeface="+mn-lt"/>
                <a:ea typeface="+mn-ea"/>
                <a:cs typeface="+mn-cs"/>
              </a:rPr>
              <a:t>se cataloger judgment, taking into consideration the intent of the filmmakers and the likely perception of the audience.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Short films vs. Feature films: Do not apply to film serials, materials that were originally made for television, recordings of events such as lectures or conferences, instructional materials, live performances, unedited footage, or materials intended primarily as visual or conceptual art. When in doubt,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apply the term. </a:t>
            </a: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81</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5383058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82</a:t>
            </a:fld>
            <a:endParaRPr lang="en-US"/>
          </a:p>
        </p:txBody>
      </p:sp>
      <p:sp>
        <p:nvSpPr>
          <p:cNvPr id="5" name="Header Placeholder 4"/>
          <p:cNvSpPr>
            <a:spLocks noGrp="1"/>
          </p:cNvSpPr>
          <p:nvPr>
            <p:ph type="hdr" sz="quarter" idx="11"/>
          </p:nvPr>
        </p:nvSpPr>
        <p:spPr/>
        <p:txBody>
          <a:bodyPr/>
          <a:lstStyle/>
          <a:p>
            <a:r>
              <a:rPr lang="en-US" smtClean="0"/>
              <a:t>TBLC Catalogers Group Meeting 2018</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460912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7442143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2461498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85</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6829102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921378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9252790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1918718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brand new recording issued on vinyl, which is still very popular and even growing in popularity again.</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48681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666888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 one could</a:t>
            </a:r>
            <a:r>
              <a:rPr lang="en-US" baseline="0" dirty="0" smtClean="0"/>
              <a:t> use $3 in the 655s to specify which pieces are which genre/form.</a:t>
            </a:r>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1010604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13875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330674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2981150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94</a:t>
            </a:fld>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1543458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a:t>
            </a:r>
            <a:r>
              <a:rPr lang="en-US" b="1" dirty="0" smtClean="0"/>
              <a:t>Special Applications and Instructions</a:t>
            </a:r>
            <a:r>
              <a:rPr lang="en-US" b="0" dirty="0" smtClean="0"/>
              <a:t> section of chapter 4 of </a:t>
            </a:r>
            <a:r>
              <a:rPr lang="en-US" b="0" i="1" dirty="0" smtClean="0"/>
              <a:t>Cartographic</a:t>
            </a:r>
            <a:r>
              <a:rPr lang="en-US" b="0" i="1" baseline="0" dirty="0" smtClean="0"/>
              <a:t> Resources Manual </a:t>
            </a:r>
            <a:r>
              <a:rPr lang="en-US" b="0" baseline="0" dirty="0" smtClean="0"/>
              <a:t>for additional instructions on special kinds of cartographic resources.</a:t>
            </a:r>
            <a:endParaRPr lang="en-US" b="1"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42945660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9221704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15916863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34423081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TBLC Catalogers Group Meeting 2018</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July 12, 2018</a:t>
            </a:r>
            <a:endParaRPr lang="en-US" dirty="0"/>
          </a:p>
        </p:txBody>
      </p:sp>
    </p:spTree>
    <p:extLst>
      <p:ext uri="{BB962C8B-B14F-4D97-AF65-F5344CB8AC3E}">
        <p14:creationId xmlns:p14="http://schemas.microsoft.com/office/powerpoint/2010/main" val="269490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7A0F39-9D96-46C6-A44D-44BB18798630}" type="datetime1">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78909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02260-AF7B-41A2-8803-7AA0D093382D}" type="datetime1">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13539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B7F44-C0A2-454E-8ECF-21CA0794D5B7}" type="datetime1">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126616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84A631-EE46-45C8-B6E3-6FE938BEDA84}" type="datetime1">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0269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DAED9-3994-4FBC-AA26-09151411C3BD}" type="datetime1">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00704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772158-84B8-4024-A375-7170DDF57364}" type="datetime1">
              <a:rPr lang="en-US" smtClean="0"/>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60621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BC34C7-468A-4007-A084-B5046C989E3A}" type="datetime1">
              <a:rPr lang="en-US" smtClean="0"/>
              <a:t>7/5/2018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95595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34E41D-C4B9-4369-816A-28B1CB053E1E}" type="datetime1">
              <a:rPr lang="en-US" smtClean="0"/>
              <a:t>7/5/2018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94793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F5342-0561-4D63-9829-3D2CA23C1D93}" type="datetime1">
              <a:rPr lang="en-US" smtClean="0"/>
              <a:t>7/5/2018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87649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05611-AED4-48DE-9396-92D4929A070B}" type="datetime1">
              <a:rPr lang="en-US" smtClean="0"/>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95741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42A25-3FAB-4BA9-9B0D-4E4A54E7AD39}" type="datetime1">
              <a:rPr lang="en-US" smtClean="0"/>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28354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C676C-B1C5-4CB5-87FC-826EB8464F9C}" type="datetime1">
              <a:rPr lang="en-US" smtClean="0"/>
              <a:t>7/5/2018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A331D-2EB0-4CEE-8662-2FAB66802E28}" type="slidenum">
              <a:rPr lang="en-US" smtClean="0"/>
              <a:t>‹#›</a:t>
            </a:fld>
            <a:endParaRPr lang="en-US"/>
          </a:p>
        </p:txBody>
      </p:sp>
    </p:spTree>
    <p:extLst>
      <p:ext uri="{BB962C8B-B14F-4D97-AF65-F5344CB8AC3E}">
        <p14:creationId xmlns:p14="http://schemas.microsoft.com/office/powerpoint/2010/main" val="37421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schiff@uw.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loc.gov/aba/publications/FreeLCDGT/freelcdgt.html"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loc.gov/standards/sourcelist/subject.html"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s://www.loc.gov/aba/publications/FreeLCDGT/DEMOGRAPHIC.pdf" TargetMode="External"/><Relationship Id="rId7" Type="http://schemas.openxmlformats.org/officeDocument/2006/relationships/hyperlink" Target="http://classificationweb.net/LCDGT/"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hyperlink" Target="http://www.loc.gov/rss" TargetMode="External"/><Relationship Id="rId5" Type="http://schemas.openxmlformats.org/officeDocument/2006/relationships/hyperlink" Target="http://www.loc.gov/aba/cataloging/subject/weeklylists" TargetMode="External"/><Relationship Id="rId4" Type="http://schemas.openxmlformats.org/officeDocument/2006/relationships/hyperlink" Target="http://www.netanelganin.com/projects/lcdgt/lcdgt.html"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hyperlink" Target="https://www.loc.gov/aba/publications/FreeLCDGT/freelcdgt.htm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hyperlink" Target="http://www.netanelganin.com/projects/lcdgt/lcdgt.html"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3.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1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5.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1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6.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167.xml.rels><?xml version="1.0" encoding="UTF-8" standalone="yes"?>
<Relationships xmlns="http://schemas.openxmlformats.org/package/2006/relationships"><Relationship Id="rId3" Type="http://schemas.openxmlformats.org/officeDocument/2006/relationships/hyperlink" Target="http://hdl.handle.net/11213/8146"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oc.gov/aba/publications/FreeLCGFT/GENRE.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authorities.loc.gov/" TargetMode="External"/><Relationship Id="rId4" Type="http://schemas.openxmlformats.org/officeDocument/2006/relationships/hyperlink" Target="http://id.loc.gov/authorities/genreForms.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c.ymcdn.com/sites/www.musiclibraryassoc.org/resource/resmgr/BCC_Genre_Form_Task_Force/BestPractices160621.pdf"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6162" y="0"/>
            <a:ext cx="9144000" cy="2140817"/>
          </a:xfrm>
        </p:spPr>
        <p:txBody>
          <a:bodyPr/>
          <a:lstStyle/>
          <a:p>
            <a:r>
              <a:rPr lang="en-US" dirty="0"/>
              <a:t>Applying Library of Congress Faceted Vocabularies</a:t>
            </a:r>
          </a:p>
        </p:txBody>
      </p:sp>
      <p:sp>
        <p:nvSpPr>
          <p:cNvPr id="3" name="Subtitle 2"/>
          <p:cNvSpPr>
            <a:spLocks noGrp="1"/>
          </p:cNvSpPr>
          <p:nvPr>
            <p:ph type="subTitle" idx="1"/>
          </p:nvPr>
        </p:nvSpPr>
        <p:spPr>
          <a:xfrm>
            <a:off x="1486162" y="2628930"/>
            <a:ext cx="9144000" cy="4038997"/>
          </a:xfrm>
        </p:spPr>
        <p:txBody>
          <a:bodyPr>
            <a:normAutofit lnSpcReduction="10000"/>
          </a:bodyPr>
          <a:lstStyle/>
          <a:p>
            <a:r>
              <a:rPr lang="en-US" sz="3200" dirty="0" smtClean="0"/>
              <a:t>Adam L. Schiff</a:t>
            </a:r>
          </a:p>
          <a:p>
            <a:r>
              <a:rPr lang="en-US" sz="3200" dirty="0" smtClean="0"/>
              <a:t>Principal Cataloger, University of Washington Libraries</a:t>
            </a:r>
          </a:p>
          <a:p>
            <a:r>
              <a:rPr lang="en-US" sz="3200" dirty="0" smtClean="0">
                <a:hlinkClick r:id="rId3"/>
              </a:rPr>
              <a:t>aschiff@uw.edu</a:t>
            </a:r>
            <a:endParaRPr lang="en-US" sz="3200" dirty="0" smtClean="0"/>
          </a:p>
          <a:p>
            <a:r>
              <a:rPr lang="en-US" sz="3200" dirty="0"/>
              <a:t>http://faculty.washington.edu/aschiff/</a:t>
            </a:r>
            <a:endParaRPr lang="en-US" sz="3200" dirty="0" smtClean="0"/>
          </a:p>
          <a:p>
            <a:endParaRPr lang="en-US" sz="2600" dirty="0" smtClean="0"/>
          </a:p>
          <a:p>
            <a:r>
              <a:rPr lang="en-US" sz="2600" dirty="0" smtClean="0"/>
              <a:t>TBLC Catalogers Group Meeting 2018</a:t>
            </a:r>
          </a:p>
          <a:p>
            <a:r>
              <a:rPr lang="en-US" sz="2600" dirty="0" smtClean="0"/>
              <a:t>Saint Leo University</a:t>
            </a:r>
          </a:p>
          <a:p>
            <a:r>
              <a:rPr lang="en-US" sz="2600" dirty="0" smtClean="0"/>
              <a:t>July 12, 2018</a:t>
            </a:r>
            <a:endParaRPr lang="en-US" sz="2600" dirty="0"/>
          </a:p>
        </p:txBody>
      </p:sp>
    </p:spTree>
    <p:extLst>
      <p:ext uri="{BB962C8B-B14F-4D97-AF65-F5344CB8AC3E}">
        <p14:creationId xmlns:p14="http://schemas.microsoft.com/office/powerpoint/2010/main" val="3420305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10</a:t>
            </a:fld>
            <a:endParaRPr lang="en-US"/>
          </a:p>
        </p:txBody>
      </p:sp>
      <p:pic>
        <p:nvPicPr>
          <p:cNvPr id="5" name="Picture 4"/>
          <p:cNvPicPr>
            <a:picLocks noChangeAspect="1"/>
          </p:cNvPicPr>
          <p:nvPr/>
        </p:nvPicPr>
        <p:blipFill>
          <a:blip r:embed="rId3"/>
          <a:stretch>
            <a:fillRect/>
          </a:stretch>
        </p:blipFill>
        <p:spPr>
          <a:xfrm>
            <a:off x="416052" y="0"/>
            <a:ext cx="5339334" cy="6781038"/>
          </a:xfrm>
          <a:prstGeom prst="rect">
            <a:avLst/>
          </a:prstGeom>
        </p:spPr>
      </p:pic>
      <p:pic>
        <p:nvPicPr>
          <p:cNvPr id="7" name="Picture 6"/>
          <p:cNvPicPr>
            <a:picLocks noChangeAspect="1"/>
          </p:cNvPicPr>
          <p:nvPr/>
        </p:nvPicPr>
        <p:blipFill>
          <a:blip r:embed="rId4"/>
          <a:stretch>
            <a:fillRect/>
          </a:stretch>
        </p:blipFill>
        <p:spPr>
          <a:xfrm>
            <a:off x="6418964" y="0"/>
            <a:ext cx="5356098" cy="6638544"/>
          </a:xfrm>
          <a:prstGeom prst="rect">
            <a:avLst/>
          </a:prstGeom>
        </p:spPr>
      </p:pic>
      <p:cxnSp>
        <p:nvCxnSpPr>
          <p:cNvPr id="4" name="Straight Arrow Connector 3"/>
          <p:cNvCxnSpPr/>
          <p:nvPr/>
        </p:nvCxnSpPr>
        <p:spPr>
          <a:xfrm flipH="1" flipV="1">
            <a:off x="8610600" y="1282391"/>
            <a:ext cx="354980" cy="5687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67898" y="1851102"/>
            <a:ext cx="1258229" cy="369332"/>
          </a:xfrm>
          <a:prstGeom prst="rect">
            <a:avLst/>
          </a:prstGeom>
          <a:noFill/>
          <a:ln w="22225">
            <a:solidFill>
              <a:srgbClr val="FF0000"/>
            </a:solidFill>
          </a:ln>
        </p:spPr>
        <p:txBody>
          <a:bodyPr wrap="square" rtlCol="0">
            <a:spAutoFit/>
          </a:bodyPr>
          <a:lstStyle/>
          <a:p>
            <a:r>
              <a:rPr lang="en-US" dirty="0" smtClean="0"/>
              <a:t>Scope note</a:t>
            </a:r>
            <a:endParaRPr lang="en-US" dirty="0"/>
          </a:p>
        </p:txBody>
      </p:sp>
    </p:spTree>
    <p:extLst>
      <p:ext uri="{BB962C8B-B14F-4D97-AF65-F5344CB8AC3E}">
        <p14:creationId xmlns:p14="http://schemas.microsoft.com/office/powerpoint/2010/main" val="31797401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100</a:t>
            </a:fld>
            <a:endParaRPr lang="en-US"/>
          </a:p>
        </p:txBody>
      </p:sp>
      <p:pic>
        <p:nvPicPr>
          <p:cNvPr id="3" name="Picture 2"/>
          <p:cNvPicPr>
            <a:picLocks noChangeAspect="1"/>
          </p:cNvPicPr>
          <p:nvPr/>
        </p:nvPicPr>
        <p:blipFill>
          <a:blip r:embed="rId3"/>
          <a:stretch>
            <a:fillRect/>
          </a:stretch>
        </p:blipFill>
        <p:spPr>
          <a:xfrm>
            <a:off x="247143" y="1210783"/>
            <a:ext cx="7255764" cy="4536948"/>
          </a:xfrm>
          <a:prstGeom prst="rect">
            <a:avLst/>
          </a:prstGeom>
        </p:spPr>
      </p:pic>
      <p:sp>
        <p:nvSpPr>
          <p:cNvPr id="4" name="TextBox 3"/>
          <p:cNvSpPr txBox="1"/>
          <p:nvPr/>
        </p:nvSpPr>
        <p:spPr>
          <a:xfrm>
            <a:off x="7750098" y="265703"/>
            <a:ext cx="4285784" cy="6186309"/>
          </a:xfrm>
          <a:prstGeom prst="rect">
            <a:avLst/>
          </a:prstGeom>
          <a:noFill/>
        </p:spPr>
        <p:txBody>
          <a:bodyPr wrap="square" rtlCol="0">
            <a:spAutoFit/>
          </a:bodyPr>
          <a:lstStyle/>
          <a:p>
            <a:r>
              <a:rPr lang="en-US" dirty="0" smtClean="0"/>
              <a:t>100 1_  </a:t>
            </a:r>
            <a:r>
              <a:rPr lang="en-US" dirty="0" err="1" smtClean="0"/>
              <a:t>Wiedel</a:t>
            </a:r>
            <a:r>
              <a:rPr lang="en-US" dirty="0"/>
              <a:t>, Joseph W., </a:t>
            </a:r>
            <a:r>
              <a:rPr lang="en-US" dirty="0" smtClean="0"/>
              <a:t>$e cartographer</a:t>
            </a:r>
            <a:r>
              <a:rPr lang="en-US" dirty="0"/>
              <a:t>. </a:t>
            </a:r>
          </a:p>
          <a:p>
            <a:r>
              <a:rPr lang="en-US" dirty="0" smtClean="0"/>
              <a:t>245 10  Capitol </a:t>
            </a:r>
            <a:r>
              <a:rPr lang="en-US" dirty="0"/>
              <a:t>Hill and the Mall / </a:t>
            </a:r>
            <a:r>
              <a:rPr lang="en-US" dirty="0" smtClean="0"/>
              <a:t>$c </a:t>
            </a:r>
            <a:r>
              <a:rPr lang="en-US" dirty="0"/>
              <a:t>J.W.  </a:t>
            </a:r>
            <a:endParaRPr lang="en-US" dirty="0" smtClean="0"/>
          </a:p>
          <a:p>
            <a:r>
              <a:rPr lang="en-US" dirty="0"/>
              <a:t> </a:t>
            </a:r>
            <a:r>
              <a:rPr lang="en-US" dirty="0" smtClean="0"/>
              <a:t>    </a:t>
            </a:r>
            <a:r>
              <a:rPr lang="en-US" dirty="0" err="1" smtClean="0"/>
              <a:t>Wiedel</a:t>
            </a:r>
            <a:r>
              <a:rPr lang="en-US" dirty="0"/>
              <a:t>, Univ. of Md. </a:t>
            </a:r>
            <a:r>
              <a:rPr lang="en-US" dirty="0" smtClean="0"/>
              <a:t>; produced </a:t>
            </a:r>
            <a:r>
              <a:rPr lang="en-US" dirty="0"/>
              <a:t>for </a:t>
            </a:r>
            <a:r>
              <a:rPr lang="en-US" dirty="0" smtClean="0"/>
              <a:t>and</a:t>
            </a:r>
          </a:p>
          <a:p>
            <a:r>
              <a:rPr lang="en-US" dirty="0"/>
              <a:t> </a:t>
            </a:r>
            <a:r>
              <a:rPr lang="en-US" dirty="0" smtClean="0"/>
              <a:t>    funded by the United States Department</a:t>
            </a:r>
          </a:p>
          <a:p>
            <a:r>
              <a:rPr lang="en-US" dirty="0"/>
              <a:t> </a:t>
            </a:r>
            <a:r>
              <a:rPr lang="en-US" dirty="0" smtClean="0"/>
              <a:t>    of Education</a:t>
            </a:r>
            <a:r>
              <a:rPr lang="en-US" dirty="0"/>
              <a:t>, Office of </a:t>
            </a:r>
            <a:r>
              <a:rPr lang="en-US" dirty="0" smtClean="0"/>
              <a:t>Special Education</a:t>
            </a:r>
          </a:p>
          <a:p>
            <a:r>
              <a:rPr lang="en-US" dirty="0"/>
              <a:t> </a:t>
            </a:r>
            <a:r>
              <a:rPr lang="en-US" dirty="0" smtClean="0"/>
              <a:t>    </a:t>
            </a:r>
            <a:r>
              <a:rPr lang="en-US" dirty="0"/>
              <a:t>and </a:t>
            </a:r>
            <a:r>
              <a:rPr lang="en-US" dirty="0" smtClean="0"/>
              <a:t>Rehabilitative Services</a:t>
            </a:r>
            <a:r>
              <a:rPr lang="en-US" dirty="0"/>
              <a:t>.</a:t>
            </a:r>
            <a:endParaRPr lang="en-US" dirty="0" smtClean="0"/>
          </a:p>
          <a:p>
            <a:r>
              <a:rPr lang="en-US" dirty="0"/>
              <a:t>500 </a:t>
            </a:r>
            <a:r>
              <a:rPr lang="en-US" dirty="0" smtClean="0"/>
              <a:t>__  Tactile </a:t>
            </a:r>
            <a:r>
              <a:rPr lang="en-US" dirty="0"/>
              <a:t>map for the blind.</a:t>
            </a:r>
          </a:p>
          <a:p>
            <a:r>
              <a:rPr lang="en-US" dirty="0"/>
              <a:t>500 </a:t>
            </a:r>
            <a:r>
              <a:rPr lang="en-US" dirty="0" smtClean="0"/>
              <a:t>__  </a:t>
            </a:r>
            <a:r>
              <a:rPr lang="en-US" dirty="0"/>
              <a:t>Covers the Mall west of </a:t>
            </a:r>
            <a:r>
              <a:rPr lang="en-US" dirty="0" smtClean="0"/>
              <a:t>the</a:t>
            </a:r>
          </a:p>
          <a:p>
            <a:r>
              <a:rPr lang="en-US" dirty="0"/>
              <a:t> </a:t>
            </a:r>
            <a:r>
              <a:rPr lang="en-US" dirty="0" smtClean="0"/>
              <a:t>     </a:t>
            </a:r>
            <a:r>
              <a:rPr lang="en-US" dirty="0"/>
              <a:t>Washington Monument.</a:t>
            </a:r>
          </a:p>
          <a:p>
            <a:r>
              <a:rPr lang="en-US" dirty="0"/>
              <a:t>500 </a:t>
            </a:r>
            <a:r>
              <a:rPr lang="en-US" dirty="0" smtClean="0"/>
              <a:t>__  </a:t>
            </a:r>
            <a:r>
              <a:rPr lang="en-US" dirty="0"/>
              <a:t>Place-names in braille </a:t>
            </a:r>
            <a:r>
              <a:rPr lang="en-US" dirty="0" smtClean="0"/>
              <a:t>and lower-</a:t>
            </a:r>
          </a:p>
          <a:p>
            <a:r>
              <a:rPr lang="en-US" dirty="0"/>
              <a:t> </a:t>
            </a:r>
            <a:r>
              <a:rPr lang="en-US" dirty="0" smtClean="0"/>
              <a:t>     case </a:t>
            </a:r>
            <a:r>
              <a:rPr lang="en-US" dirty="0"/>
              <a:t>type.</a:t>
            </a:r>
          </a:p>
          <a:p>
            <a:r>
              <a:rPr lang="en-US" dirty="0"/>
              <a:t>500 </a:t>
            </a:r>
            <a:r>
              <a:rPr lang="en-US" dirty="0" smtClean="0"/>
              <a:t>__ </a:t>
            </a:r>
            <a:r>
              <a:rPr lang="en-US" dirty="0"/>
              <a:t>Streets and </a:t>
            </a:r>
            <a:r>
              <a:rPr lang="en-US" dirty="0" smtClean="0"/>
              <a:t>government buildings </a:t>
            </a:r>
            <a:r>
              <a:rPr lang="en-US" dirty="0"/>
              <a:t>in </a:t>
            </a:r>
            <a:endParaRPr lang="en-US" dirty="0" smtClean="0"/>
          </a:p>
          <a:p>
            <a:r>
              <a:rPr lang="en-US" dirty="0"/>
              <a:t> </a:t>
            </a:r>
            <a:r>
              <a:rPr lang="en-US" dirty="0" smtClean="0"/>
              <a:t>     raised </a:t>
            </a:r>
            <a:r>
              <a:rPr lang="en-US" dirty="0"/>
              <a:t>relief</a:t>
            </a:r>
            <a:r>
              <a:rPr lang="en-US" dirty="0" smtClean="0"/>
              <a:t>.</a:t>
            </a:r>
          </a:p>
          <a:p>
            <a:r>
              <a:rPr lang="en-US" dirty="0"/>
              <a:t>651 </a:t>
            </a:r>
            <a:r>
              <a:rPr lang="en-US" dirty="0" smtClean="0"/>
              <a:t>_0  Capitol </a:t>
            </a:r>
            <a:r>
              <a:rPr lang="en-US" dirty="0"/>
              <a:t>Hill (Washington, </a:t>
            </a:r>
            <a:r>
              <a:rPr lang="en-US" dirty="0" smtClean="0"/>
              <a:t>D.C.) $v </a:t>
            </a:r>
          </a:p>
          <a:p>
            <a:r>
              <a:rPr lang="en-US" dirty="0"/>
              <a:t> </a:t>
            </a:r>
            <a:r>
              <a:rPr lang="en-US" dirty="0" smtClean="0"/>
              <a:t>     Maps</a:t>
            </a:r>
            <a:r>
              <a:rPr lang="en-US" dirty="0"/>
              <a:t>.</a:t>
            </a:r>
          </a:p>
          <a:p>
            <a:r>
              <a:rPr lang="en-US" dirty="0"/>
              <a:t>651 </a:t>
            </a:r>
            <a:r>
              <a:rPr lang="en-US" dirty="0" smtClean="0"/>
              <a:t>_0  Mall</a:t>
            </a:r>
            <a:r>
              <a:rPr lang="en-US" dirty="0"/>
              <a:t>, The (Washington, D.C.) </a:t>
            </a:r>
            <a:r>
              <a:rPr lang="en-US" dirty="0" smtClean="0"/>
              <a:t>$v </a:t>
            </a:r>
          </a:p>
          <a:p>
            <a:r>
              <a:rPr lang="en-US" dirty="0"/>
              <a:t> </a:t>
            </a:r>
            <a:r>
              <a:rPr lang="en-US" dirty="0" smtClean="0"/>
              <a:t>     Maps</a:t>
            </a:r>
            <a:r>
              <a:rPr lang="en-US" dirty="0"/>
              <a:t>.</a:t>
            </a:r>
          </a:p>
          <a:p>
            <a:r>
              <a:rPr lang="en-US" dirty="0"/>
              <a:t>650 </a:t>
            </a:r>
            <a:r>
              <a:rPr lang="en-US" dirty="0" smtClean="0"/>
              <a:t>_0  Public </a:t>
            </a:r>
            <a:r>
              <a:rPr lang="en-US" dirty="0"/>
              <a:t>buildings </a:t>
            </a:r>
            <a:r>
              <a:rPr lang="en-US" dirty="0" smtClean="0"/>
              <a:t>$z Washington</a:t>
            </a:r>
          </a:p>
          <a:p>
            <a:r>
              <a:rPr lang="en-US" dirty="0"/>
              <a:t> </a:t>
            </a:r>
            <a:r>
              <a:rPr lang="en-US" dirty="0" smtClean="0"/>
              <a:t>     (D.C</a:t>
            </a:r>
            <a:r>
              <a:rPr lang="en-US" dirty="0"/>
              <a:t>.) </a:t>
            </a:r>
            <a:r>
              <a:rPr lang="en-US" dirty="0" smtClean="0"/>
              <a:t>$v </a:t>
            </a:r>
            <a:r>
              <a:rPr lang="en-US" dirty="0"/>
              <a:t>Maps.</a:t>
            </a:r>
          </a:p>
          <a:p>
            <a:r>
              <a:rPr lang="en-US" dirty="0" smtClean="0">
                <a:solidFill>
                  <a:srgbClr val="FF0000"/>
                </a:solidFill>
              </a:rPr>
              <a:t>655 _7  Maps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r>
              <a:rPr lang="en-US" dirty="0">
                <a:solidFill>
                  <a:srgbClr val="FF0000"/>
                </a:solidFill>
              </a:rPr>
              <a:t>655 </a:t>
            </a:r>
            <a:r>
              <a:rPr lang="en-US" dirty="0" smtClean="0">
                <a:solidFill>
                  <a:srgbClr val="FF0000"/>
                </a:solidFill>
              </a:rPr>
              <a:t>_7  Cartographic </a:t>
            </a:r>
            <a:r>
              <a:rPr lang="en-US" dirty="0">
                <a:solidFill>
                  <a:srgbClr val="FF0000"/>
                </a:solidFill>
              </a:rPr>
              <a:t>materials for </a:t>
            </a:r>
            <a:r>
              <a:rPr lang="en-US" dirty="0" smtClean="0">
                <a:solidFill>
                  <a:srgbClr val="FF0000"/>
                </a:solidFill>
              </a:rPr>
              <a:t>people </a:t>
            </a:r>
          </a:p>
          <a:p>
            <a:r>
              <a:rPr lang="en-US" dirty="0">
                <a:solidFill>
                  <a:srgbClr val="FF0000"/>
                </a:solidFill>
              </a:rPr>
              <a:t> </a:t>
            </a:r>
            <a:r>
              <a:rPr lang="en-US" dirty="0" smtClean="0">
                <a:solidFill>
                  <a:srgbClr val="FF0000"/>
                </a:solidFill>
              </a:rPr>
              <a:t>      with </a:t>
            </a:r>
            <a:r>
              <a:rPr lang="en-US" dirty="0">
                <a:solidFill>
                  <a:srgbClr val="FF0000"/>
                </a:solidFill>
              </a:rPr>
              <a:t>visual disabilities</a:t>
            </a:r>
            <a:r>
              <a:rPr lang="en-US" dirty="0" smtClean="0">
                <a:solidFill>
                  <a:srgbClr val="FF0000"/>
                </a:solidFill>
              </a:rPr>
              <a:t>. $2 </a:t>
            </a:r>
            <a:r>
              <a:rPr lang="en-US" dirty="0" err="1">
                <a:solidFill>
                  <a:srgbClr val="FF0000"/>
                </a:solidFill>
              </a:rPr>
              <a:t>lcgft</a:t>
            </a:r>
            <a:endParaRPr lang="en-US" dirty="0">
              <a:solidFill>
                <a:srgbClr val="FF0000"/>
              </a:solidFill>
            </a:endParaRPr>
          </a:p>
        </p:txBody>
      </p:sp>
      <p:sp>
        <p:nvSpPr>
          <p:cNvPr id="5" name="Title 1"/>
          <p:cNvSpPr txBox="1">
            <a:spLocks/>
          </p:cNvSpPr>
          <p:nvPr/>
        </p:nvSpPr>
        <p:spPr>
          <a:xfrm>
            <a:off x="247143" y="345028"/>
            <a:ext cx="10515600" cy="56937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Cartographic Examples</a:t>
            </a:r>
            <a:endParaRPr lang="en-US" dirty="0"/>
          </a:p>
        </p:txBody>
      </p:sp>
    </p:spTree>
    <p:extLst>
      <p:ext uri="{BB962C8B-B14F-4D97-AF65-F5344CB8AC3E}">
        <p14:creationId xmlns:p14="http://schemas.microsoft.com/office/powerpoint/2010/main" val="325277450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LCDGT	</a:t>
            </a:r>
            <a:endParaRPr lang="en-US" dirty="0"/>
          </a:p>
        </p:txBody>
      </p:sp>
      <p:sp>
        <p:nvSpPr>
          <p:cNvPr id="3" name="Subtitle 2"/>
          <p:cNvSpPr>
            <a:spLocks noGrp="1"/>
          </p:cNvSpPr>
          <p:nvPr>
            <p:ph type="subTitle" idx="1"/>
          </p:nvPr>
        </p:nvSpPr>
        <p:spPr>
          <a:xfrm>
            <a:off x="1524000" y="3357340"/>
            <a:ext cx="9144000" cy="1655762"/>
          </a:xfrm>
        </p:spPr>
        <p:txBody>
          <a:bodyPr>
            <a:normAutofit/>
          </a:bodyPr>
          <a:lstStyle/>
          <a:p>
            <a:r>
              <a:rPr lang="en-US" sz="4800" dirty="0" smtClean="0"/>
              <a:t>Library of Congress Demographic Group Terms</a:t>
            </a:r>
            <a:endParaRPr lang="en-US" sz="4800" dirty="0"/>
          </a:p>
        </p:txBody>
      </p:sp>
    </p:spTree>
    <p:extLst>
      <p:ext uri="{BB962C8B-B14F-4D97-AF65-F5344CB8AC3E}">
        <p14:creationId xmlns:p14="http://schemas.microsoft.com/office/powerpoint/2010/main" val="37619804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163211"/>
            <a:ext cx="11420670" cy="5558264"/>
          </a:xfrm>
        </p:spPr>
        <p:txBody>
          <a:bodyPr>
            <a:normAutofit lnSpcReduction="10000"/>
          </a:bodyPr>
          <a:lstStyle/>
          <a:p>
            <a:r>
              <a:rPr lang="en-US" dirty="0" smtClean="0"/>
              <a:t>Explicit indications of </a:t>
            </a:r>
            <a:r>
              <a:rPr lang="en-US" dirty="0" smtClean="0">
                <a:solidFill>
                  <a:srgbClr val="0070C0"/>
                </a:solidFill>
              </a:rPr>
              <a:t>audience</a:t>
            </a:r>
            <a:r>
              <a:rPr lang="en-US" dirty="0" smtClean="0"/>
              <a:t> and </a:t>
            </a:r>
            <a:r>
              <a:rPr lang="en-US" dirty="0" smtClean="0">
                <a:solidFill>
                  <a:srgbClr val="FF0000"/>
                </a:solidFill>
              </a:rPr>
              <a:t>creators/contributors</a:t>
            </a:r>
            <a:r>
              <a:rPr lang="en-US" dirty="0" smtClean="0"/>
              <a:t> of works and expressions are out of scope for LCGFT (although currently there are a few exceptions)</a:t>
            </a:r>
          </a:p>
          <a:p>
            <a:r>
              <a:rPr lang="en-US" dirty="0" smtClean="0"/>
              <a:t>If we stop using LCSH to describe what resources are, this information needs to be retained somewhere</a:t>
            </a:r>
          </a:p>
          <a:p>
            <a:pPr marL="457200" lvl="1" indent="0">
              <a:buNone/>
            </a:pPr>
            <a:endParaRPr lang="en-US" dirty="0"/>
          </a:p>
          <a:p>
            <a:pPr marL="457200" lvl="1" indent="0">
              <a:buNone/>
            </a:pPr>
            <a:r>
              <a:rPr lang="en-US" dirty="0" smtClean="0"/>
              <a:t>LCSH: </a:t>
            </a:r>
            <a:r>
              <a:rPr lang="en-US" dirty="0">
                <a:solidFill>
                  <a:schemeClr val="accent2">
                    <a:lumMod val="50000"/>
                  </a:schemeClr>
                </a:solidFill>
              </a:rPr>
              <a:t>Almanacs,</a:t>
            </a:r>
            <a:r>
              <a:rPr lang="en-US" dirty="0">
                <a:solidFill>
                  <a:srgbClr val="0070C0"/>
                </a:solidFill>
              </a:rPr>
              <a:t> Children's</a:t>
            </a:r>
            <a:r>
              <a:rPr lang="en-US" dirty="0" smtClean="0"/>
              <a:t>		LCSH: </a:t>
            </a:r>
            <a:r>
              <a:rPr lang="en-US" dirty="0" smtClean="0">
                <a:solidFill>
                  <a:srgbClr val="0070C0"/>
                </a:solidFill>
              </a:rPr>
              <a:t>Young adult </a:t>
            </a:r>
            <a:r>
              <a:rPr lang="en-US" dirty="0" smtClean="0">
                <a:solidFill>
                  <a:schemeClr val="accent2">
                    <a:lumMod val="50000"/>
                  </a:schemeClr>
                </a:solidFill>
              </a:rPr>
              <a:t>fiction,</a:t>
            </a:r>
            <a:r>
              <a:rPr lang="en-US" dirty="0" smtClean="0"/>
              <a:t> </a:t>
            </a:r>
            <a:r>
              <a:rPr lang="en-US" dirty="0" smtClean="0">
                <a:solidFill>
                  <a:srgbClr val="FF0000"/>
                </a:solidFill>
              </a:rPr>
              <a:t>Korean</a:t>
            </a:r>
          </a:p>
          <a:p>
            <a:pPr marL="457200" lvl="1" indent="0">
              <a:buNone/>
            </a:pPr>
            <a:r>
              <a:rPr lang="en-US" dirty="0" smtClean="0"/>
              <a:t>LCGFT: </a:t>
            </a:r>
            <a:r>
              <a:rPr lang="en-US" dirty="0" smtClean="0">
                <a:solidFill>
                  <a:schemeClr val="accent2">
                    <a:lumMod val="50000"/>
                  </a:schemeClr>
                </a:solidFill>
              </a:rPr>
              <a:t>Almanacs</a:t>
            </a:r>
            <a:r>
              <a:rPr lang="en-US" dirty="0" smtClean="0"/>
              <a:t>				LCGFT: </a:t>
            </a:r>
            <a:r>
              <a:rPr lang="en-US" dirty="0" smtClean="0">
                <a:solidFill>
                  <a:schemeClr val="accent2">
                    <a:lumMod val="50000"/>
                  </a:schemeClr>
                </a:solidFill>
              </a:rPr>
              <a:t>Fiction</a:t>
            </a:r>
            <a:r>
              <a:rPr lang="en-US" dirty="0" smtClean="0"/>
              <a:t> (or </a:t>
            </a:r>
            <a:r>
              <a:rPr lang="en-US" dirty="0" smtClean="0">
                <a:solidFill>
                  <a:schemeClr val="accent2">
                    <a:lumMod val="50000"/>
                  </a:schemeClr>
                </a:solidFill>
              </a:rPr>
              <a:t>Novels</a:t>
            </a:r>
            <a:r>
              <a:rPr lang="en-US" dirty="0" smtClean="0"/>
              <a:t>, </a:t>
            </a:r>
            <a:r>
              <a:rPr lang="en-US" dirty="0" smtClean="0">
                <a:solidFill>
                  <a:schemeClr val="accent2">
                    <a:lumMod val="50000"/>
                  </a:schemeClr>
                </a:solidFill>
              </a:rPr>
              <a:t>Short stories</a:t>
            </a:r>
            <a:r>
              <a:rPr lang="en-US" dirty="0" smtClean="0"/>
              <a:t>, etc.)</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Jazz</a:t>
            </a:r>
            <a:r>
              <a:rPr lang="en-US" dirty="0" smtClean="0"/>
              <a:t> </a:t>
            </a:r>
            <a:r>
              <a:rPr lang="en-US" dirty="0" smtClean="0">
                <a:solidFill>
                  <a:srgbClr val="FF0000"/>
                </a:solidFill>
              </a:rPr>
              <a:t>$z Lithuania</a:t>
            </a:r>
            <a:r>
              <a:rPr lang="en-US" dirty="0" smtClean="0"/>
              <a:t>		</a:t>
            </a:r>
            <a:r>
              <a:rPr lang="en-US" dirty="0" smtClean="0">
                <a:solidFill>
                  <a:srgbClr val="FF0000"/>
                </a:solidFill>
              </a:rPr>
              <a:t>	</a:t>
            </a:r>
            <a:r>
              <a:rPr lang="en-US" dirty="0" smtClean="0"/>
              <a:t>LCSH: </a:t>
            </a:r>
            <a:r>
              <a:rPr lang="en-US" dirty="0">
                <a:solidFill>
                  <a:schemeClr val="accent2">
                    <a:lumMod val="50000"/>
                  </a:schemeClr>
                </a:solidFill>
              </a:rPr>
              <a:t>Music</a:t>
            </a:r>
            <a:r>
              <a:rPr lang="en-US" dirty="0">
                <a:solidFill>
                  <a:srgbClr val="FF0000"/>
                </a:solidFill>
              </a:rPr>
              <a:t> by African American composers</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Jazz</a:t>
            </a:r>
            <a:r>
              <a:rPr lang="en-US" dirty="0" smtClean="0"/>
              <a:t>				LCGFT: </a:t>
            </a:r>
            <a:r>
              <a:rPr lang="en-US" dirty="0" smtClean="0">
                <a:solidFill>
                  <a:schemeClr val="accent2">
                    <a:lumMod val="50000"/>
                  </a:schemeClr>
                </a:solidFill>
              </a:rPr>
              <a:t>Music </a:t>
            </a:r>
            <a:r>
              <a:rPr lang="en-US" dirty="0" smtClean="0"/>
              <a:t>(or more specific terms)</a:t>
            </a:r>
          </a:p>
          <a:p>
            <a:pPr marL="457200" lvl="1" indent="0">
              <a:buNone/>
            </a:pPr>
            <a:endParaRPr lang="en-US" dirty="0">
              <a:solidFill>
                <a:srgbClr val="FF0000"/>
              </a:solidFill>
            </a:endParaRPr>
          </a:p>
          <a:p>
            <a:pPr marL="457200" lvl="1" indent="0">
              <a:buNone/>
            </a:pPr>
            <a:r>
              <a:rPr lang="en-US" dirty="0" smtClean="0"/>
              <a:t>LCSH</a:t>
            </a:r>
            <a:r>
              <a:rPr lang="en-US" dirty="0"/>
              <a:t>: </a:t>
            </a:r>
            <a:r>
              <a:rPr lang="en-US" dirty="0">
                <a:solidFill>
                  <a:schemeClr val="accent2">
                    <a:lumMod val="50000"/>
                  </a:schemeClr>
                </a:solidFill>
              </a:rPr>
              <a:t>Music</a:t>
            </a:r>
            <a:r>
              <a:rPr lang="en-US" dirty="0"/>
              <a:t> </a:t>
            </a:r>
            <a:r>
              <a:rPr lang="en-US" dirty="0">
                <a:solidFill>
                  <a:srgbClr val="0070C0"/>
                </a:solidFill>
              </a:rPr>
              <a:t>for the blind</a:t>
            </a:r>
            <a:r>
              <a:rPr lang="en-US" dirty="0" smtClean="0">
                <a:solidFill>
                  <a:srgbClr val="FF0000"/>
                </a:solidFill>
              </a:rPr>
              <a:t>	  		</a:t>
            </a:r>
            <a:r>
              <a:rPr lang="en-US" dirty="0" smtClean="0"/>
              <a:t>LCSH</a:t>
            </a:r>
            <a:r>
              <a:rPr lang="en-US" dirty="0"/>
              <a:t>:</a:t>
            </a:r>
            <a:r>
              <a:rPr lang="en-US" dirty="0">
                <a:solidFill>
                  <a:srgbClr val="00B050"/>
                </a:solidFill>
              </a:rPr>
              <a:t> </a:t>
            </a:r>
            <a:r>
              <a:rPr lang="en-US" dirty="0">
                <a:solidFill>
                  <a:srgbClr val="FF0000"/>
                </a:solidFill>
              </a:rPr>
              <a:t>Japanese</a:t>
            </a:r>
            <a:r>
              <a:rPr lang="en-US" dirty="0">
                <a:solidFill>
                  <a:srgbClr val="00B050"/>
                </a:solidFill>
              </a:rPr>
              <a:t> </a:t>
            </a:r>
            <a:r>
              <a:rPr lang="en-US" dirty="0" smtClean="0">
                <a:solidFill>
                  <a:schemeClr val="accent2">
                    <a:lumMod val="50000"/>
                  </a:schemeClr>
                </a:solidFill>
              </a:rPr>
              <a:t>essays</a:t>
            </a:r>
            <a:r>
              <a:rPr lang="en-US" dirty="0" smtClean="0"/>
              <a:t> </a:t>
            </a:r>
            <a:r>
              <a:rPr lang="en-US" dirty="0" smtClean="0">
                <a:solidFill>
                  <a:srgbClr val="FF0000"/>
                </a:solidFill>
              </a:rPr>
              <a:t>$x Women authors    </a:t>
            </a:r>
            <a:r>
              <a:rPr lang="en-US" dirty="0" smtClean="0"/>
              <a:t> </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Music</a:t>
            </a:r>
            <a:r>
              <a:rPr lang="en-US" dirty="0" smtClean="0"/>
              <a:t> (or more specific terms)	LCGFT: </a:t>
            </a:r>
            <a:r>
              <a:rPr lang="en-US" dirty="0" smtClean="0">
                <a:solidFill>
                  <a:schemeClr val="accent2">
                    <a:lumMod val="50000"/>
                  </a:schemeClr>
                </a:solidFill>
              </a:rPr>
              <a:t>Essays</a:t>
            </a:r>
            <a:r>
              <a:rPr lang="en-US" dirty="0" smtClean="0"/>
              <a:t> </a:t>
            </a: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102</a:t>
            </a:fld>
            <a:endParaRPr lang="en-US"/>
          </a:p>
        </p:txBody>
      </p:sp>
    </p:spTree>
    <p:extLst>
      <p:ext uri="{BB962C8B-B14F-4D97-AF65-F5344CB8AC3E}">
        <p14:creationId xmlns:p14="http://schemas.microsoft.com/office/powerpoint/2010/main" val="994043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416817"/>
            <a:ext cx="11420670" cy="5304657"/>
          </a:xfrm>
        </p:spPr>
        <p:txBody>
          <a:bodyPr>
            <a:normAutofit/>
          </a:bodyPr>
          <a:lstStyle/>
          <a:p>
            <a:r>
              <a:rPr lang="en-US" dirty="0" smtClean="0"/>
              <a:t>MARC fields 385 and 386 were developed to have a place to record audience and creator/contributor characteristics</a:t>
            </a:r>
          </a:p>
          <a:p>
            <a:r>
              <a:rPr lang="en-US" i="1" dirty="0" smtClean="0"/>
              <a:t>Library of Congress Demographic Group Terms </a:t>
            </a:r>
            <a:r>
              <a:rPr lang="en-US" dirty="0" smtClean="0"/>
              <a:t>(LCDGT) is a controlled vocabulary specific to demographic groups and was developed for use in 385 and 386 fields</a:t>
            </a:r>
          </a:p>
          <a:p>
            <a:r>
              <a:rPr lang="en-US" dirty="0" smtClean="0"/>
              <a:t>Initial group of 387 terms </a:t>
            </a:r>
            <a:r>
              <a:rPr lang="en-US" dirty="0"/>
              <a:t>were approved in </a:t>
            </a:r>
            <a:r>
              <a:rPr lang="en-US" dirty="0" smtClean="0"/>
              <a:t>2015, and there were 1,177 </a:t>
            </a:r>
            <a:r>
              <a:rPr lang="en-US" dirty="0"/>
              <a:t>approved </a:t>
            </a:r>
            <a:r>
              <a:rPr lang="en-US" dirty="0" smtClean="0"/>
              <a:t>terms as </a:t>
            </a:r>
            <a:r>
              <a:rPr lang="en-US" dirty="0"/>
              <a:t>of </a:t>
            </a:r>
            <a:r>
              <a:rPr lang="en-US" dirty="0" smtClean="0"/>
              <a:t>February 2018</a:t>
            </a:r>
          </a:p>
          <a:p>
            <a:r>
              <a:rPr lang="en-US" dirty="0" smtClean="0"/>
              <a:t>SACO proposals: moratorium whil</a:t>
            </a:r>
            <a:r>
              <a:rPr lang="en-US" dirty="0"/>
              <a:t>e LC does a thorough evaluation of LCDGT’s structure and principles</a:t>
            </a:r>
            <a:endParaRPr lang="en-US" dirty="0" smtClean="0"/>
          </a:p>
          <a:p>
            <a:r>
              <a:rPr lang="en-US" dirty="0"/>
              <a:t>LCDGT should be used with the </a:t>
            </a:r>
            <a:r>
              <a:rPr lang="en-US" i="1" dirty="0" smtClean="0"/>
              <a:t>Demographic </a:t>
            </a:r>
            <a:r>
              <a:rPr lang="en-US" i="1" dirty="0"/>
              <a:t>Group Terms Manual </a:t>
            </a:r>
            <a:r>
              <a:rPr lang="en-US" dirty="0"/>
              <a:t>(</a:t>
            </a:r>
            <a:r>
              <a:rPr lang="en-US" dirty="0">
                <a:hlinkClick r:id="rId3"/>
              </a:rPr>
              <a:t>https://</a:t>
            </a:r>
            <a:r>
              <a:rPr lang="en-US" dirty="0" smtClean="0">
                <a:hlinkClick r:id="rId3"/>
              </a:rPr>
              <a:t>www.loc.gov/aba/publications/FreeLCDGT/freelcdgt.html</a:t>
            </a:r>
            <a:r>
              <a:rPr lang="en-US" dirty="0" smtClean="0"/>
              <a:t>)</a:t>
            </a:r>
            <a:endParaRPr lang="en-US" dirty="0"/>
          </a:p>
          <a:p>
            <a:endParaRPr lang="en-US" dirty="0"/>
          </a:p>
          <a:p>
            <a:endParaRPr lang="en-US" dirty="0" smtClean="0"/>
          </a:p>
          <a:p>
            <a:pPr marL="457200" lvl="1" indent="0">
              <a:buNone/>
            </a:pP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103</a:t>
            </a:fld>
            <a:endParaRPr lang="en-US"/>
          </a:p>
        </p:txBody>
      </p:sp>
    </p:spTree>
    <p:extLst>
      <p:ext uri="{BB962C8B-B14F-4D97-AF65-F5344CB8AC3E}">
        <p14:creationId xmlns:p14="http://schemas.microsoft.com/office/powerpoint/2010/main" val="27416631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385 – Audience Characteristics</a:t>
            </a:r>
            <a:endParaRPr lang="en-US" dirty="0"/>
          </a:p>
        </p:txBody>
      </p:sp>
      <p:sp>
        <p:nvSpPr>
          <p:cNvPr id="3" name="Content Placeholder 2"/>
          <p:cNvSpPr>
            <a:spLocks noGrp="1"/>
          </p:cNvSpPr>
          <p:nvPr>
            <p:ph idx="1"/>
          </p:nvPr>
        </p:nvSpPr>
        <p:spPr/>
        <p:txBody>
          <a:bodyPr/>
          <a:lstStyle/>
          <a:p>
            <a:r>
              <a:rPr lang="en-US" dirty="0" smtClean="0"/>
              <a:t>Indicators both blank</a:t>
            </a:r>
          </a:p>
          <a:p>
            <a:r>
              <a:rPr lang="en-US" dirty="0" smtClean="0"/>
              <a:t>Subfields:</a:t>
            </a:r>
          </a:p>
          <a:p>
            <a:pPr marL="342900" lvl="1" indent="0">
              <a:buNone/>
            </a:pPr>
            <a:r>
              <a:rPr lang="en-US" dirty="0" smtClean="0"/>
              <a:t>$a – Audience term (R)</a:t>
            </a:r>
          </a:p>
          <a:p>
            <a:pPr marL="342900" lvl="1" indent="0">
              <a:buNone/>
            </a:pPr>
            <a:r>
              <a:rPr lang="en-US" dirty="0" smtClean="0"/>
              <a:t>$b – Audience code (R)</a:t>
            </a:r>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p:txBody>
      </p:sp>
      <p:sp>
        <p:nvSpPr>
          <p:cNvPr id="4" name="Slide Number Placeholder 3"/>
          <p:cNvSpPr>
            <a:spLocks noGrp="1"/>
          </p:cNvSpPr>
          <p:nvPr>
            <p:ph type="sldNum" sz="quarter" idx="12"/>
          </p:nvPr>
        </p:nvSpPr>
        <p:spPr/>
        <p:txBody>
          <a:bodyPr/>
          <a:lstStyle/>
          <a:p>
            <a:fld id="{B3796095-66C8-4103-BE03-53F2BACA5387}" type="slidenum">
              <a:rPr lang="en-US" smtClean="0"/>
              <a:t>104</a:t>
            </a:fld>
            <a:endParaRPr lang="en-US"/>
          </a:p>
        </p:txBody>
      </p:sp>
    </p:spTree>
    <p:extLst>
      <p:ext uri="{BB962C8B-B14F-4D97-AF65-F5344CB8AC3E}">
        <p14:creationId xmlns:p14="http://schemas.microsoft.com/office/powerpoint/2010/main" val="39982794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71475"/>
            <a:ext cx="11287125" cy="994172"/>
          </a:xfrm>
        </p:spPr>
        <p:txBody>
          <a:bodyPr>
            <a:normAutofit/>
          </a:bodyPr>
          <a:lstStyle/>
          <a:p>
            <a:r>
              <a:rPr lang="en-US" dirty="0" smtClean="0"/>
              <a:t>MARC 386 – Creator/Contributor Characteristics</a:t>
            </a:r>
            <a:endParaRPr lang="en-US" dirty="0"/>
          </a:p>
        </p:txBody>
      </p:sp>
      <p:sp>
        <p:nvSpPr>
          <p:cNvPr id="3" name="Content Placeholder 2"/>
          <p:cNvSpPr>
            <a:spLocks noGrp="1"/>
          </p:cNvSpPr>
          <p:nvPr>
            <p:ph idx="1"/>
          </p:nvPr>
        </p:nvSpPr>
        <p:spPr>
          <a:xfrm>
            <a:off x="762000" y="1711324"/>
            <a:ext cx="10515600" cy="4800007"/>
          </a:xfrm>
        </p:spPr>
        <p:txBody>
          <a:bodyPr>
            <a:normAutofit/>
          </a:bodyPr>
          <a:lstStyle/>
          <a:p>
            <a:r>
              <a:rPr lang="en-US" dirty="0" smtClean="0"/>
              <a:t>Indicators both blank</a:t>
            </a:r>
          </a:p>
          <a:p>
            <a:r>
              <a:rPr lang="en-US" dirty="0" smtClean="0"/>
              <a:t>Subfields:</a:t>
            </a:r>
          </a:p>
          <a:p>
            <a:pPr marL="342900" lvl="1" indent="0">
              <a:buNone/>
            </a:pPr>
            <a:r>
              <a:rPr lang="en-US" dirty="0" smtClean="0"/>
              <a:t>$a – </a:t>
            </a:r>
            <a:r>
              <a:rPr lang="en-US" dirty="0"/>
              <a:t>Creator/contributor </a:t>
            </a:r>
            <a:r>
              <a:rPr lang="en-US" dirty="0" smtClean="0"/>
              <a:t>term (R)</a:t>
            </a:r>
          </a:p>
          <a:p>
            <a:pPr marL="342900" lvl="1" indent="0">
              <a:buNone/>
            </a:pPr>
            <a:r>
              <a:rPr lang="en-US" dirty="0" smtClean="0"/>
              <a:t>$b – </a:t>
            </a:r>
            <a:r>
              <a:rPr lang="en-US" dirty="0"/>
              <a:t>Creator/contributor term</a:t>
            </a:r>
            <a:r>
              <a:rPr lang="en-US" dirty="0" smtClean="0"/>
              <a:t> code (R)</a:t>
            </a:r>
          </a:p>
          <a:p>
            <a:pPr marL="342900" lvl="1" indent="0">
              <a:buNone/>
            </a:pPr>
            <a:r>
              <a:rPr lang="en-US" dirty="0"/>
              <a:t>$</a:t>
            </a:r>
            <a:r>
              <a:rPr lang="en-US" dirty="0" err="1"/>
              <a:t>i</a:t>
            </a:r>
            <a:r>
              <a:rPr lang="en-US" dirty="0"/>
              <a:t> –</a:t>
            </a:r>
            <a:r>
              <a:rPr lang="en-US" dirty="0" smtClean="0"/>
              <a:t> </a:t>
            </a:r>
            <a:r>
              <a:rPr lang="en-US" dirty="0"/>
              <a:t>Relationship information (R)</a:t>
            </a:r>
            <a:endParaRPr lang="en-US" dirty="0" smtClean="0"/>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a:p>
            <a:pPr marL="342900" lvl="1" indent="0">
              <a:buNone/>
            </a:pPr>
            <a:r>
              <a:rPr lang="en-US" dirty="0" smtClean="0"/>
              <a:t>$4 – Relationship (R)</a:t>
            </a:r>
          </a:p>
          <a:p>
            <a:pPr marL="342900" lvl="1" indent="0">
              <a:buNone/>
            </a:pP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105</a:t>
            </a:fld>
            <a:endParaRPr lang="en-US"/>
          </a:p>
        </p:txBody>
      </p:sp>
    </p:spTree>
    <p:extLst>
      <p:ext uri="{BB962C8B-B14F-4D97-AF65-F5344CB8AC3E}">
        <p14:creationId xmlns:p14="http://schemas.microsoft.com/office/powerpoint/2010/main" val="15547914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76" y="409575"/>
            <a:ext cx="8323621" cy="994172"/>
          </a:xfrm>
        </p:spPr>
        <p:txBody>
          <a:bodyPr/>
          <a:lstStyle/>
          <a:p>
            <a:r>
              <a:rPr lang="en-US" dirty="0" smtClean="0"/>
              <a:t>MARC 385/386 $m and $n</a:t>
            </a:r>
            <a:endParaRPr lang="en-US" dirty="0"/>
          </a:p>
        </p:txBody>
      </p:sp>
      <p:sp>
        <p:nvSpPr>
          <p:cNvPr id="6" name="TextBox 5"/>
          <p:cNvSpPr txBox="1"/>
          <p:nvPr/>
        </p:nvSpPr>
        <p:spPr>
          <a:xfrm>
            <a:off x="1247776" y="1692299"/>
            <a:ext cx="9886950" cy="4893647"/>
          </a:xfrm>
          <a:prstGeom prst="rect">
            <a:avLst/>
          </a:prstGeom>
          <a:noFill/>
        </p:spPr>
        <p:txBody>
          <a:bodyPr wrap="square" rtlCol="0">
            <a:spAutoFit/>
          </a:bodyPr>
          <a:lstStyle/>
          <a:p>
            <a:pPr marL="0" lvl="1"/>
            <a:r>
              <a:rPr lang="en-US" sz="2400" dirty="0"/>
              <a:t>$m – Demographic group term (NR)</a:t>
            </a:r>
          </a:p>
          <a:p>
            <a:pPr marL="0" lvl="1"/>
            <a:r>
              <a:rPr lang="en-US" sz="2400" dirty="0"/>
              <a:t>$n – Demographic group code (NR)</a:t>
            </a:r>
          </a:p>
          <a:p>
            <a:pPr marL="0" lvl="1"/>
            <a:endParaRPr lang="en-US" sz="2400" dirty="0"/>
          </a:p>
          <a:p>
            <a:pPr marL="257175" lvl="1" indent="-257175">
              <a:buFont typeface="Arial" panose="020B0604020202020204" pitchFamily="34" charset="0"/>
              <a:buChar char="•"/>
            </a:pPr>
            <a:r>
              <a:rPr lang="en-US" sz="2400" dirty="0"/>
              <a:t>During the development of the 385 and 386 fields, some commented that many class of persons headings belong to broader group categories that users might want to search or limit by. </a:t>
            </a:r>
            <a:r>
              <a:rPr lang="en-US" sz="2400" dirty="0" smtClean="0"/>
              <a:t>For </a:t>
            </a:r>
            <a:r>
              <a:rPr lang="en-US" sz="2400" dirty="0"/>
              <a:t>example, children, tweens, teenagers, young adults, middle-aged persons, and senior citizens are all examples of </a:t>
            </a:r>
            <a:r>
              <a:rPr lang="en-US" sz="2400" dirty="0">
                <a:solidFill>
                  <a:srgbClr val="FF0000"/>
                </a:solidFill>
              </a:rPr>
              <a:t>age groups</a:t>
            </a:r>
            <a:r>
              <a:rPr lang="en-US" sz="2400" dirty="0"/>
              <a:t>. </a:t>
            </a:r>
            <a:r>
              <a:rPr lang="en-US" sz="2400" dirty="0" smtClean="0"/>
              <a:t>Catholics</a:t>
            </a:r>
            <a:r>
              <a:rPr lang="en-US" sz="2400" dirty="0"/>
              <a:t>, Baptists, Jews, Buddhists, Mormons, Muslims, Hindus, and Wiccans are all examples of </a:t>
            </a:r>
            <a:r>
              <a:rPr lang="en-US" sz="2400" dirty="0">
                <a:solidFill>
                  <a:srgbClr val="FF0000"/>
                </a:solidFill>
              </a:rPr>
              <a:t>religious groups</a:t>
            </a:r>
            <a:r>
              <a:rPr lang="en-US" sz="2400" dirty="0" smtClean="0"/>
              <a:t>.</a:t>
            </a:r>
          </a:p>
          <a:p>
            <a:pPr marL="257175" lvl="1" indent="-257175">
              <a:buFont typeface="Arial" panose="020B0604020202020204" pitchFamily="34" charset="0"/>
              <a:buChar char="•"/>
            </a:pPr>
            <a:endParaRPr lang="en-US" sz="2400" dirty="0"/>
          </a:p>
          <a:p>
            <a:pPr marL="257175" lvl="1" indent="-257175">
              <a:buFont typeface="Arial" panose="020B0604020202020204" pitchFamily="34" charset="0"/>
              <a:buChar char="•"/>
            </a:pPr>
            <a:r>
              <a:rPr lang="en-US" sz="2400" dirty="0"/>
              <a:t>LC PSD maintains the list of group terms and </a:t>
            </a:r>
            <a:r>
              <a:rPr lang="en-US" sz="2400" dirty="0" smtClean="0"/>
              <a:t>codes: </a:t>
            </a:r>
            <a:r>
              <a:rPr lang="en-US" sz="2400" dirty="0">
                <a:solidFill>
                  <a:srgbClr val="7030A0"/>
                </a:solidFill>
              </a:rPr>
              <a:t>http://www.loc.gov/standards/valuelist/lcdgt.html</a:t>
            </a:r>
          </a:p>
          <a:p>
            <a:pPr marL="257175" lvl="1" indent="-257175">
              <a:buFont typeface="Arial" panose="020B0604020202020204" pitchFamily="34" charset="0"/>
              <a:buChar char="•"/>
            </a:pPr>
            <a:endParaRPr lang="en-US" sz="2400" dirty="0"/>
          </a:p>
        </p:txBody>
      </p:sp>
      <p:sp>
        <p:nvSpPr>
          <p:cNvPr id="3" name="Slide Number Placeholder 2"/>
          <p:cNvSpPr>
            <a:spLocks noGrp="1"/>
          </p:cNvSpPr>
          <p:nvPr>
            <p:ph type="sldNum" sz="quarter" idx="12"/>
          </p:nvPr>
        </p:nvSpPr>
        <p:spPr/>
        <p:txBody>
          <a:bodyPr/>
          <a:lstStyle/>
          <a:p>
            <a:fld id="{B3796095-66C8-4103-BE03-53F2BACA5387}" type="slidenum">
              <a:rPr lang="en-US" smtClean="0"/>
              <a:t>106</a:t>
            </a:fld>
            <a:endParaRPr lang="en-US"/>
          </a:p>
        </p:txBody>
      </p:sp>
    </p:spTree>
    <p:extLst>
      <p:ext uri="{BB962C8B-B14F-4D97-AF65-F5344CB8AC3E}">
        <p14:creationId xmlns:p14="http://schemas.microsoft.com/office/powerpoint/2010/main" val="26562063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29" y="74641"/>
            <a:ext cx="12186571" cy="6689217"/>
          </a:xfrm>
          <a:prstGeom prst="rect">
            <a:avLst/>
          </a:prstGeom>
        </p:spPr>
      </p:pic>
      <p:sp>
        <p:nvSpPr>
          <p:cNvPr id="4" name="TextBox 3"/>
          <p:cNvSpPr txBox="1"/>
          <p:nvPr/>
        </p:nvSpPr>
        <p:spPr>
          <a:xfrm>
            <a:off x="4178153" y="544256"/>
            <a:ext cx="5870722" cy="400110"/>
          </a:xfrm>
          <a:prstGeom prst="rect">
            <a:avLst/>
          </a:prstGeom>
          <a:noFill/>
        </p:spPr>
        <p:txBody>
          <a:bodyPr wrap="square" rtlCol="0">
            <a:spAutoFit/>
          </a:bodyPr>
          <a:lstStyle/>
          <a:p>
            <a:r>
              <a:rPr lang="en-US" sz="2000" b="1" dirty="0">
                <a:solidFill>
                  <a:srgbClr val="7030A0"/>
                </a:solidFill>
              </a:rPr>
              <a:t>http://www.loc.gov/standards/valuelist/lcdgt.html</a:t>
            </a:r>
          </a:p>
        </p:txBody>
      </p:sp>
      <p:sp>
        <p:nvSpPr>
          <p:cNvPr id="2" name="Slide Number Placeholder 1"/>
          <p:cNvSpPr>
            <a:spLocks noGrp="1"/>
          </p:cNvSpPr>
          <p:nvPr>
            <p:ph type="sldNum" sz="quarter" idx="12"/>
          </p:nvPr>
        </p:nvSpPr>
        <p:spPr/>
        <p:txBody>
          <a:bodyPr/>
          <a:lstStyle/>
          <a:p>
            <a:fld id="{A00A331D-2EB0-4CEE-8662-2FAB66802E28}" type="slidenum">
              <a:rPr lang="en-US" smtClean="0"/>
              <a:t>107</a:t>
            </a:fld>
            <a:endParaRPr lang="en-US"/>
          </a:p>
        </p:txBody>
      </p:sp>
    </p:spTree>
    <p:extLst>
      <p:ext uri="{BB962C8B-B14F-4D97-AF65-F5344CB8AC3E}">
        <p14:creationId xmlns:p14="http://schemas.microsoft.com/office/powerpoint/2010/main" val="27063613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313" y="104377"/>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259313" y="1281112"/>
            <a:ext cx="9694826" cy="5257800"/>
          </a:xfrm>
        </p:spPr>
        <p:txBody>
          <a:bodyPr>
            <a:normAutofit lnSpcReduction="10000"/>
          </a:bodyPr>
          <a:lstStyle/>
          <a:p>
            <a:r>
              <a:rPr lang="en-US" dirty="0" smtClean="0"/>
              <a:t>$m and $n are optional</a:t>
            </a:r>
          </a:p>
          <a:p>
            <a:r>
              <a:rPr lang="en-US" dirty="0" smtClean="0"/>
              <a:t>$2 is optional, but recommended if terms recorded are from a controlled vocabulary. Use </a:t>
            </a:r>
            <a:r>
              <a:rPr lang="en-US" i="1" dirty="0" err="1" smtClean="0"/>
              <a:t>lcdgt</a:t>
            </a:r>
            <a:r>
              <a:rPr lang="en-US" dirty="0" smtClean="0"/>
              <a:t> for terms from LCDGT</a:t>
            </a:r>
          </a:p>
          <a:p>
            <a:r>
              <a:rPr lang="en-US" dirty="0" smtClean="0"/>
              <a:t>May repeat $a when terms are from the same vocabulary:</a:t>
            </a:r>
            <a:endParaRPr lang="en-US" dirty="0"/>
          </a:p>
          <a:p>
            <a:pPr marL="0" indent="0">
              <a:buNone/>
            </a:pPr>
            <a:r>
              <a:rPr lang="en-US" dirty="0" smtClean="0"/>
              <a:t>	</a:t>
            </a:r>
            <a:r>
              <a:rPr lang="en-US" dirty="0" smtClean="0">
                <a:solidFill>
                  <a:srgbClr val="FF0000"/>
                </a:solidFill>
              </a:rPr>
              <a:t>386 __ Catholics $a Canadians $</a:t>
            </a:r>
            <a:r>
              <a:rPr lang="en-US" dirty="0">
                <a:solidFill>
                  <a:srgbClr val="FF0000"/>
                </a:solidFill>
              </a:rPr>
              <a:t>a </a:t>
            </a:r>
            <a:r>
              <a:rPr lang="en-US" dirty="0" smtClean="0">
                <a:solidFill>
                  <a:srgbClr val="FF0000"/>
                </a:solidFill>
              </a:rPr>
              <a:t>Librarians $2 </a:t>
            </a:r>
            <a:r>
              <a:rPr lang="en-US" dirty="0" err="1" smtClean="0">
                <a:solidFill>
                  <a:srgbClr val="FF0000"/>
                </a:solidFill>
              </a:rPr>
              <a:t>lcdgt</a:t>
            </a:r>
            <a:endParaRPr lang="en-US" dirty="0" smtClean="0">
              <a:solidFill>
                <a:srgbClr val="FF0000"/>
              </a:solidFill>
            </a:endParaRPr>
          </a:p>
          <a:p>
            <a:pPr marL="0" indent="0">
              <a:buNone/>
            </a:pPr>
            <a:r>
              <a:rPr lang="en-US" dirty="0" smtClean="0"/>
              <a:t>	</a:t>
            </a:r>
            <a:r>
              <a:rPr lang="en-US" i="1" dirty="0" smtClean="0">
                <a:solidFill>
                  <a:schemeClr val="accent2">
                    <a:lumMod val="50000"/>
                  </a:schemeClr>
                </a:solidFill>
              </a:rPr>
              <a:t>A work or works created </a:t>
            </a:r>
            <a:r>
              <a:rPr lang="en-US" i="1" dirty="0">
                <a:solidFill>
                  <a:schemeClr val="accent2">
                    <a:lumMod val="50000"/>
                  </a:schemeClr>
                </a:solidFill>
              </a:rPr>
              <a:t>by </a:t>
            </a:r>
            <a:r>
              <a:rPr lang="en-US" i="1" dirty="0" smtClean="0">
                <a:solidFill>
                  <a:schemeClr val="accent2">
                    <a:lumMod val="50000"/>
                  </a:schemeClr>
                </a:solidFill>
              </a:rPr>
              <a:t>Catholic Canadian 	librarians</a:t>
            </a:r>
          </a:p>
          <a:p>
            <a:pPr>
              <a:spcBef>
                <a:spcPts val="600"/>
              </a:spcBef>
            </a:pPr>
            <a:r>
              <a:rPr lang="en-US" dirty="0" smtClean="0"/>
              <a:t>Must repeat the field if $m or $n is used and terms belong to different demographic categories:</a:t>
            </a:r>
          </a:p>
          <a:p>
            <a:pPr marL="0" indent="0">
              <a:buNone/>
            </a:pPr>
            <a:r>
              <a:rPr lang="en-US" dirty="0" smtClean="0"/>
              <a:t>	</a:t>
            </a:r>
            <a:r>
              <a:rPr lang="en-US" dirty="0" smtClean="0">
                <a:solidFill>
                  <a:srgbClr val="FF0000"/>
                </a:solidFill>
              </a:rPr>
              <a:t>386 __ $n </a:t>
            </a:r>
            <a:r>
              <a:rPr lang="en-US" dirty="0" err="1" smtClean="0">
                <a:solidFill>
                  <a:srgbClr val="FF0000"/>
                </a:solidFill>
              </a:rPr>
              <a:t>rel</a:t>
            </a:r>
            <a:r>
              <a:rPr lang="en-US" dirty="0" smtClean="0">
                <a:solidFill>
                  <a:srgbClr val="FF0000"/>
                </a:solidFill>
              </a:rPr>
              <a:t> $a Catholics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	386 __ $n </a:t>
            </a:r>
            <a:r>
              <a:rPr lang="en-US" dirty="0" err="1" smtClean="0">
                <a:solidFill>
                  <a:srgbClr val="FF0000"/>
                </a:solidFill>
              </a:rPr>
              <a:t>nat</a:t>
            </a:r>
            <a:r>
              <a:rPr lang="en-US" dirty="0" smtClean="0">
                <a:solidFill>
                  <a:srgbClr val="FF0000"/>
                </a:solidFill>
              </a:rPr>
              <a:t> $a Canadians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	</a:t>
            </a:r>
            <a:r>
              <a:rPr lang="en-US" dirty="0" smtClean="0">
                <a:solidFill>
                  <a:srgbClr val="FF0000"/>
                </a:solidFill>
              </a:rPr>
              <a:t>386 __ $n </a:t>
            </a:r>
            <a:r>
              <a:rPr lang="en-US" dirty="0" err="1" smtClean="0">
                <a:solidFill>
                  <a:srgbClr val="FF0000"/>
                </a:solidFill>
              </a:rPr>
              <a:t>occ</a:t>
            </a:r>
            <a:r>
              <a:rPr lang="en-US" dirty="0" smtClean="0">
                <a:solidFill>
                  <a:srgbClr val="FF0000"/>
                </a:solidFill>
              </a:rPr>
              <a:t> $a Librarians $2 </a:t>
            </a:r>
            <a:r>
              <a:rPr lang="en-US" dirty="0" err="1" smtClean="0">
                <a:solidFill>
                  <a:srgbClr val="FF0000"/>
                </a:solidFill>
              </a:rPr>
              <a:t>lcdgt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108</a:t>
            </a:fld>
            <a:endParaRPr lang="en-US"/>
          </a:p>
        </p:txBody>
      </p:sp>
    </p:spTree>
    <p:extLst>
      <p:ext uri="{BB962C8B-B14F-4D97-AF65-F5344CB8AC3E}">
        <p14:creationId xmlns:p14="http://schemas.microsoft.com/office/powerpoint/2010/main" val="19709788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278" y="152400"/>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334278" y="1371600"/>
            <a:ext cx="9703836" cy="4854178"/>
          </a:xfrm>
        </p:spPr>
        <p:txBody>
          <a:bodyPr>
            <a:normAutofit lnSpcReduction="10000"/>
          </a:bodyPr>
          <a:lstStyle/>
          <a:p>
            <a:r>
              <a:rPr lang="en-US" dirty="0" smtClean="0"/>
              <a:t>Must repeat field if terms are from different controlled vocabularies:</a:t>
            </a:r>
          </a:p>
          <a:p>
            <a:pPr marL="0" indent="0">
              <a:buNone/>
            </a:pPr>
            <a:r>
              <a:rPr lang="en-US" dirty="0" smtClean="0"/>
              <a:t>	</a:t>
            </a:r>
            <a:r>
              <a:rPr lang="en-US" dirty="0" smtClean="0">
                <a:solidFill>
                  <a:schemeClr val="accent1">
                    <a:lumMod val="75000"/>
                  </a:schemeClr>
                </a:solidFill>
              </a:rPr>
              <a:t>385 __ Teenagers $2 </a:t>
            </a:r>
            <a:r>
              <a:rPr lang="en-US" dirty="0" err="1" smtClean="0">
                <a:solidFill>
                  <a:schemeClr val="accent1">
                    <a:lumMod val="75000"/>
                  </a:schemeClr>
                </a:solidFill>
              </a:rPr>
              <a:t>lcdgt</a:t>
            </a:r>
            <a:endParaRPr lang="en-US" dirty="0" smtClean="0">
              <a:solidFill>
                <a:schemeClr val="accent1">
                  <a:lumMod val="75000"/>
                </a:schemeClr>
              </a:solidFill>
            </a:endParaRPr>
          </a:p>
          <a:p>
            <a:pPr marL="0" indent="0">
              <a:buNone/>
            </a:pPr>
            <a:r>
              <a:rPr lang="en-US" dirty="0" smtClean="0">
                <a:solidFill>
                  <a:schemeClr val="accent1">
                    <a:lumMod val="75000"/>
                  </a:schemeClr>
                </a:solidFill>
              </a:rPr>
              <a:t>	385 __ Adolescents $2 </a:t>
            </a:r>
            <a:r>
              <a:rPr lang="en-US" dirty="0" err="1" smtClean="0">
                <a:solidFill>
                  <a:schemeClr val="accent1">
                    <a:lumMod val="75000"/>
                  </a:schemeClr>
                </a:solidFill>
              </a:rPr>
              <a:t>ericd</a:t>
            </a:r>
            <a:endParaRPr lang="en-US" dirty="0" smtClean="0">
              <a:solidFill>
                <a:schemeClr val="accent1">
                  <a:lumMod val="75000"/>
                </a:schemeClr>
              </a:solidFill>
            </a:endParaRPr>
          </a:p>
          <a:p>
            <a:pPr marL="0" indent="0">
              <a:buNone/>
            </a:pPr>
            <a:r>
              <a:rPr lang="en-US" dirty="0"/>
              <a:t>	 </a:t>
            </a:r>
            <a:r>
              <a:rPr lang="en-US" dirty="0" smtClean="0"/>
              <a:t>   </a:t>
            </a:r>
            <a:r>
              <a:rPr lang="en-US" i="1" dirty="0" smtClean="0">
                <a:solidFill>
                  <a:schemeClr val="accent2">
                    <a:lumMod val="50000"/>
                  </a:schemeClr>
                </a:solidFill>
              </a:rPr>
              <a:t>A work or works for teenagers</a:t>
            </a:r>
          </a:p>
          <a:p>
            <a:pPr marL="0" indent="0">
              <a:buNone/>
            </a:pPr>
            <a:endParaRPr lang="en-US" i="1" dirty="0">
              <a:solidFill>
                <a:schemeClr val="accent2">
                  <a:lumMod val="50000"/>
                </a:schemeClr>
              </a:solidFill>
            </a:endParaRPr>
          </a:p>
          <a:p>
            <a:pPr marL="0" indent="0">
              <a:buNone/>
            </a:pPr>
            <a:r>
              <a:rPr lang="en-US" i="1" dirty="0" smtClean="0">
                <a:solidFill>
                  <a:schemeClr val="accent2">
                    <a:lumMod val="50000"/>
                  </a:schemeClr>
                </a:solidFill>
              </a:rPr>
              <a:t>	</a:t>
            </a:r>
            <a:r>
              <a:rPr lang="en-US" dirty="0" smtClean="0">
                <a:solidFill>
                  <a:srgbClr val="FF0000"/>
                </a:solidFill>
              </a:rPr>
              <a:t>386 __ Indians</a:t>
            </a:r>
            <a:r>
              <a:rPr lang="en-US" dirty="0">
                <a:solidFill>
                  <a:srgbClr val="FF0000"/>
                </a:solidFill>
              </a:rPr>
              <a:t>, North </a:t>
            </a:r>
            <a:r>
              <a:rPr lang="en-US" dirty="0" smtClean="0">
                <a:solidFill>
                  <a:srgbClr val="FF0000"/>
                </a:solidFill>
              </a:rPr>
              <a:t>American $2 mesh</a:t>
            </a:r>
          </a:p>
          <a:p>
            <a:pPr marL="0" indent="0">
              <a:buNone/>
            </a:pPr>
            <a:r>
              <a:rPr lang="en-US" dirty="0">
                <a:solidFill>
                  <a:srgbClr val="FF0000"/>
                </a:solidFill>
              </a:rPr>
              <a:t>	</a:t>
            </a:r>
            <a:r>
              <a:rPr lang="en-US" dirty="0" smtClean="0">
                <a:solidFill>
                  <a:srgbClr val="FF0000"/>
                </a:solidFill>
              </a:rPr>
              <a:t>386 __ American Indians $2 </a:t>
            </a:r>
            <a:r>
              <a:rPr lang="en-US" dirty="0" err="1" smtClean="0">
                <a:solidFill>
                  <a:srgbClr val="FF0000"/>
                </a:solidFill>
              </a:rPr>
              <a:t>ericd</a:t>
            </a:r>
            <a:endParaRPr lang="en-US" dirty="0" smtClean="0">
              <a:solidFill>
                <a:srgbClr val="FF0000"/>
              </a:solidFill>
            </a:endParaRPr>
          </a:p>
          <a:p>
            <a:pPr marL="0" indent="0">
              <a:buNone/>
            </a:pPr>
            <a:r>
              <a:rPr lang="en-US" dirty="0">
                <a:solidFill>
                  <a:srgbClr val="FF0000"/>
                </a:solidFill>
              </a:rPr>
              <a:t>	386 __ </a:t>
            </a:r>
            <a:r>
              <a:rPr lang="en-US" dirty="0" smtClean="0">
                <a:solidFill>
                  <a:srgbClr val="FF0000"/>
                </a:solidFill>
              </a:rPr>
              <a:t>Indians </a:t>
            </a:r>
            <a:r>
              <a:rPr lang="en-US" dirty="0">
                <a:solidFill>
                  <a:srgbClr val="FF0000"/>
                </a:solidFill>
              </a:rPr>
              <a:t>of North </a:t>
            </a:r>
            <a:r>
              <a:rPr lang="en-US" dirty="0" smtClean="0">
                <a:solidFill>
                  <a:srgbClr val="FF0000"/>
                </a:solidFill>
              </a:rPr>
              <a:t>America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Native Americans</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109</a:t>
            </a:fld>
            <a:endParaRPr lang="en-US"/>
          </a:p>
        </p:txBody>
      </p:sp>
    </p:spTree>
    <p:extLst>
      <p:ext uri="{BB962C8B-B14F-4D97-AF65-F5344CB8AC3E}">
        <p14:creationId xmlns:p14="http://schemas.microsoft.com/office/powerpoint/2010/main" val="674259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11</a:t>
            </a:fld>
            <a:endParaRPr lang="en-US"/>
          </a:p>
        </p:txBody>
      </p:sp>
      <p:pic>
        <p:nvPicPr>
          <p:cNvPr id="3" name="Picture 2"/>
          <p:cNvPicPr>
            <a:picLocks noChangeAspect="1"/>
          </p:cNvPicPr>
          <p:nvPr/>
        </p:nvPicPr>
        <p:blipFill>
          <a:blip r:embed="rId3"/>
          <a:stretch>
            <a:fillRect/>
          </a:stretch>
        </p:blipFill>
        <p:spPr>
          <a:xfrm>
            <a:off x="604837" y="676275"/>
            <a:ext cx="10982325" cy="5505450"/>
          </a:xfrm>
          <a:prstGeom prst="rect">
            <a:avLst/>
          </a:prstGeom>
        </p:spPr>
      </p:pic>
      <p:sp>
        <p:nvSpPr>
          <p:cNvPr id="4" name="Oval 3"/>
          <p:cNvSpPr/>
          <p:nvPr/>
        </p:nvSpPr>
        <p:spPr>
          <a:xfrm>
            <a:off x="2321169" y="1718268"/>
            <a:ext cx="1105319" cy="954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3938954" y="2019719"/>
            <a:ext cx="291402" cy="49236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6761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092070" y="1284685"/>
            <a:ext cx="9880731" cy="5254227"/>
          </a:xfrm>
        </p:spPr>
        <p:txBody>
          <a:bodyPr>
            <a:normAutofit lnSpcReduction="10000"/>
          </a:bodyPr>
          <a:lstStyle/>
          <a:p>
            <a:r>
              <a:rPr lang="en-US" dirty="0" smtClean="0"/>
              <a:t>Generally, break up compound terms into their components. For example:</a:t>
            </a:r>
          </a:p>
          <a:p>
            <a:pPr marL="0" indent="0">
              <a:buNone/>
            </a:pPr>
            <a:r>
              <a:rPr lang="en-US" dirty="0"/>
              <a:t>	</a:t>
            </a:r>
            <a:r>
              <a:rPr lang="en-US" dirty="0">
                <a:solidFill>
                  <a:srgbClr val="FF0000"/>
                </a:solidFill>
              </a:rPr>
              <a:t>386 __ </a:t>
            </a:r>
            <a:r>
              <a:rPr lang="en-US" dirty="0" smtClean="0">
                <a:solidFill>
                  <a:srgbClr val="FF0000"/>
                </a:solidFill>
              </a:rPr>
              <a:t>Japanese American women teachers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i="1" dirty="0" smtClean="0"/>
              <a:t>use instead:</a:t>
            </a:r>
            <a:endParaRPr lang="en-US" i="1" dirty="0"/>
          </a:p>
          <a:p>
            <a:pPr marL="0" indent="0">
              <a:buNone/>
            </a:pPr>
            <a:r>
              <a:rPr lang="en-US" dirty="0" smtClean="0"/>
              <a:t>	</a:t>
            </a:r>
            <a:r>
              <a:rPr lang="en-US" dirty="0" smtClean="0">
                <a:solidFill>
                  <a:srgbClr val="FF0000"/>
                </a:solidFill>
              </a:rPr>
              <a:t>386 __ Japanese Americans $a Women $a Teachers $2 </a:t>
            </a:r>
            <a:r>
              <a:rPr lang="en-US" dirty="0" err="1" smtClean="0">
                <a:solidFill>
                  <a:srgbClr val="FF0000"/>
                </a:solidFill>
              </a:rPr>
              <a:t>lcdgt</a:t>
            </a:r>
            <a:endParaRPr lang="en-US" dirty="0" smtClean="0">
              <a:solidFill>
                <a:srgbClr val="FF0000"/>
              </a:solidFill>
            </a:endParaRPr>
          </a:p>
          <a:p>
            <a:pPr marL="0" indent="0">
              <a:buNone/>
            </a:pPr>
            <a:r>
              <a:rPr lang="en-US" dirty="0"/>
              <a:t>	</a:t>
            </a:r>
            <a:r>
              <a:rPr lang="en-US" dirty="0" smtClean="0"/>
              <a:t>  </a:t>
            </a:r>
            <a:r>
              <a:rPr lang="en-US" i="1" dirty="0" smtClean="0"/>
              <a:t>or</a:t>
            </a:r>
          </a:p>
          <a:p>
            <a:pPr marL="0" indent="0">
              <a:buNone/>
            </a:pPr>
            <a:r>
              <a:rPr lang="en-US" dirty="0"/>
              <a:t>	</a:t>
            </a:r>
            <a:r>
              <a:rPr lang="en-US" dirty="0" smtClean="0">
                <a:solidFill>
                  <a:srgbClr val="FF0000"/>
                </a:solidFill>
              </a:rPr>
              <a:t>386 __ Japanese Americans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	</a:t>
            </a:r>
            <a:r>
              <a:rPr lang="en-US" dirty="0" smtClean="0">
                <a:solidFill>
                  <a:srgbClr val="FF0000"/>
                </a:solidFill>
              </a:rPr>
              <a:t>386 __ Women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	</a:t>
            </a:r>
            <a:r>
              <a:rPr lang="en-US" dirty="0" smtClean="0">
                <a:solidFill>
                  <a:srgbClr val="FF0000"/>
                </a:solidFill>
              </a:rPr>
              <a:t>386 __ Teachers $2 </a:t>
            </a:r>
            <a:r>
              <a:rPr lang="en-US" dirty="0" err="1" smtClean="0">
                <a:solidFill>
                  <a:srgbClr val="FF0000"/>
                </a:solidFill>
              </a:rPr>
              <a:t>lcdgt</a:t>
            </a:r>
            <a:endParaRPr lang="en-US" dirty="0" smtClean="0">
              <a:solidFill>
                <a:srgbClr val="FF000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Japanese American women 	    teachers</a:t>
            </a:r>
          </a:p>
        </p:txBody>
      </p:sp>
      <p:cxnSp>
        <p:nvCxnSpPr>
          <p:cNvPr id="5" name="Straight Connector 4"/>
          <p:cNvCxnSpPr/>
          <p:nvPr/>
        </p:nvCxnSpPr>
        <p:spPr>
          <a:xfrm flipV="1">
            <a:off x="3060635" y="2295331"/>
            <a:ext cx="6465920" cy="23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3796095-66C8-4103-BE03-53F2BACA5387}" type="slidenum">
              <a:rPr lang="en-US" smtClean="0"/>
              <a:t>110</a:t>
            </a:fld>
            <a:endParaRPr lang="en-US"/>
          </a:p>
        </p:txBody>
      </p:sp>
    </p:spTree>
    <p:extLst>
      <p:ext uri="{BB962C8B-B14F-4D97-AF65-F5344CB8AC3E}">
        <p14:creationId xmlns:p14="http://schemas.microsoft.com/office/powerpoint/2010/main" val="17982836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15" y="210467"/>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364815" y="1123436"/>
            <a:ext cx="11070321" cy="5598039"/>
          </a:xfrm>
        </p:spPr>
        <p:txBody>
          <a:bodyPr>
            <a:normAutofit fontScale="92500" lnSpcReduction="20000"/>
          </a:bodyPr>
          <a:lstStyle/>
          <a:p>
            <a:r>
              <a:rPr lang="en-US" dirty="0" smtClean="0"/>
              <a:t>$</a:t>
            </a:r>
            <a:r>
              <a:rPr lang="en-US" dirty="0" err="1" smtClean="0"/>
              <a:t>i</a:t>
            </a:r>
            <a:r>
              <a:rPr lang="en-US" dirty="0" smtClean="0"/>
              <a:t> (Relationship information) and $4 (Relationship) can be used to record relationship of the term(s) recorded and the resource described</a:t>
            </a:r>
          </a:p>
          <a:p>
            <a:pPr marL="0" indent="0">
              <a:buNone/>
            </a:pPr>
            <a:endParaRPr lang="en-US" dirty="0"/>
          </a:p>
          <a:p>
            <a:pPr marL="0" indent="0">
              <a:buNone/>
            </a:pPr>
            <a:r>
              <a:rPr lang="en-US" dirty="0" smtClean="0"/>
              <a:t>100 1_  </a:t>
            </a:r>
            <a:r>
              <a:rPr lang="en-US" dirty="0"/>
              <a:t>Bolton, Chris A., </a:t>
            </a:r>
            <a:r>
              <a:rPr lang="en-US" dirty="0" smtClean="0"/>
              <a:t>$e </a:t>
            </a:r>
            <a:r>
              <a:rPr lang="en-US" dirty="0"/>
              <a:t>author.</a:t>
            </a:r>
          </a:p>
          <a:p>
            <a:pPr marL="0" indent="0">
              <a:buNone/>
            </a:pPr>
            <a:r>
              <a:rPr lang="en-US" dirty="0" smtClean="0"/>
              <a:t>245 10  Smash</a:t>
            </a:r>
            <a:r>
              <a:rPr lang="en-US" dirty="0"/>
              <a:t>. </a:t>
            </a:r>
            <a:r>
              <a:rPr lang="en-US" dirty="0" smtClean="0"/>
              <a:t>$p </a:t>
            </a:r>
            <a:r>
              <a:rPr lang="en-US" dirty="0"/>
              <a:t>Trial by fire / </a:t>
            </a:r>
            <a:r>
              <a:rPr lang="en-US" dirty="0" smtClean="0"/>
              <a:t>$c </a:t>
            </a:r>
            <a:r>
              <a:rPr lang="en-US" dirty="0"/>
              <a:t>written by Chris A. Bolton ; art by </a:t>
            </a:r>
            <a:r>
              <a:rPr lang="en-US" dirty="0" smtClean="0"/>
              <a:t>Kyle Bolton.</a:t>
            </a:r>
          </a:p>
          <a:p>
            <a:pPr marL="0" indent="0">
              <a:buNone/>
            </a:pPr>
            <a:r>
              <a:rPr lang="en-US" dirty="0" smtClean="0"/>
              <a:t>385 __  Children $2 </a:t>
            </a:r>
            <a:r>
              <a:rPr lang="en-US" dirty="0" err="1" smtClean="0"/>
              <a:t>lcdgt</a:t>
            </a:r>
            <a:endParaRPr lang="en-US" dirty="0" smtClean="0"/>
          </a:p>
          <a:p>
            <a:pPr marL="0" indent="0">
              <a:buNone/>
            </a:pPr>
            <a:r>
              <a:rPr lang="en-US" dirty="0" smtClean="0"/>
              <a:t>385 __  Middle school students $2 </a:t>
            </a:r>
            <a:r>
              <a:rPr lang="en-US" dirty="0" err="1" smtClean="0"/>
              <a:t>lcdgt</a:t>
            </a:r>
            <a:endParaRPr lang="en-US" dirty="0" smtClean="0"/>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a:t>
            </a:r>
            <a:r>
              <a:rPr lang="en-US" dirty="0">
                <a:solidFill>
                  <a:srgbClr val="FF0000"/>
                </a:solidFill>
              </a:rPr>
              <a:t>Author: </a:t>
            </a:r>
            <a:r>
              <a:rPr lang="en-US" dirty="0" smtClean="0">
                <a:solidFill>
                  <a:srgbClr val="FF0000"/>
                </a:solidFill>
              </a:rPr>
              <a:t>$a </a:t>
            </a:r>
            <a:r>
              <a:rPr lang="en-US" dirty="0">
                <a:solidFill>
                  <a:srgbClr val="FF0000"/>
                </a:solidFill>
              </a:rPr>
              <a:t>Washingtonians (Washington State) </a:t>
            </a:r>
            <a:endParaRPr lang="en-US" dirty="0" smtClean="0">
              <a:solidFill>
                <a:srgbClr val="FF0000"/>
              </a:solidFill>
            </a:endParaRPr>
          </a:p>
          <a:p>
            <a:pPr marL="0" indent="0">
              <a:buNone/>
            </a:pPr>
            <a:r>
              <a:rPr lang="en-US" dirty="0">
                <a:solidFill>
                  <a:srgbClr val="FF0000"/>
                </a:solidFill>
              </a:rPr>
              <a:t>	</a:t>
            </a:r>
            <a:r>
              <a:rPr lang="en-US" dirty="0" smtClean="0">
                <a:solidFill>
                  <a:srgbClr val="FF0000"/>
                </a:solidFill>
              </a:rPr>
              <a:t>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a:t>
            </a:r>
            <a:r>
              <a:rPr lang="en-US" dirty="0">
                <a:solidFill>
                  <a:srgbClr val="FF0000"/>
                </a:solidFill>
              </a:rPr>
              <a:t>Artist: </a:t>
            </a:r>
            <a:r>
              <a:rPr lang="en-US" dirty="0" smtClean="0">
                <a:solidFill>
                  <a:srgbClr val="FF0000"/>
                </a:solidFill>
              </a:rPr>
              <a:t>$a </a:t>
            </a:r>
            <a:r>
              <a:rPr lang="en-US" dirty="0">
                <a:solidFill>
                  <a:srgbClr val="FF0000"/>
                </a:solidFill>
              </a:rPr>
              <a:t>Oregonians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a:t>
            </a:r>
            <a:r>
              <a:rPr lang="en-US" dirty="0">
                <a:solidFill>
                  <a:srgbClr val="FF0000"/>
                </a:solidFill>
              </a:rPr>
              <a:t>Author, </a:t>
            </a:r>
            <a:r>
              <a:rPr lang="en-US" dirty="0" smtClean="0">
                <a:solidFill>
                  <a:srgbClr val="FF0000"/>
                </a:solidFill>
              </a:rPr>
              <a:t>$</a:t>
            </a:r>
            <a:r>
              <a:rPr lang="en-US" dirty="0" err="1" smtClean="0">
                <a:solidFill>
                  <a:srgbClr val="FF0000"/>
                </a:solidFill>
              </a:rPr>
              <a:t>i</a:t>
            </a:r>
            <a:r>
              <a:rPr lang="en-US" dirty="0" smtClean="0">
                <a:solidFill>
                  <a:srgbClr val="FF0000"/>
                </a:solidFill>
              </a:rPr>
              <a:t> </a:t>
            </a:r>
            <a:r>
              <a:rPr lang="en-US" dirty="0">
                <a:solidFill>
                  <a:srgbClr val="FF0000"/>
                </a:solidFill>
              </a:rPr>
              <a:t>Artist: </a:t>
            </a:r>
            <a:r>
              <a:rPr lang="en-US" dirty="0" smtClean="0">
                <a:solidFill>
                  <a:srgbClr val="FF0000"/>
                </a:solidFill>
              </a:rPr>
              <a:t>$a </a:t>
            </a:r>
            <a:r>
              <a:rPr lang="en-US" dirty="0">
                <a:solidFill>
                  <a:srgbClr val="FF0000"/>
                </a:solidFill>
              </a:rPr>
              <a:t>Brothers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a:t>655 </a:t>
            </a:r>
            <a:r>
              <a:rPr lang="en-US" dirty="0" smtClean="0"/>
              <a:t>_7  Superhero </a:t>
            </a:r>
            <a:r>
              <a:rPr lang="en-US" dirty="0"/>
              <a:t>comics. </a:t>
            </a:r>
            <a:r>
              <a:rPr lang="en-US" dirty="0" smtClean="0"/>
              <a:t>$2 </a:t>
            </a:r>
            <a:r>
              <a:rPr lang="en-US" dirty="0" err="1"/>
              <a:t>lcgft</a:t>
            </a:r>
            <a:endParaRPr lang="en-US" dirty="0"/>
          </a:p>
          <a:p>
            <a:pPr marL="0" indent="0">
              <a:buNone/>
            </a:pPr>
            <a:r>
              <a:rPr lang="en-US" dirty="0"/>
              <a:t>655 </a:t>
            </a:r>
            <a:r>
              <a:rPr lang="en-US" dirty="0" smtClean="0"/>
              <a:t>_7  Graphic </a:t>
            </a:r>
            <a:r>
              <a:rPr lang="en-US" dirty="0"/>
              <a:t>novels. </a:t>
            </a:r>
            <a:r>
              <a:rPr lang="en-US" dirty="0" smtClean="0"/>
              <a:t>$2 </a:t>
            </a:r>
            <a:r>
              <a:rPr lang="en-US" dirty="0" err="1"/>
              <a:t>lcgft</a:t>
            </a:r>
            <a:endParaRPr lang="en-US" dirty="0" smtClean="0"/>
          </a:p>
          <a:p>
            <a:pPr marL="0" indent="0">
              <a:buNone/>
            </a:pPr>
            <a:r>
              <a:rPr lang="fi-FI" dirty="0" smtClean="0"/>
              <a:t>700 1_  Bolton</a:t>
            </a:r>
            <a:r>
              <a:rPr lang="fi-FI" dirty="0"/>
              <a:t>, Kyle, </a:t>
            </a:r>
            <a:r>
              <a:rPr lang="fi-FI" dirty="0" smtClean="0"/>
              <a:t>$e </a:t>
            </a:r>
            <a:r>
              <a:rPr lang="fi-FI" dirty="0"/>
              <a:t>artist.</a:t>
            </a: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111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46" y="3607029"/>
            <a:ext cx="3517202" cy="2650236"/>
          </a:xfrm>
          <a:prstGeom prst="rect">
            <a:avLst/>
          </a:prstGeom>
        </p:spPr>
      </p:pic>
    </p:spTree>
    <p:extLst>
      <p:ext uri="{BB962C8B-B14F-4D97-AF65-F5344CB8AC3E}">
        <p14:creationId xmlns:p14="http://schemas.microsoft.com/office/powerpoint/2010/main" val="18117469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123436"/>
            <a:ext cx="10855420" cy="5598039"/>
          </a:xfrm>
        </p:spPr>
        <p:txBody>
          <a:bodyPr>
            <a:normAutofit fontScale="92500" lnSpcReduction="10000"/>
          </a:bodyPr>
          <a:lstStyle/>
          <a:p>
            <a:r>
              <a:rPr lang="en-US" dirty="0" smtClean="0"/>
              <a:t>$</a:t>
            </a:r>
            <a:r>
              <a:rPr lang="en-US" dirty="0" err="1" smtClean="0"/>
              <a:t>i</a:t>
            </a:r>
            <a:r>
              <a:rPr lang="en-US" dirty="0" smtClean="0"/>
              <a:t> (Relationship information) and $4 (Relationship) can be used to record relationship of the term(s) recorded and the resource described</a:t>
            </a:r>
          </a:p>
          <a:p>
            <a:pPr marL="0" indent="0">
              <a:buNone/>
            </a:pPr>
            <a:endParaRPr lang="en-US" dirty="0"/>
          </a:p>
          <a:p>
            <a:pPr marL="0" indent="0">
              <a:buNone/>
            </a:pPr>
            <a:r>
              <a:rPr lang="it-IT" dirty="0" smtClean="0"/>
              <a:t>100 1_  Messiaen</a:t>
            </a:r>
            <a:r>
              <a:rPr lang="it-IT" dirty="0"/>
              <a:t>, Olivier, </a:t>
            </a:r>
            <a:r>
              <a:rPr lang="it-IT" dirty="0" smtClean="0"/>
              <a:t>$d 1908-1992, $e composer.</a:t>
            </a:r>
            <a:endParaRPr lang="it-IT" dirty="0"/>
          </a:p>
          <a:p>
            <a:pPr marL="0" indent="0">
              <a:buNone/>
            </a:pPr>
            <a:r>
              <a:rPr lang="it-IT" dirty="0" smtClean="0"/>
              <a:t>245 10  Turangal</a:t>
            </a:r>
            <a:r>
              <a:rPr lang="it-IT" dirty="0" smtClean="0">
                <a:cs typeface="Arial" panose="020B0604020202020204" pitchFamily="34" charset="0"/>
              </a:rPr>
              <a:t>î</a:t>
            </a:r>
            <a:r>
              <a:rPr lang="it-IT" dirty="0" smtClean="0"/>
              <a:t>la-symphonie </a:t>
            </a:r>
            <a:r>
              <a:rPr lang="it-IT" dirty="0"/>
              <a:t>/ </a:t>
            </a:r>
            <a:r>
              <a:rPr lang="it-IT" dirty="0" smtClean="0"/>
              <a:t>$c </a:t>
            </a:r>
            <a:r>
              <a:rPr lang="it-IT" dirty="0"/>
              <a:t>Messiaen.</a:t>
            </a:r>
            <a:endParaRPr lang="en-US" dirty="0"/>
          </a:p>
          <a:p>
            <a:pPr marL="0" indent="0">
              <a:buNone/>
            </a:pPr>
            <a:r>
              <a:rPr lang="en-US" dirty="0"/>
              <a:t>511 0_ </a:t>
            </a:r>
            <a:r>
              <a:rPr lang="en-US" dirty="0" smtClean="0"/>
              <a:t> Pierre-Laurent </a:t>
            </a:r>
            <a:r>
              <a:rPr lang="en-US" dirty="0" err="1"/>
              <a:t>Aimard</a:t>
            </a:r>
            <a:r>
              <a:rPr lang="en-US" dirty="0"/>
              <a:t>, piano ; Dominique Kim, </a:t>
            </a:r>
            <a:r>
              <a:rPr lang="en-US" dirty="0" err="1"/>
              <a:t>ondes</a:t>
            </a:r>
            <a:r>
              <a:rPr lang="en-US" dirty="0"/>
              <a:t> </a:t>
            </a:r>
            <a:r>
              <a:rPr lang="en-US" dirty="0" err="1"/>
              <a:t>Martenot</a:t>
            </a:r>
            <a:r>
              <a:rPr lang="en-US" dirty="0"/>
              <a:t> </a:t>
            </a:r>
            <a:r>
              <a:rPr lang="en-US" dirty="0" smtClean="0"/>
              <a:t>;</a:t>
            </a:r>
          </a:p>
          <a:p>
            <a:pPr marL="0" indent="0">
              <a:buNone/>
            </a:pPr>
            <a:r>
              <a:rPr lang="en-US" dirty="0"/>
              <a:t>	</a:t>
            </a:r>
            <a:r>
              <a:rPr lang="en-US" dirty="0" smtClean="0"/>
              <a:t>  Berliner </a:t>
            </a:r>
            <a:r>
              <a:rPr lang="en-US" dirty="0" err="1"/>
              <a:t>Philharmoniker</a:t>
            </a:r>
            <a:r>
              <a:rPr lang="en-US" dirty="0"/>
              <a:t> ; Kent Nagano, conductor</a:t>
            </a:r>
            <a:r>
              <a:rPr lang="en-US" dirty="0" smtClean="0"/>
              <a:t>.</a:t>
            </a: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Composer: </a:t>
            </a:r>
            <a:r>
              <a:rPr lang="en-US" dirty="0" smtClean="0">
                <a:solidFill>
                  <a:srgbClr val="FF0000"/>
                </a:solidFill>
              </a:rPr>
              <a:t>$a French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Instrumentalist (piano): </a:t>
            </a:r>
            <a:r>
              <a:rPr lang="en-US" dirty="0" smtClean="0">
                <a:solidFill>
                  <a:srgbClr val="FF0000"/>
                </a:solidFill>
              </a:rPr>
              <a:t>$a French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Instrumentalist (</a:t>
            </a:r>
            <a:r>
              <a:rPr lang="en-US" dirty="0" err="1" smtClean="0">
                <a:solidFill>
                  <a:srgbClr val="7030A0"/>
                </a:solidFill>
              </a:rPr>
              <a:t>ondes</a:t>
            </a:r>
            <a:r>
              <a:rPr lang="en-US" dirty="0" smtClean="0">
                <a:solidFill>
                  <a:srgbClr val="7030A0"/>
                </a:solidFill>
              </a:rPr>
              <a:t> </a:t>
            </a:r>
            <a:r>
              <a:rPr lang="en-US" dirty="0" err="1" smtClean="0">
                <a:solidFill>
                  <a:srgbClr val="7030A0"/>
                </a:solidFill>
              </a:rPr>
              <a:t>Martenot</a:t>
            </a:r>
            <a:r>
              <a:rPr lang="en-US" dirty="0" smtClean="0">
                <a:solidFill>
                  <a:srgbClr val="7030A0"/>
                </a:solidFill>
              </a:rPr>
              <a:t>): </a:t>
            </a:r>
            <a:r>
              <a:rPr lang="en-US" dirty="0" smtClean="0">
                <a:solidFill>
                  <a:srgbClr val="FF0000"/>
                </a:solidFill>
              </a:rPr>
              <a:t>$a South Koreans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Performer: </a:t>
            </a:r>
            <a:r>
              <a:rPr lang="en-US" dirty="0" smtClean="0">
                <a:solidFill>
                  <a:srgbClr val="FF0000"/>
                </a:solidFill>
              </a:rPr>
              <a:t>$a Germans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Conductor: </a:t>
            </a:r>
            <a:r>
              <a:rPr lang="en-US" dirty="0" smtClean="0">
                <a:solidFill>
                  <a:srgbClr val="FF0000"/>
                </a:solidFill>
              </a:rPr>
              <a:t>$a Americans $a Japanese Americans $a </a:t>
            </a:r>
            <a:r>
              <a:rPr lang="en-US" dirty="0">
                <a:solidFill>
                  <a:srgbClr val="FF0000"/>
                </a:solidFill>
              </a:rPr>
              <a:t>Sanseis</a:t>
            </a:r>
            <a:r>
              <a:rPr lang="en-US" dirty="0" smtClean="0">
                <a:solidFill>
                  <a:srgbClr val="FF0000"/>
                </a:solidFill>
              </a:rPr>
              <a:t> $2 </a:t>
            </a:r>
            <a:r>
              <a:rPr lang="en-US" dirty="0" err="1" smtClean="0">
                <a:solidFill>
                  <a:srgbClr val="FF0000"/>
                </a:solidFill>
              </a:rPr>
              <a:t>lcdgt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112</a:t>
            </a:fld>
            <a:endParaRPr lang="en-US"/>
          </a:p>
        </p:txBody>
      </p:sp>
    </p:spTree>
    <p:extLst>
      <p:ext uri="{BB962C8B-B14F-4D97-AF65-F5344CB8AC3E}">
        <p14:creationId xmlns:p14="http://schemas.microsoft.com/office/powerpoint/2010/main" val="39136492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059366"/>
            <a:ext cx="11099930" cy="5662109"/>
          </a:xfrm>
        </p:spPr>
        <p:txBody>
          <a:bodyPr>
            <a:normAutofit lnSpcReduction="10000"/>
          </a:bodyPr>
          <a:lstStyle/>
          <a:p>
            <a:pPr>
              <a:spcAft>
                <a:spcPts val="1200"/>
              </a:spcAft>
            </a:pPr>
            <a:r>
              <a:rPr lang="en-US" dirty="0" smtClean="0"/>
              <a:t>$</a:t>
            </a:r>
            <a:r>
              <a:rPr lang="en-US" dirty="0" err="1" smtClean="0"/>
              <a:t>i</a:t>
            </a:r>
            <a:r>
              <a:rPr lang="en-US" dirty="0" smtClean="0"/>
              <a:t> (Relationship information) and $4 (Relationship) can be used to record relationship of the term(s) recorded and the resource described</a:t>
            </a:r>
          </a:p>
          <a:p>
            <a:pPr marL="0" indent="0">
              <a:buNone/>
            </a:pPr>
            <a:r>
              <a:rPr lang="it-IT" dirty="0" smtClean="0"/>
              <a:t>130 0_  Gravity </a:t>
            </a:r>
            <a:r>
              <a:rPr lang="it-IT" dirty="0"/>
              <a:t>(Motion picture : 2013)</a:t>
            </a:r>
          </a:p>
          <a:p>
            <a:pPr marL="0" indent="0">
              <a:buNone/>
            </a:pPr>
            <a:r>
              <a:rPr lang="it-IT" dirty="0" smtClean="0"/>
              <a:t>245 10  Gravity </a:t>
            </a:r>
            <a:r>
              <a:rPr lang="it-IT" dirty="0"/>
              <a:t>/ </a:t>
            </a:r>
            <a:r>
              <a:rPr lang="it-IT" dirty="0" smtClean="0"/>
              <a:t>$c </a:t>
            </a:r>
            <a:r>
              <a:rPr lang="it-IT" dirty="0"/>
              <a:t>directed by Alfonso Cuarón ; written by </a:t>
            </a:r>
            <a:r>
              <a:rPr lang="it-IT" dirty="0" smtClean="0"/>
              <a:t>Alfonso</a:t>
            </a:r>
          </a:p>
          <a:p>
            <a:pPr marL="0" indent="0">
              <a:buNone/>
            </a:pPr>
            <a:r>
              <a:rPr lang="it-IT" dirty="0"/>
              <a:t>	</a:t>
            </a:r>
            <a:r>
              <a:rPr lang="it-IT" dirty="0" smtClean="0"/>
              <a:t>   Cuarón </a:t>
            </a:r>
            <a:r>
              <a:rPr lang="it-IT" dirty="0"/>
              <a:t>&amp; Jonás Cuarón ; produced by Alfonso Cuarón ; </a:t>
            </a:r>
            <a:r>
              <a:rPr lang="it-IT" dirty="0" smtClean="0"/>
              <a:t>produced</a:t>
            </a:r>
          </a:p>
          <a:p>
            <a:pPr marL="0" indent="0">
              <a:buNone/>
            </a:pPr>
            <a:r>
              <a:rPr lang="it-IT" dirty="0"/>
              <a:t>	</a:t>
            </a:r>
            <a:r>
              <a:rPr lang="it-IT" dirty="0" smtClean="0"/>
              <a:t>   by </a:t>
            </a:r>
            <a:r>
              <a:rPr lang="it-IT" dirty="0"/>
              <a:t>David Heyman ; executive producers, Nikki Penny, </a:t>
            </a:r>
            <a:r>
              <a:rPr lang="it-IT" dirty="0" smtClean="0"/>
              <a:t>Chris</a:t>
            </a:r>
          </a:p>
          <a:p>
            <a:pPr marL="0" indent="0">
              <a:buNone/>
            </a:pPr>
            <a:r>
              <a:rPr lang="it-IT" dirty="0"/>
              <a:t>	</a:t>
            </a:r>
            <a:r>
              <a:rPr lang="it-IT" dirty="0" smtClean="0"/>
              <a:t>   DeFaria</a:t>
            </a:r>
            <a:r>
              <a:rPr lang="it-IT" dirty="0"/>
              <a:t>, Stephen Jones ; a Warner Bros. Pictures presentation ; </a:t>
            </a:r>
            <a:r>
              <a:rPr lang="it-IT" dirty="0" smtClean="0"/>
              <a:t>an</a:t>
            </a:r>
          </a:p>
          <a:p>
            <a:pPr marL="0" indent="0">
              <a:buNone/>
            </a:pPr>
            <a:r>
              <a:rPr lang="it-IT" dirty="0"/>
              <a:t>	</a:t>
            </a:r>
            <a:r>
              <a:rPr lang="it-IT" dirty="0" smtClean="0"/>
              <a:t>   Esperanto </a:t>
            </a:r>
            <a:r>
              <a:rPr lang="it-IT" dirty="0"/>
              <a:t>Filmoj produktado ; a Heyday Films production ; </a:t>
            </a:r>
            <a:r>
              <a:rPr lang="it-IT" dirty="0" smtClean="0"/>
              <a:t>an</a:t>
            </a:r>
          </a:p>
          <a:p>
            <a:pPr marL="0" indent="0">
              <a:buNone/>
            </a:pPr>
            <a:r>
              <a:rPr lang="it-IT" dirty="0"/>
              <a:t>	</a:t>
            </a:r>
            <a:r>
              <a:rPr lang="it-IT" dirty="0" smtClean="0"/>
              <a:t>   Alfonso </a:t>
            </a:r>
            <a:r>
              <a:rPr lang="it-IT" dirty="0"/>
              <a:t>Cuarón film</a:t>
            </a:r>
            <a:r>
              <a:rPr lang="it-IT" dirty="0" smtClean="0"/>
              <a:t>.</a:t>
            </a:r>
          </a:p>
          <a:p>
            <a:pPr marL="0" indent="0">
              <a:buNone/>
            </a:pPr>
            <a:r>
              <a:rPr lang="it-IT" dirty="0" smtClean="0"/>
              <a:t>257 __  </a:t>
            </a:r>
            <a:r>
              <a:rPr lang="en-US" dirty="0" smtClean="0"/>
              <a:t>United </a:t>
            </a:r>
            <a:r>
              <a:rPr lang="en-US" dirty="0"/>
              <a:t>States </a:t>
            </a:r>
            <a:r>
              <a:rPr lang="en-US" dirty="0" smtClean="0"/>
              <a:t>$a </a:t>
            </a:r>
            <a:r>
              <a:rPr lang="en-US" dirty="0"/>
              <a:t>Great Britain </a:t>
            </a:r>
            <a:r>
              <a:rPr lang="en-US" dirty="0" smtClean="0"/>
              <a:t>$2 </a:t>
            </a:r>
            <a:r>
              <a:rPr lang="en-US" dirty="0" err="1"/>
              <a:t>naf</a:t>
            </a:r>
            <a:endParaRPr lang="it-IT" dirty="0" smtClean="0"/>
          </a:p>
          <a:p>
            <a:pPr marL="0" indent="0">
              <a:buNone/>
            </a:pPr>
            <a:r>
              <a:rPr lang="en-US" dirty="0" smtClean="0">
                <a:solidFill>
                  <a:srgbClr val="FF0000"/>
                </a:solidFill>
              </a:rPr>
              <a:t>386 __  </a:t>
            </a:r>
            <a:r>
              <a:rPr lang="en-US" dirty="0" smtClean="0">
                <a:solidFill>
                  <a:schemeClr val="accent6">
                    <a:lumMod val="50000"/>
                  </a:schemeClr>
                </a:solidFill>
              </a:rPr>
              <a:t>$</a:t>
            </a:r>
            <a:r>
              <a:rPr lang="en-US" dirty="0">
                <a:solidFill>
                  <a:schemeClr val="accent6">
                    <a:lumMod val="50000"/>
                  </a:schemeClr>
                </a:solidFill>
              </a:rPr>
              <a:t>4 http://id.loc.gov/vocabulary/relators/fmd </a:t>
            </a:r>
            <a:r>
              <a:rPr lang="en-US" dirty="0" smtClean="0">
                <a:solidFill>
                  <a:srgbClr val="7030A0"/>
                </a:solidFill>
              </a:rPr>
              <a:t>$</a:t>
            </a:r>
            <a:r>
              <a:rPr lang="en-US" dirty="0" err="1" smtClean="0">
                <a:solidFill>
                  <a:srgbClr val="7030A0"/>
                </a:solidFill>
              </a:rPr>
              <a:t>i</a:t>
            </a:r>
            <a:r>
              <a:rPr lang="en-US" dirty="0" smtClean="0">
                <a:solidFill>
                  <a:srgbClr val="7030A0"/>
                </a:solidFill>
              </a:rPr>
              <a:t> Film director: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Mexicans $a Men $2 </a:t>
            </a:r>
            <a:r>
              <a:rPr lang="en-US" dirty="0" err="1" smtClean="0">
                <a:solidFill>
                  <a:srgbClr val="FF0000"/>
                </a:solidFill>
              </a:rPr>
              <a:t>lcdgt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113</a:t>
            </a:fld>
            <a:endParaRPr lang="en-US"/>
          </a:p>
        </p:txBody>
      </p:sp>
    </p:spTree>
    <p:extLst>
      <p:ext uri="{BB962C8B-B14F-4D97-AF65-F5344CB8AC3E}">
        <p14:creationId xmlns:p14="http://schemas.microsoft.com/office/powerpoint/2010/main" val="373369040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578361" y="1059366"/>
            <a:ext cx="11370483" cy="5662109"/>
          </a:xfrm>
        </p:spPr>
        <p:txBody>
          <a:bodyPr>
            <a:normAutofit fontScale="92500"/>
          </a:bodyPr>
          <a:lstStyle/>
          <a:p>
            <a:pPr>
              <a:spcAft>
                <a:spcPts val="1200"/>
              </a:spcAft>
            </a:pPr>
            <a:r>
              <a:rPr lang="en-US" dirty="0" smtClean="0"/>
              <a:t>$3 can be used to specify what part(s) the term(s) apply to</a:t>
            </a:r>
          </a:p>
          <a:p>
            <a:pPr marL="0" indent="0">
              <a:buNone/>
            </a:pPr>
            <a:r>
              <a:rPr lang="en-US" dirty="0" smtClean="0"/>
              <a:t>245 00  Five </a:t>
            </a:r>
            <a:r>
              <a:rPr lang="en-US" dirty="0"/>
              <a:t>romantic plays, 1768-1821 / </a:t>
            </a:r>
            <a:r>
              <a:rPr lang="en-US" dirty="0" smtClean="0"/>
              <a:t>$c </a:t>
            </a:r>
            <a:r>
              <a:rPr lang="en-US" dirty="0"/>
              <a:t>edited by Paul Baines, </a:t>
            </a:r>
            <a:r>
              <a:rPr lang="en-US" dirty="0" smtClean="0"/>
              <a:t>Edward Burns.</a:t>
            </a: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Britons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$3 </a:t>
            </a:r>
            <a:r>
              <a:rPr lang="en-US" dirty="0">
                <a:solidFill>
                  <a:srgbClr val="FF0000"/>
                </a:solidFill>
              </a:rPr>
              <a:t>The mysterious mother ; Wat Tyler ; Lovers' vows ; The two </a:t>
            </a:r>
            <a:r>
              <a:rPr lang="en-US" dirty="0" err="1">
                <a:solidFill>
                  <a:srgbClr val="FF0000"/>
                </a:solidFill>
              </a:rPr>
              <a:t>Foscari</a:t>
            </a:r>
            <a:r>
              <a:rPr lang="en-US" dirty="0">
                <a:solidFill>
                  <a:srgbClr val="FF0000"/>
                </a:solidFill>
              </a:rPr>
              <a:t>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a:t>
            </a:r>
            <a:r>
              <a:rPr lang="en-US" dirty="0">
                <a:solidFill>
                  <a:srgbClr val="FF0000"/>
                </a:solidFill>
              </a:rPr>
              <a:t>English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De </a:t>
            </a:r>
            <a:r>
              <a:rPr lang="en-US" dirty="0" err="1">
                <a:solidFill>
                  <a:srgbClr val="FF0000"/>
                </a:solidFill>
              </a:rPr>
              <a:t>Monfort</a:t>
            </a:r>
            <a:r>
              <a:rPr lang="en-US" dirty="0">
                <a:solidFill>
                  <a:srgbClr val="FF0000"/>
                </a:solidFill>
              </a:rPr>
              <a:t> </a:t>
            </a:r>
            <a:r>
              <a:rPr lang="en-US" dirty="0" smtClean="0">
                <a:solidFill>
                  <a:srgbClr val="FF0000"/>
                </a:solidFill>
              </a:rPr>
              <a:t>$a </a:t>
            </a:r>
            <a:r>
              <a:rPr lang="en-US" dirty="0">
                <a:solidFill>
                  <a:srgbClr val="FF0000"/>
                </a:solidFill>
              </a:rPr>
              <a:t>Scots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The mysterious mother ; Wat Tyler ; The two </a:t>
            </a:r>
            <a:r>
              <a:rPr lang="en-US" dirty="0" err="1">
                <a:solidFill>
                  <a:srgbClr val="FF0000"/>
                </a:solidFill>
              </a:rPr>
              <a:t>Foscari</a:t>
            </a:r>
            <a:r>
              <a:rPr lang="en-US" dirty="0">
                <a:solidFill>
                  <a:srgbClr val="FF0000"/>
                </a:solidFill>
              </a:rPr>
              <a:t> </a:t>
            </a:r>
            <a:r>
              <a:rPr lang="en-US" dirty="0" smtClean="0">
                <a:solidFill>
                  <a:srgbClr val="FF0000"/>
                </a:solidFill>
              </a:rPr>
              <a:t>$a </a:t>
            </a:r>
            <a:r>
              <a:rPr lang="en-US" dirty="0">
                <a:solidFill>
                  <a:srgbClr val="FF0000"/>
                </a:solidFill>
              </a:rPr>
              <a:t>Men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$3 </a:t>
            </a:r>
            <a:r>
              <a:rPr lang="en-US" dirty="0">
                <a:solidFill>
                  <a:srgbClr val="FF0000"/>
                </a:solidFill>
              </a:rPr>
              <a:t>De </a:t>
            </a:r>
            <a:r>
              <a:rPr lang="en-US" dirty="0" err="1">
                <a:solidFill>
                  <a:srgbClr val="FF0000"/>
                </a:solidFill>
              </a:rPr>
              <a:t>Monfort</a:t>
            </a:r>
            <a:r>
              <a:rPr lang="en-US" dirty="0">
                <a:solidFill>
                  <a:srgbClr val="FF0000"/>
                </a:solidFill>
              </a:rPr>
              <a:t> ; Lovers' vows </a:t>
            </a:r>
            <a:r>
              <a:rPr lang="en-US" dirty="0" smtClean="0">
                <a:solidFill>
                  <a:srgbClr val="FF0000"/>
                </a:solidFill>
              </a:rPr>
              <a:t>$a </a:t>
            </a:r>
            <a:r>
              <a:rPr lang="en-US" dirty="0">
                <a:solidFill>
                  <a:srgbClr val="FF0000"/>
                </a:solidFill>
              </a:rPr>
              <a:t>Women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a:t>505 00 </a:t>
            </a:r>
            <a:r>
              <a:rPr lang="en-US" dirty="0" smtClean="0"/>
              <a:t> $t </a:t>
            </a:r>
            <a:r>
              <a:rPr lang="en-US" dirty="0"/>
              <a:t>The mysterious mother / </a:t>
            </a:r>
            <a:r>
              <a:rPr lang="en-US" dirty="0" smtClean="0"/>
              <a:t>$r </a:t>
            </a:r>
            <a:r>
              <a:rPr lang="en-US" dirty="0"/>
              <a:t>Horace Walpole -- </a:t>
            </a:r>
            <a:r>
              <a:rPr lang="en-US" dirty="0" smtClean="0"/>
              <a:t>$t </a:t>
            </a:r>
            <a:r>
              <a:rPr lang="en-US" dirty="0"/>
              <a:t>Wat Tyler / </a:t>
            </a:r>
            <a:r>
              <a:rPr lang="en-US" dirty="0" smtClean="0"/>
              <a:t>$r Robert</a:t>
            </a:r>
          </a:p>
          <a:p>
            <a:pPr marL="0" indent="0">
              <a:buNone/>
            </a:pPr>
            <a:r>
              <a:rPr lang="en-US" dirty="0"/>
              <a:t>	</a:t>
            </a:r>
            <a:r>
              <a:rPr lang="en-US" dirty="0" smtClean="0"/>
              <a:t>  </a:t>
            </a:r>
            <a:r>
              <a:rPr lang="en-US" dirty="0"/>
              <a:t>Southey -- </a:t>
            </a:r>
            <a:r>
              <a:rPr lang="en-US" dirty="0" smtClean="0"/>
              <a:t>$t </a:t>
            </a:r>
            <a:r>
              <a:rPr lang="en-US" dirty="0"/>
              <a:t>De </a:t>
            </a:r>
            <a:r>
              <a:rPr lang="en-US" dirty="0" err="1"/>
              <a:t>Monfort</a:t>
            </a:r>
            <a:r>
              <a:rPr lang="en-US" dirty="0"/>
              <a:t> / </a:t>
            </a:r>
            <a:r>
              <a:rPr lang="en-US" dirty="0" smtClean="0"/>
              <a:t>$r </a:t>
            </a:r>
            <a:r>
              <a:rPr lang="en-US" dirty="0"/>
              <a:t>Joanna Baillie -- </a:t>
            </a:r>
            <a:r>
              <a:rPr lang="en-US" dirty="0" smtClean="0"/>
              <a:t>$t </a:t>
            </a:r>
            <a:r>
              <a:rPr lang="en-US" dirty="0"/>
              <a:t>Lovers' vows / </a:t>
            </a:r>
            <a:r>
              <a:rPr lang="en-US" dirty="0" smtClean="0"/>
              <a:t>$r</a:t>
            </a:r>
          </a:p>
          <a:p>
            <a:pPr marL="0" indent="0">
              <a:buNone/>
            </a:pPr>
            <a:r>
              <a:rPr lang="en-US" dirty="0"/>
              <a:t>	</a:t>
            </a:r>
            <a:r>
              <a:rPr lang="en-US" dirty="0" smtClean="0"/>
              <a:t>  </a:t>
            </a:r>
            <a:r>
              <a:rPr lang="en-US" dirty="0"/>
              <a:t>Elizabeth </a:t>
            </a:r>
            <a:r>
              <a:rPr lang="en-US" dirty="0" err="1"/>
              <a:t>Inchbald</a:t>
            </a:r>
            <a:r>
              <a:rPr lang="en-US" dirty="0"/>
              <a:t> -- </a:t>
            </a:r>
            <a:r>
              <a:rPr lang="en-US" dirty="0" smtClean="0"/>
              <a:t>$t </a:t>
            </a:r>
            <a:r>
              <a:rPr lang="en-US" dirty="0"/>
              <a:t>The two </a:t>
            </a:r>
            <a:r>
              <a:rPr lang="en-US" dirty="0" err="1"/>
              <a:t>Foscari</a:t>
            </a:r>
            <a:r>
              <a:rPr lang="en-US" dirty="0"/>
              <a:t> / </a:t>
            </a:r>
            <a:r>
              <a:rPr lang="en-US" dirty="0" smtClean="0"/>
              <a:t>$r </a:t>
            </a:r>
            <a:r>
              <a:rPr lang="en-US" dirty="0"/>
              <a:t>Lord Byron.</a:t>
            </a: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114</a:t>
            </a:fld>
            <a:endParaRPr lang="en-US"/>
          </a:p>
        </p:txBody>
      </p:sp>
    </p:spTree>
    <p:extLst>
      <p:ext uri="{BB962C8B-B14F-4D97-AF65-F5344CB8AC3E}">
        <p14:creationId xmlns:p14="http://schemas.microsoft.com/office/powerpoint/2010/main" val="14850203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059366"/>
            <a:ext cx="11099930" cy="5798634"/>
          </a:xfrm>
        </p:spPr>
        <p:txBody>
          <a:bodyPr>
            <a:normAutofit fontScale="92500" lnSpcReduction="10000"/>
          </a:bodyPr>
          <a:lstStyle/>
          <a:p>
            <a:pPr>
              <a:spcAft>
                <a:spcPts val="1200"/>
              </a:spcAft>
            </a:pPr>
            <a:r>
              <a:rPr lang="en-US" dirty="0" smtClean="0"/>
              <a:t>$3 can be used to specify what part(s) the term(s) apply to</a:t>
            </a:r>
          </a:p>
          <a:p>
            <a:pPr marL="0" indent="0">
              <a:buNone/>
            </a:pPr>
            <a:r>
              <a:rPr lang="en-US" dirty="0" smtClean="0"/>
              <a:t>245 00  Folia.</a:t>
            </a: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Woodwind quintet ; </a:t>
            </a:r>
            <a:r>
              <a:rPr lang="en-US" dirty="0" err="1">
                <a:solidFill>
                  <a:srgbClr val="FF0000"/>
                </a:solidFill>
              </a:rPr>
              <a:t>Jeu</a:t>
            </a:r>
            <a:r>
              <a:rPr lang="en-US" dirty="0">
                <a:solidFill>
                  <a:srgbClr val="FF0000"/>
                </a:solidFill>
              </a:rPr>
              <a:t> de cinq ; Folia </a:t>
            </a:r>
            <a:r>
              <a:rPr lang="en-US" dirty="0" smtClean="0">
                <a:solidFill>
                  <a:srgbClr val="FF0000"/>
                </a:solidFill>
              </a:rPr>
              <a:t>$</a:t>
            </a:r>
            <a:r>
              <a:rPr lang="en-US" dirty="0" err="1" smtClean="0">
                <a:solidFill>
                  <a:srgbClr val="FF0000"/>
                </a:solidFill>
              </a:rPr>
              <a:t>i</a:t>
            </a:r>
            <a:r>
              <a:rPr lang="en-US" dirty="0" smtClean="0">
                <a:solidFill>
                  <a:srgbClr val="FF0000"/>
                </a:solidFill>
              </a:rPr>
              <a:t> </a:t>
            </a:r>
            <a:r>
              <a:rPr lang="en-US" dirty="0">
                <a:solidFill>
                  <a:srgbClr val="FF0000"/>
                </a:solidFill>
              </a:rPr>
              <a:t>Composer: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a:t>
            </a:r>
            <a:r>
              <a:rPr lang="en-US" dirty="0">
                <a:solidFill>
                  <a:srgbClr val="FF0000"/>
                </a:solidFill>
              </a:rPr>
              <a:t>Canadians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$3 </a:t>
            </a:r>
            <a:r>
              <a:rPr lang="en-US" dirty="0" err="1">
                <a:solidFill>
                  <a:srgbClr val="FF0000"/>
                </a:solidFill>
              </a:rPr>
              <a:t>Quintessant</a:t>
            </a:r>
            <a:r>
              <a:rPr lang="en-US" dirty="0">
                <a:solidFill>
                  <a:srgbClr val="FF0000"/>
                </a:solidFill>
              </a:rPr>
              <a:t> </a:t>
            </a:r>
            <a:r>
              <a:rPr lang="en-US" dirty="0" smtClean="0">
                <a:solidFill>
                  <a:srgbClr val="FF0000"/>
                </a:solidFill>
              </a:rPr>
              <a:t>$</a:t>
            </a:r>
            <a:r>
              <a:rPr lang="en-US" dirty="0" err="1" smtClean="0">
                <a:solidFill>
                  <a:srgbClr val="FF0000"/>
                </a:solidFill>
              </a:rPr>
              <a:t>i</a:t>
            </a:r>
            <a:r>
              <a:rPr lang="en-US" dirty="0" smtClean="0">
                <a:solidFill>
                  <a:srgbClr val="FF0000"/>
                </a:solidFill>
              </a:rPr>
              <a:t> </a:t>
            </a:r>
            <a:r>
              <a:rPr lang="en-US" dirty="0">
                <a:solidFill>
                  <a:srgbClr val="FF0000"/>
                </a:solidFill>
              </a:rPr>
              <a:t>Composer: </a:t>
            </a:r>
            <a:r>
              <a:rPr lang="en-US" dirty="0" smtClean="0">
                <a:solidFill>
                  <a:srgbClr val="FF0000"/>
                </a:solidFill>
              </a:rPr>
              <a:t>$a </a:t>
            </a:r>
            <a:r>
              <a:rPr lang="en-US" dirty="0">
                <a:solidFill>
                  <a:srgbClr val="FF0000"/>
                </a:solidFill>
              </a:rPr>
              <a:t>Americans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err="1">
                <a:solidFill>
                  <a:srgbClr val="FF0000"/>
                </a:solidFill>
              </a:rPr>
              <a:t>Jeu</a:t>
            </a:r>
            <a:r>
              <a:rPr lang="en-US" dirty="0">
                <a:solidFill>
                  <a:srgbClr val="FF0000"/>
                </a:solidFill>
              </a:rPr>
              <a:t> de cinq </a:t>
            </a:r>
            <a:r>
              <a:rPr lang="en-US" dirty="0" smtClean="0">
                <a:solidFill>
                  <a:srgbClr val="FF0000"/>
                </a:solidFill>
              </a:rPr>
              <a:t>$</a:t>
            </a:r>
            <a:r>
              <a:rPr lang="en-US" dirty="0" err="1" smtClean="0">
                <a:solidFill>
                  <a:srgbClr val="FF0000"/>
                </a:solidFill>
              </a:rPr>
              <a:t>i</a:t>
            </a:r>
            <a:r>
              <a:rPr lang="en-US" dirty="0" smtClean="0">
                <a:solidFill>
                  <a:srgbClr val="FF0000"/>
                </a:solidFill>
              </a:rPr>
              <a:t> </a:t>
            </a:r>
            <a:r>
              <a:rPr lang="en-US" dirty="0">
                <a:solidFill>
                  <a:srgbClr val="FF0000"/>
                </a:solidFill>
              </a:rPr>
              <a:t>Composer: </a:t>
            </a:r>
            <a:r>
              <a:rPr lang="en-US" dirty="0" smtClean="0">
                <a:solidFill>
                  <a:srgbClr val="FF0000"/>
                </a:solidFill>
              </a:rPr>
              <a:t>$a </a:t>
            </a:r>
            <a:r>
              <a:rPr lang="en-US" dirty="0">
                <a:solidFill>
                  <a:srgbClr val="FF0000"/>
                </a:solidFill>
              </a:rPr>
              <a:t>Swedish Canadians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err="1" smtClean="0">
                <a:solidFill>
                  <a:srgbClr val="FF0000"/>
                </a:solidFill>
              </a:rPr>
              <a:t>i</a:t>
            </a:r>
            <a:r>
              <a:rPr lang="en-US" dirty="0" smtClean="0">
                <a:solidFill>
                  <a:srgbClr val="FF0000"/>
                </a:solidFill>
              </a:rPr>
              <a:t> </a:t>
            </a:r>
            <a:r>
              <a:rPr lang="en-US" dirty="0">
                <a:solidFill>
                  <a:srgbClr val="FF0000"/>
                </a:solidFill>
              </a:rPr>
              <a:t>Composer: </a:t>
            </a:r>
            <a:r>
              <a:rPr lang="en-US" dirty="0" smtClean="0">
                <a:solidFill>
                  <a:srgbClr val="FF0000"/>
                </a:solidFill>
              </a:rPr>
              <a:t>$a </a:t>
            </a:r>
            <a:r>
              <a:rPr lang="en-US" dirty="0">
                <a:solidFill>
                  <a:srgbClr val="FF0000"/>
                </a:solidFill>
              </a:rPr>
              <a:t>Men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Performer: $a Canadians $2 </a:t>
            </a:r>
            <a:r>
              <a:rPr lang="en-US" dirty="0" err="1" smtClean="0">
                <a:solidFill>
                  <a:srgbClr val="FF0000"/>
                </a:solidFill>
              </a:rPr>
              <a:t>lcdgt</a:t>
            </a:r>
            <a:endParaRPr lang="en-US" dirty="0" smtClean="0">
              <a:solidFill>
                <a:srgbClr val="FF0000"/>
              </a:solidFill>
            </a:endParaRPr>
          </a:p>
          <a:p>
            <a:pPr marL="0" indent="0">
              <a:buNone/>
            </a:pPr>
            <a:r>
              <a:rPr lang="en-US" dirty="0" smtClean="0"/>
              <a:t>511 0_ </a:t>
            </a:r>
            <a:r>
              <a:rPr lang="en-US" dirty="0" smtClean="0"/>
              <a:t> York </a:t>
            </a:r>
            <a:r>
              <a:rPr lang="en-US" dirty="0"/>
              <a:t>Winds</a:t>
            </a:r>
            <a:r>
              <a:rPr lang="en-US" dirty="0" smtClean="0"/>
              <a:t>.</a:t>
            </a:r>
          </a:p>
          <a:p>
            <a:pPr marL="0" indent="0">
              <a:buNone/>
            </a:pPr>
            <a:r>
              <a:rPr lang="en-US" dirty="0"/>
              <a:t>505 0_ </a:t>
            </a:r>
            <a:r>
              <a:rPr lang="en-US" dirty="0" smtClean="0"/>
              <a:t> Woodwind </a:t>
            </a:r>
            <a:r>
              <a:rPr lang="en-US" dirty="0"/>
              <a:t>quintet / Brian </a:t>
            </a:r>
            <a:r>
              <a:rPr lang="en-US" dirty="0" err="1"/>
              <a:t>Cherney</a:t>
            </a:r>
            <a:r>
              <a:rPr lang="en-US" dirty="0"/>
              <a:t> (9:15) -- </a:t>
            </a:r>
            <a:r>
              <a:rPr lang="en-US" dirty="0" err="1"/>
              <a:t>Jeu</a:t>
            </a:r>
            <a:r>
              <a:rPr lang="en-US" dirty="0"/>
              <a:t> de cinq / Bengt </a:t>
            </a:r>
            <a:endParaRPr lang="en-US" dirty="0" smtClean="0"/>
          </a:p>
          <a:p>
            <a:pPr marL="0" indent="0">
              <a:buNone/>
            </a:pPr>
            <a:r>
              <a:rPr lang="en-US" dirty="0"/>
              <a:t>	</a:t>
            </a:r>
            <a:r>
              <a:rPr lang="en-US" dirty="0" smtClean="0"/>
              <a:t>  </a:t>
            </a:r>
            <a:r>
              <a:rPr lang="en-US" dirty="0" err="1" smtClean="0"/>
              <a:t>Hambraeus</a:t>
            </a:r>
            <a:r>
              <a:rPr lang="en-US" dirty="0" smtClean="0"/>
              <a:t> </a:t>
            </a:r>
            <a:r>
              <a:rPr lang="en-US" dirty="0"/>
              <a:t>(14:40) -- </a:t>
            </a:r>
            <a:r>
              <a:rPr lang="en-US" dirty="0" err="1"/>
              <a:t>Quintessant</a:t>
            </a:r>
            <a:r>
              <a:rPr lang="en-US" dirty="0"/>
              <a:t> / Norman Sherman (15:20) -- </a:t>
            </a:r>
            <a:endParaRPr lang="en-US" dirty="0" smtClean="0"/>
          </a:p>
          <a:p>
            <a:pPr marL="0" indent="0">
              <a:buNone/>
            </a:pPr>
            <a:r>
              <a:rPr lang="en-US" dirty="0"/>
              <a:t>	</a:t>
            </a:r>
            <a:r>
              <a:rPr lang="en-US" dirty="0" smtClean="0"/>
              <a:t>  </a:t>
            </a:r>
            <a:r>
              <a:rPr lang="en-US" dirty="0" smtClean="0"/>
              <a:t>Folia </a:t>
            </a:r>
            <a:r>
              <a:rPr lang="en-US" dirty="0"/>
              <a:t>/ Robert Aitken (10:33).</a:t>
            </a:r>
          </a:p>
          <a:p>
            <a:pPr marL="0" indent="0">
              <a:buNone/>
            </a:pP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115</a:t>
            </a:fld>
            <a:endParaRPr lang="en-US"/>
          </a:p>
        </p:txBody>
      </p:sp>
    </p:spTree>
    <p:extLst>
      <p:ext uri="{BB962C8B-B14F-4D97-AF65-F5344CB8AC3E}">
        <p14:creationId xmlns:p14="http://schemas.microsoft.com/office/powerpoint/2010/main" val="40721861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Vocabularies to Use?</a:t>
            </a:r>
            <a:endParaRPr lang="en-US" dirty="0"/>
          </a:p>
        </p:txBody>
      </p:sp>
      <p:sp>
        <p:nvSpPr>
          <p:cNvPr id="3" name="Content Placeholder 2"/>
          <p:cNvSpPr>
            <a:spLocks noGrp="1"/>
          </p:cNvSpPr>
          <p:nvPr>
            <p:ph idx="1"/>
          </p:nvPr>
        </p:nvSpPr>
        <p:spPr>
          <a:xfrm>
            <a:off x="1137423" y="1600200"/>
            <a:ext cx="10482147" cy="5257799"/>
          </a:xfrm>
        </p:spPr>
        <p:txBody>
          <a:bodyPr>
            <a:normAutofit lnSpcReduction="10000"/>
          </a:bodyPr>
          <a:lstStyle/>
          <a:p>
            <a:pPr>
              <a:spcAft>
                <a:spcPts val="1200"/>
              </a:spcAft>
            </a:pPr>
            <a:r>
              <a:rPr lang="en-US" dirty="0" smtClean="0"/>
              <a:t>Any vocabularies that are on the </a:t>
            </a:r>
            <a:r>
              <a:rPr lang="en-US" i="1" dirty="0" smtClean="0"/>
              <a:t>Subject Heading and Term Source Codes</a:t>
            </a:r>
            <a:r>
              <a:rPr lang="en-US" dirty="0" smtClean="0"/>
              <a:t> list or other appropriate specialized lists such as </a:t>
            </a:r>
            <a:r>
              <a:rPr lang="en-US" i="1" dirty="0" smtClean="0"/>
              <a:t>Occupation Term Source Codes</a:t>
            </a:r>
            <a:endParaRPr lang="en-US" dirty="0" smtClean="0"/>
          </a:p>
          <a:p>
            <a:pPr marL="0" indent="0">
              <a:buNone/>
            </a:pPr>
            <a:endParaRPr lang="en-US" dirty="0" smtClean="0"/>
          </a:p>
          <a:p>
            <a:pPr>
              <a:spcBef>
                <a:spcPts val="1800"/>
              </a:spcBef>
              <a:spcAft>
                <a:spcPts val="1600"/>
              </a:spcAft>
            </a:pPr>
            <a:r>
              <a:rPr lang="en-US" dirty="0" smtClean="0"/>
              <a:t>LCDGT is being developed as a preferred vocabulary to use in these fields</a:t>
            </a:r>
          </a:p>
          <a:p>
            <a:r>
              <a:rPr lang="en-US" dirty="0"/>
              <a:t>My advice: </a:t>
            </a:r>
          </a:p>
          <a:p>
            <a:pPr marL="0" indent="0">
              <a:buNone/>
            </a:pPr>
            <a:r>
              <a:rPr lang="en-US" dirty="0"/>
              <a:t>	1)  use LCDGT as first choice</a:t>
            </a:r>
          </a:p>
          <a:p>
            <a:pPr marL="0" indent="0">
              <a:buNone/>
            </a:pPr>
            <a:r>
              <a:rPr lang="en-US" dirty="0"/>
              <a:t>	2)  propose needed new terms through SACO whenever possible</a:t>
            </a:r>
          </a:p>
          <a:p>
            <a:pPr marL="0" indent="0">
              <a:buNone/>
            </a:pPr>
            <a:r>
              <a:rPr lang="en-US" dirty="0"/>
              <a:t>	3)  use other vocabularies (LCSH, </a:t>
            </a:r>
            <a:r>
              <a:rPr lang="en-US" dirty="0" err="1"/>
              <a:t>MeSH</a:t>
            </a:r>
            <a:r>
              <a:rPr lang="en-US" dirty="0"/>
              <a:t>, AAT, etc.) as third </a:t>
            </a:r>
            <a:r>
              <a:rPr lang="en-US" dirty="0" smtClean="0"/>
              <a:t>resort</a:t>
            </a:r>
          </a:p>
          <a:p>
            <a:pPr marL="0" indent="0">
              <a:buNone/>
            </a:pPr>
            <a:r>
              <a:rPr lang="en-US" dirty="0"/>
              <a:t>	</a:t>
            </a:r>
            <a:r>
              <a:rPr lang="en-US" dirty="0" smtClean="0"/>
              <a:t>4)  use uncontrolled or locally maintained terms as last resort</a:t>
            </a:r>
            <a:endParaRPr lang="en-US" dirty="0"/>
          </a:p>
          <a:p>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116</a:t>
            </a:fld>
            <a:endParaRPr lang="en-US"/>
          </a:p>
        </p:txBody>
      </p:sp>
      <p:sp>
        <p:nvSpPr>
          <p:cNvPr id="5" name="TextBox 4"/>
          <p:cNvSpPr txBox="1"/>
          <p:nvPr/>
        </p:nvSpPr>
        <p:spPr>
          <a:xfrm>
            <a:off x="2213454" y="2745132"/>
            <a:ext cx="8330084" cy="769441"/>
          </a:xfrm>
          <a:prstGeom prst="rect">
            <a:avLst/>
          </a:prstGeom>
          <a:noFill/>
        </p:spPr>
        <p:txBody>
          <a:bodyPr wrap="square" rtlCol="0">
            <a:spAutoFit/>
          </a:bodyPr>
          <a:lstStyle/>
          <a:p>
            <a:r>
              <a:rPr lang="en-US" sz="2600" dirty="0">
                <a:hlinkClick r:id="rId3"/>
              </a:rPr>
              <a:t>http://www.loc.gov/standards/sourcelist/subject.html</a:t>
            </a:r>
            <a:endParaRPr lang="en-US" sz="2600" dirty="0"/>
          </a:p>
          <a:p>
            <a:endParaRPr lang="en-US" dirty="0"/>
          </a:p>
        </p:txBody>
      </p:sp>
    </p:spTree>
    <p:extLst>
      <p:ext uri="{BB962C8B-B14F-4D97-AF65-F5344CB8AC3E}">
        <p14:creationId xmlns:p14="http://schemas.microsoft.com/office/powerpoint/2010/main" val="40759917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78542"/>
            <a:ext cx="8496300" cy="745629"/>
          </a:xfrm>
        </p:spPr>
        <p:txBody>
          <a:bodyPr/>
          <a:lstStyle/>
          <a:p>
            <a:r>
              <a:rPr lang="en-US" sz="4200" dirty="0" smtClean="0"/>
              <a:t>Where Can You Find LCDGT Terms?</a:t>
            </a:r>
            <a:endParaRPr lang="en-US" sz="4200" dirty="0"/>
          </a:p>
        </p:txBody>
      </p:sp>
      <p:sp>
        <p:nvSpPr>
          <p:cNvPr id="3" name="Content Placeholder 2"/>
          <p:cNvSpPr>
            <a:spLocks noGrp="1"/>
          </p:cNvSpPr>
          <p:nvPr>
            <p:ph idx="1"/>
          </p:nvPr>
        </p:nvSpPr>
        <p:spPr>
          <a:xfrm>
            <a:off x="995881" y="1248937"/>
            <a:ext cx="10719303" cy="5472538"/>
          </a:xfrm>
        </p:spPr>
        <p:txBody>
          <a:bodyPr>
            <a:noAutofit/>
          </a:bodyPr>
          <a:lstStyle/>
          <a:p>
            <a:r>
              <a:rPr lang="en-US" sz="2500" dirty="0" smtClean="0"/>
              <a:t>Available </a:t>
            </a:r>
            <a:r>
              <a:rPr lang="en-US" sz="2500" dirty="0"/>
              <a:t>in Classification Web and through LC’s Linked Data Service (id.loc.gov</a:t>
            </a:r>
            <a:r>
              <a:rPr lang="en-US" sz="2500" dirty="0" smtClean="0"/>
              <a:t>)</a:t>
            </a:r>
          </a:p>
          <a:p>
            <a:r>
              <a:rPr lang="en-US" sz="2500" dirty="0" smtClean="0"/>
              <a:t>Now also searchable through Cataloger’s Desktop (if you have a Class Web subscription)</a:t>
            </a:r>
          </a:p>
          <a:p>
            <a:r>
              <a:rPr lang="en-US" sz="2500" dirty="0"/>
              <a:t>Annually created PDF file at </a:t>
            </a:r>
            <a:r>
              <a:rPr lang="en-US" sz="2500" dirty="0">
                <a:hlinkClick r:id="rId3"/>
              </a:rPr>
              <a:t>https://</a:t>
            </a:r>
            <a:r>
              <a:rPr lang="en-US" sz="2500" dirty="0" smtClean="0">
                <a:hlinkClick r:id="rId3"/>
              </a:rPr>
              <a:t>www.loc.gov/aba/publications/FreeLCDGT/DEMOGRAPHIC.pdf</a:t>
            </a:r>
            <a:endParaRPr lang="en-US" sz="2500" dirty="0" smtClean="0"/>
          </a:p>
          <a:p>
            <a:r>
              <a:rPr lang="en-US" sz="2500" dirty="0" err="1"/>
              <a:t>Netanel</a:t>
            </a:r>
            <a:r>
              <a:rPr lang="en-US" sz="2500" dirty="0"/>
              <a:t> </a:t>
            </a:r>
            <a:r>
              <a:rPr lang="en-US" sz="2500" dirty="0" err="1" smtClean="0"/>
              <a:t>Ganin’s</a:t>
            </a:r>
            <a:r>
              <a:rPr lang="en-US" sz="2500" dirty="0"/>
              <a:t> list at </a:t>
            </a:r>
            <a:r>
              <a:rPr lang="en-US" sz="2500" dirty="0">
                <a:hlinkClick r:id="rId4"/>
              </a:rPr>
              <a:t>http://</a:t>
            </a:r>
            <a:r>
              <a:rPr lang="en-US" sz="2500" dirty="0" smtClean="0">
                <a:hlinkClick r:id="rId4"/>
              </a:rPr>
              <a:t>www.netanelganin.com/projects/lcdgt/lcdgt.html</a:t>
            </a:r>
            <a:endParaRPr lang="en-US" sz="2500" dirty="0" smtClean="0"/>
          </a:p>
          <a:p>
            <a:r>
              <a:rPr lang="en-US" sz="2400" dirty="0" smtClean="0"/>
              <a:t>New and changed terms are posted in the monthly lists at </a:t>
            </a:r>
            <a:r>
              <a:rPr lang="en-US" sz="2400" dirty="0" smtClean="0">
                <a:hlinkClick r:id="rId5"/>
              </a:rPr>
              <a:t>http</a:t>
            </a:r>
            <a:r>
              <a:rPr lang="en-US" sz="2400" dirty="0">
                <a:hlinkClick r:id="rId5"/>
              </a:rPr>
              <a:t>://</a:t>
            </a:r>
            <a:r>
              <a:rPr lang="en-US" sz="2400" dirty="0" smtClean="0">
                <a:hlinkClick r:id="rId5"/>
              </a:rPr>
              <a:t>www.loc.gov/aba/cataloging/subject/weeklylists</a:t>
            </a:r>
            <a:r>
              <a:rPr lang="en-US" sz="2400" dirty="0" smtClean="0"/>
              <a:t>; free </a:t>
            </a:r>
            <a:r>
              <a:rPr lang="en-US" sz="2400" dirty="0"/>
              <a:t>subscriptions to the </a:t>
            </a:r>
            <a:r>
              <a:rPr lang="en-US" sz="2400" dirty="0" smtClean="0"/>
              <a:t>monthly lists, </a:t>
            </a:r>
            <a:r>
              <a:rPr lang="en-US" sz="2400" dirty="0"/>
              <a:t>via </a:t>
            </a:r>
            <a:r>
              <a:rPr lang="en-US" sz="2400" dirty="0" smtClean="0"/>
              <a:t>e-mail </a:t>
            </a:r>
            <a:r>
              <a:rPr lang="en-US" sz="2400" dirty="0"/>
              <a:t>or RSS feed, can be arranged </a:t>
            </a:r>
            <a:r>
              <a:rPr lang="en-US" sz="2400" dirty="0" smtClean="0"/>
              <a:t>at </a:t>
            </a:r>
            <a:r>
              <a:rPr lang="en-US" sz="2400" dirty="0" smtClean="0">
                <a:hlinkClick r:id="rId6"/>
              </a:rPr>
              <a:t>http</a:t>
            </a:r>
            <a:r>
              <a:rPr lang="en-US" sz="2400" dirty="0">
                <a:hlinkClick r:id="rId6"/>
              </a:rPr>
              <a:t>://</a:t>
            </a:r>
            <a:r>
              <a:rPr lang="en-US" sz="2400" dirty="0" smtClean="0">
                <a:hlinkClick r:id="rId6"/>
              </a:rPr>
              <a:t>www.loc.gov/rss</a:t>
            </a:r>
            <a:endParaRPr lang="en-US" sz="2400" dirty="0" smtClean="0"/>
          </a:p>
          <a:p>
            <a:r>
              <a:rPr lang="en-US" sz="2400" dirty="0"/>
              <a:t>Full MARC 21 authority records in MARC </a:t>
            </a:r>
            <a:r>
              <a:rPr lang="en-US" sz="2400" dirty="0" smtClean="0"/>
              <a:t>UTF-8 format are free to download from </a:t>
            </a:r>
            <a:r>
              <a:rPr lang="en-US" sz="2400" dirty="0">
                <a:hlinkClick r:id="rId7"/>
              </a:rPr>
              <a:t>http://classificationweb.net/LCDGT</a:t>
            </a:r>
            <a:r>
              <a:rPr lang="en-US" sz="2400" dirty="0" smtClean="0">
                <a:hlinkClick r:id="rId7"/>
              </a:rPr>
              <a:t>/</a:t>
            </a:r>
            <a:r>
              <a:rPr lang="en-US" sz="2400" dirty="0" smtClean="0"/>
              <a:t> and in a variety of formats from the Linked Data Service</a:t>
            </a:r>
            <a:endParaRPr lang="en-US" sz="2500" dirty="0" smtClean="0"/>
          </a:p>
          <a:p>
            <a:r>
              <a:rPr lang="en-US" sz="2500" dirty="0" smtClean="0"/>
              <a:t>Authority records </a:t>
            </a:r>
            <a:r>
              <a:rPr lang="en-US" sz="2500" b="1" i="1" dirty="0" smtClean="0"/>
              <a:t>not</a:t>
            </a:r>
            <a:r>
              <a:rPr lang="en-US" sz="2500" dirty="0" smtClean="0"/>
              <a:t> available in OCLC </a:t>
            </a:r>
            <a:r>
              <a:rPr lang="en-US" sz="2500" dirty="0" err="1" smtClean="0"/>
              <a:t>Connexion</a:t>
            </a:r>
            <a:r>
              <a:rPr lang="en-US" sz="2500" dirty="0" smtClean="0"/>
              <a:t> or </a:t>
            </a:r>
            <a:r>
              <a:rPr lang="en-US" sz="2500" dirty="0" err="1" smtClean="0"/>
              <a:t>SkyRiver</a:t>
            </a:r>
            <a:r>
              <a:rPr lang="en-US" sz="2500" dirty="0" smtClean="0"/>
              <a:t>  </a:t>
            </a:r>
            <a:endParaRPr lang="en-US" sz="2500"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117</a:t>
            </a:fld>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6120" y="5991430"/>
            <a:ext cx="469392" cy="469392"/>
          </a:xfrm>
          <a:prstGeom prst="rect">
            <a:avLst/>
          </a:prstGeom>
        </p:spPr>
      </p:pic>
    </p:spTree>
    <p:extLst>
      <p:ext uri="{BB962C8B-B14F-4D97-AF65-F5344CB8AC3E}">
        <p14:creationId xmlns:p14="http://schemas.microsoft.com/office/powerpoint/2010/main" val="13522458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05192"/>
            <a:ext cx="8496300" cy="745629"/>
          </a:xfrm>
        </p:spPr>
        <p:txBody>
          <a:bodyPr/>
          <a:lstStyle/>
          <a:p>
            <a:r>
              <a:rPr lang="en-US" sz="4200" dirty="0" smtClean="0"/>
              <a:t>LCDGT Authority Record</a:t>
            </a:r>
            <a:endParaRPr lang="en-US" sz="4200" dirty="0"/>
          </a:p>
        </p:txBody>
      </p:sp>
      <p:sp>
        <p:nvSpPr>
          <p:cNvPr id="3" name="Content Placeholder 2"/>
          <p:cNvSpPr>
            <a:spLocks noGrp="1"/>
          </p:cNvSpPr>
          <p:nvPr>
            <p:ph idx="1"/>
          </p:nvPr>
        </p:nvSpPr>
        <p:spPr>
          <a:xfrm>
            <a:off x="995881" y="1048215"/>
            <a:ext cx="10719303" cy="5490697"/>
          </a:xfrm>
        </p:spPr>
        <p:txBody>
          <a:bodyPr>
            <a:noAutofit/>
          </a:bodyPr>
          <a:lstStyle/>
          <a:p>
            <a:r>
              <a:rPr lang="en-US" sz="2500" dirty="0" smtClean="0"/>
              <a:t>Authorized terms are tagged 150 even though they are used in 3XX fields</a:t>
            </a:r>
          </a:p>
          <a:p>
            <a:r>
              <a:rPr lang="en-US" sz="2500" dirty="0" smtClean="0">
                <a:solidFill>
                  <a:srgbClr val="0070C0"/>
                </a:solidFill>
              </a:rPr>
              <a:t>010</a:t>
            </a:r>
            <a:r>
              <a:rPr lang="en-US" sz="2500" dirty="0" smtClean="0"/>
              <a:t> has prefix “</a:t>
            </a:r>
            <a:r>
              <a:rPr lang="en-US" sz="2500" dirty="0" smtClean="0">
                <a:solidFill>
                  <a:srgbClr val="0070C0"/>
                </a:solidFill>
              </a:rPr>
              <a:t>dg</a:t>
            </a:r>
            <a:r>
              <a:rPr lang="en-US" sz="2500" dirty="0" smtClean="0"/>
              <a:t>” and </a:t>
            </a:r>
            <a:r>
              <a:rPr lang="en-US" sz="2500" dirty="0" smtClean="0">
                <a:solidFill>
                  <a:srgbClr val="00B050"/>
                </a:solidFill>
              </a:rPr>
              <a:t>040 $f</a:t>
            </a:r>
            <a:r>
              <a:rPr lang="en-US" sz="2500" dirty="0" smtClean="0"/>
              <a:t> “</a:t>
            </a:r>
            <a:r>
              <a:rPr lang="en-US" sz="2500" dirty="0" err="1" smtClean="0">
                <a:solidFill>
                  <a:srgbClr val="00B050"/>
                </a:solidFill>
              </a:rPr>
              <a:t>lcdgt</a:t>
            </a:r>
            <a:r>
              <a:rPr lang="en-US" sz="2500" dirty="0" smtClean="0"/>
              <a:t>”</a:t>
            </a:r>
          </a:p>
          <a:p>
            <a:r>
              <a:rPr lang="en-US" sz="2500" dirty="0" smtClean="0">
                <a:solidFill>
                  <a:srgbClr val="FF0000"/>
                </a:solidFill>
              </a:rPr>
              <a:t>072</a:t>
            </a:r>
            <a:r>
              <a:rPr lang="en-US" sz="2500" dirty="0" smtClean="0"/>
              <a:t> field contains code(s) for  the </a:t>
            </a:r>
            <a:r>
              <a:rPr lang="en-US" sz="2500" dirty="0"/>
              <a:t>demographic group categories a term falls </a:t>
            </a:r>
            <a:r>
              <a:rPr lang="en-US" sz="2500" dirty="0" smtClean="0"/>
              <a:t>into</a:t>
            </a:r>
          </a:p>
          <a:p>
            <a:endParaRPr lang="en-US" sz="2500" dirty="0"/>
          </a:p>
          <a:p>
            <a:pPr marL="0" indent="0">
              <a:buNone/>
            </a:pPr>
            <a:endParaRPr lang="en-US" sz="2500" dirty="0" smtClean="0"/>
          </a:p>
          <a:p>
            <a:endParaRPr lang="en-US" sz="2500" dirty="0"/>
          </a:p>
          <a:p>
            <a:endParaRPr lang="en-US" sz="2500" dirty="0" smtClean="0"/>
          </a:p>
          <a:p>
            <a:endParaRPr lang="en-US" sz="2500" dirty="0"/>
          </a:p>
          <a:p>
            <a:endParaRPr lang="en-US" sz="2500" dirty="0" smtClean="0"/>
          </a:p>
          <a:p>
            <a:pPr marL="0" indent="0">
              <a:buNone/>
            </a:pPr>
            <a:endParaRPr lang="en-US" sz="2500" dirty="0" smtClean="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118</a:t>
            </a:fld>
            <a:endParaRPr lang="en-US"/>
          </a:p>
        </p:txBody>
      </p:sp>
      <p:pic>
        <p:nvPicPr>
          <p:cNvPr id="8" name="Picture 7"/>
          <p:cNvPicPr>
            <a:picLocks noChangeAspect="1"/>
          </p:cNvPicPr>
          <p:nvPr/>
        </p:nvPicPr>
        <p:blipFill>
          <a:blip r:embed="rId3"/>
          <a:stretch>
            <a:fillRect/>
          </a:stretch>
        </p:blipFill>
        <p:spPr>
          <a:xfrm>
            <a:off x="1196269" y="2904604"/>
            <a:ext cx="10544175" cy="2990850"/>
          </a:xfrm>
          <a:prstGeom prst="rect">
            <a:avLst/>
          </a:prstGeom>
        </p:spPr>
      </p:pic>
      <p:sp>
        <p:nvSpPr>
          <p:cNvPr id="9" name="Rounded Rectangle 8"/>
          <p:cNvSpPr/>
          <p:nvPr/>
        </p:nvSpPr>
        <p:spPr>
          <a:xfrm>
            <a:off x="1171009" y="4400030"/>
            <a:ext cx="1838848" cy="2103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4929" y="4195581"/>
            <a:ext cx="4226407" cy="584775"/>
          </a:xfrm>
          <a:prstGeom prst="rect">
            <a:avLst/>
          </a:prstGeom>
          <a:noFill/>
          <a:ln w="25400">
            <a:solidFill>
              <a:srgbClr val="FF0000"/>
            </a:solidFill>
          </a:ln>
        </p:spPr>
        <p:txBody>
          <a:bodyPr wrap="square" rtlCol="0">
            <a:spAutoFit/>
          </a:bodyPr>
          <a:lstStyle/>
          <a:p>
            <a:r>
              <a:rPr lang="en-US" sz="1600" dirty="0"/>
              <a:t>072 </a:t>
            </a:r>
            <a:r>
              <a:rPr lang="en-US" sz="1600" dirty="0" smtClean="0"/>
              <a:t>code “eth” </a:t>
            </a:r>
            <a:r>
              <a:rPr lang="en-US" sz="1600" dirty="0"/>
              <a:t>indicates that the established term </a:t>
            </a:r>
            <a:r>
              <a:rPr lang="en-US" sz="1600" dirty="0" smtClean="0"/>
              <a:t>Bosnian Swedes </a:t>
            </a:r>
            <a:r>
              <a:rPr lang="en-US" sz="1600" dirty="0"/>
              <a:t>is an </a:t>
            </a:r>
            <a:r>
              <a:rPr lang="en-US" sz="1600" dirty="0" smtClean="0"/>
              <a:t>ethnic/cultural group</a:t>
            </a:r>
            <a:endParaRPr lang="en-US" sz="1600" dirty="0"/>
          </a:p>
        </p:txBody>
      </p:sp>
      <p:cxnSp>
        <p:nvCxnSpPr>
          <p:cNvPr id="6" name="Straight Arrow Connector 5"/>
          <p:cNvCxnSpPr/>
          <p:nvPr/>
        </p:nvCxnSpPr>
        <p:spPr>
          <a:xfrm flipH="1" flipV="1">
            <a:off x="3144644" y="4517136"/>
            <a:ext cx="1516567" cy="34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884556" y="3984675"/>
            <a:ext cx="245327" cy="241637"/>
          </a:xfrm>
          <a:prstGeom prst="ellipse">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34215" y="4169664"/>
            <a:ext cx="657922" cy="27050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079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735" y="112208"/>
            <a:ext cx="8496300" cy="745629"/>
          </a:xfrm>
        </p:spPr>
        <p:txBody>
          <a:bodyPr/>
          <a:lstStyle/>
          <a:p>
            <a:r>
              <a:rPr lang="en-US" sz="4200" dirty="0" smtClean="0"/>
              <a:t>Why Use LCDGT?</a:t>
            </a:r>
            <a:endParaRPr lang="en-US" sz="4200" dirty="0"/>
          </a:p>
        </p:txBody>
      </p:sp>
      <p:sp>
        <p:nvSpPr>
          <p:cNvPr id="3" name="Content Placeholder 2"/>
          <p:cNvSpPr>
            <a:spLocks noGrp="1"/>
          </p:cNvSpPr>
          <p:nvPr>
            <p:ph idx="1"/>
          </p:nvPr>
        </p:nvSpPr>
        <p:spPr>
          <a:xfrm>
            <a:off x="1197735" y="1066801"/>
            <a:ext cx="9839459" cy="5289549"/>
          </a:xfrm>
        </p:spPr>
        <p:txBody>
          <a:bodyPr>
            <a:noAutofit/>
          </a:bodyPr>
          <a:lstStyle/>
          <a:p>
            <a:r>
              <a:rPr lang="en-US" sz="2500" dirty="0"/>
              <a:t>LCDGT includes many terms that are not in LCSH:</a:t>
            </a:r>
          </a:p>
          <a:p>
            <a:pPr lvl="1"/>
            <a:r>
              <a:rPr lang="en-US" sz="2200" dirty="0"/>
              <a:t>language speakers     </a:t>
            </a:r>
            <a:r>
              <a:rPr lang="en-US" sz="2200" dirty="0" smtClean="0">
                <a:solidFill>
                  <a:srgbClr val="FF0000"/>
                </a:solidFill>
              </a:rPr>
              <a:t>Chinese </a:t>
            </a:r>
            <a:r>
              <a:rPr lang="en-US" sz="2200" dirty="0">
                <a:solidFill>
                  <a:srgbClr val="FF0000"/>
                </a:solidFill>
              </a:rPr>
              <a:t>speakers      </a:t>
            </a:r>
            <a:r>
              <a:rPr lang="en-US" sz="2200" dirty="0" smtClean="0">
                <a:solidFill>
                  <a:srgbClr val="FF0000"/>
                </a:solidFill>
              </a:rPr>
              <a:t>Korean </a:t>
            </a:r>
            <a:r>
              <a:rPr lang="en-US" sz="2200" dirty="0">
                <a:solidFill>
                  <a:srgbClr val="FF0000"/>
                </a:solidFill>
              </a:rPr>
              <a:t>speakers</a:t>
            </a:r>
          </a:p>
          <a:p>
            <a:pPr lvl="1"/>
            <a:r>
              <a:rPr lang="en-US" sz="2200" dirty="0" err="1"/>
              <a:t>demonyms</a:t>
            </a:r>
            <a:r>
              <a:rPr lang="en-US" sz="2200" dirty="0"/>
              <a:t> for persons from states, provinces, regions, etc.</a:t>
            </a:r>
          </a:p>
          <a:p>
            <a:pPr marL="457200" lvl="1" indent="0">
              <a:buNone/>
            </a:pPr>
            <a:r>
              <a:rPr lang="en-US" sz="2200" dirty="0"/>
              <a:t>     </a:t>
            </a:r>
            <a:r>
              <a:rPr lang="en-US" sz="2200" dirty="0">
                <a:solidFill>
                  <a:srgbClr val="FF0000"/>
                </a:solidFill>
              </a:rPr>
              <a:t>Wisconsinites      Newfoundlanders      Tuscans   </a:t>
            </a:r>
            <a:r>
              <a:rPr lang="en-US" sz="2200" dirty="0"/>
              <a:t>	</a:t>
            </a:r>
          </a:p>
          <a:p>
            <a:pPr lvl="1"/>
            <a:r>
              <a:rPr lang="en-US" sz="2200" dirty="0"/>
              <a:t>non-U.S. ethnic groups formed as compound terms</a:t>
            </a:r>
          </a:p>
          <a:p>
            <a:pPr marL="457200" lvl="1" indent="0">
              <a:buNone/>
            </a:pPr>
            <a:r>
              <a:rPr lang="en-US" sz="2200" dirty="0"/>
              <a:t>     </a:t>
            </a:r>
            <a:r>
              <a:rPr lang="en-US" sz="2200" dirty="0" smtClean="0">
                <a:solidFill>
                  <a:srgbClr val="FF0000"/>
                </a:solidFill>
              </a:rPr>
              <a:t>Japanese Canadians      Asian Australians     Bosnian Swedes</a:t>
            </a:r>
            <a:endParaRPr lang="en-US" sz="2200" dirty="0">
              <a:solidFill>
                <a:srgbClr val="FF0000"/>
              </a:solidFill>
            </a:endParaRPr>
          </a:p>
          <a:p>
            <a:pPr lvl="1"/>
            <a:r>
              <a:rPr lang="en-US" sz="2200" dirty="0"/>
              <a:t>members of named religious denominations and political parties</a:t>
            </a:r>
          </a:p>
          <a:p>
            <a:pPr marL="457200" lvl="1" indent="0">
              <a:buNone/>
            </a:pPr>
            <a:r>
              <a:rPr lang="en-US" sz="2200" dirty="0">
                <a:solidFill>
                  <a:srgbClr val="FF0000"/>
                </a:solidFill>
              </a:rPr>
              <a:t>     Church of Scotland members       </a:t>
            </a:r>
            <a:r>
              <a:rPr lang="en-US" sz="2200" dirty="0" err="1">
                <a:solidFill>
                  <a:srgbClr val="FF0000"/>
                </a:solidFill>
              </a:rPr>
              <a:t>Fianna</a:t>
            </a:r>
            <a:r>
              <a:rPr lang="en-US" sz="2200" dirty="0">
                <a:solidFill>
                  <a:srgbClr val="FF0000"/>
                </a:solidFill>
              </a:rPr>
              <a:t> </a:t>
            </a:r>
            <a:r>
              <a:rPr lang="en-US" sz="2200" dirty="0" err="1">
                <a:solidFill>
                  <a:srgbClr val="FF0000"/>
                </a:solidFill>
              </a:rPr>
              <a:t>Fáil</a:t>
            </a:r>
            <a:r>
              <a:rPr lang="en-US" sz="2200" dirty="0">
                <a:solidFill>
                  <a:srgbClr val="FF0000"/>
                </a:solidFill>
              </a:rPr>
              <a:t> members (Ireland)</a:t>
            </a:r>
          </a:p>
          <a:p>
            <a:r>
              <a:rPr lang="en-US" sz="2500" dirty="0"/>
              <a:t>LCDGT terms may be different from LCSH:</a:t>
            </a:r>
          </a:p>
          <a:p>
            <a:pPr lvl="1"/>
            <a:r>
              <a:rPr lang="en-US" sz="2200" dirty="0"/>
              <a:t>phrase headings instead of [Main heading]--[Subdivision] strings </a:t>
            </a:r>
          </a:p>
          <a:p>
            <a:pPr marL="457200" lvl="1" indent="0">
              <a:buNone/>
            </a:pPr>
            <a:r>
              <a:rPr lang="en-US" sz="2200" dirty="0"/>
              <a:t>     </a:t>
            </a:r>
            <a:r>
              <a:rPr lang="en-US" sz="2200" dirty="0">
                <a:solidFill>
                  <a:srgbClr val="FF0000"/>
                </a:solidFill>
              </a:rPr>
              <a:t>Breast cancer </a:t>
            </a:r>
            <a:r>
              <a:rPr lang="en-US" sz="2200" dirty="0" smtClean="0">
                <a:solidFill>
                  <a:srgbClr val="FF0000"/>
                </a:solidFill>
              </a:rPr>
              <a:t>patients        </a:t>
            </a:r>
            <a:r>
              <a:rPr lang="en-US" sz="2200" dirty="0">
                <a:solidFill>
                  <a:srgbClr val="FF0000"/>
                </a:solidFill>
              </a:rPr>
              <a:t>Bookstore employees</a:t>
            </a:r>
          </a:p>
          <a:p>
            <a:pPr lvl="1"/>
            <a:r>
              <a:rPr lang="en-US" sz="2200" dirty="0"/>
              <a:t>Native American tribal groups formed differently</a:t>
            </a:r>
          </a:p>
          <a:p>
            <a:pPr marL="457200" lvl="1" indent="0">
              <a:buNone/>
            </a:pPr>
            <a:r>
              <a:rPr lang="en-US" sz="2200" dirty="0"/>
              <a:t>     </a:t>
            </a:r>
            <a:r>
              <a:rPr lang="en-US" sz="2200" dirty="0">
                <a:solidFill>
                  <a:srgbClr val="FF0000"/>
                </a:solidFill>
              </a:rPr>
              <a:t>Cherokee (North American people)  </a:t>
            </a:r>
            <a:r>
              <a:rPr lang="en-US" sz="2200" dirty="0"/>
              <a:t>vs.</a:t>
            </a:r>
            <a:r>
              <a:rPr lang="en-US" sz="2200" dirty="0">
                <a:solidFill>
                  <a:srgbClr val="FF0000"/>
                </a:solidFill>
              </a:rPr>
              <a:t>  </a:t>
            </a:r>
            <a:r>
              <a:rPr lang="en-US" sz="2200" dirty="0">
                <a:solidFill>
                  <a:srgbClr val="002060"/>
                </a:solidFill>
              </a:rPr>
              <a:t>Cherokee Indians</a:t>
            </a:r>
          </a:p>
          <a:p>
            <a:pPr lvl="1"/>
            <a:r>
              <a:rPr lang="en-US" sz="2200" dirty="0"/>
              <a:t>new authority research might lead to choice of different authorized form</a:t>
            </a:r>
          </a:p>
          <a:p>
            <a:endParaRPr lang="en-US" sz="2300" dirty="0"/>
          </a:p>
          <a:p>
            <a:pPr lvl="1"/>
            <a:endParaRPr lang="en-US" sz="1900" dirty="0"/>
          </a:p>
          <a:p>
            <a:pPr marL="457200" lvl="1" indent="0">
              <a:buNone/>
            </a:pPr>
            <a:endParaRPr lang="en-US" sz="2000"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119</a:t>
            </a:fld>
            <a:endParaRPr lang="en-US"/>
          </a:p>
        </p:txBody>
      </p:sp>
    </p:spTree>
    <p:extLst>
      <p:ext uri="{BB962C8B-B14F-4D97-AF65-F5344CB8AC3E}">
        <p14:creationId xmlns:p14="http://schemas.microsoft.com/office/powerpoint/2010/main" val="2689779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12</a:t>
            </a:fld>
            <a:endParaRPr lang="en-US"/>
          </a:p>
        </p:txBody>
      </p:sp>
      <p:pic>
        <p:nvPicPr>
          <p:cNvPr id="3" name="Picture 2"/>
          <p:cNvPicPr>
            <a:picLocks noChangeAspect="1"/>
          </p:cNvPicPr>
          <p:nvPr/>
        </p:nvPicPr>
        <p:blipFill>
          <a:blip r:embed="rId3"/>
          <a:stretch>
            <a:fillRect/>
          </a:stretch>
        </p:blipFill>
        <p:spPr>
          <a:xfrm>
            <a:off x="514350" y="990600"/>
            <a:ext cx="11163300" cy="4876800"/>
          </a:xfrm>
          <a:prstGeom prst="rect">
            <a:avLst/>
          </a:prstGeom>
        </p:spPr>
      </p:pic>
    </p:spTree>
    <p:extLst>
      <p:ext uri="{BB962C8B-B14F-4D97-AF65-F5344CB8AC3E}">
        <p14:creationId xmlns:p14="http://schemas.microsoft.com/office/powerpoint/2010/main" val="40964257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269236" y="1"/>
            <a:ext cx="7653528" cy="6449949"/>
          </a:xfrm>
          <a:prstGeom prst="rect">
            <a:avLst/>
          </a:prstGeom>
        </p:spPr>
      </p:pic>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120</a:t>
            </a:fld>
            <a:endParaRPr lang="en-US"/>
          </a:p>
        </p:txBody>
      </p:sp>
      <p:sp>
        <p:nvSpPr>
          <p:cNvPr id="7" name="Oval 6"/>
          <p:cNvSpPr/>
          <p:nvPr/>
        </p:nvSpPr>
        <p:spPr>
          <a:xfrm>
            <a:off x="3657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8345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121</a:t>
            </a:fld>
            <a:endParaRPr lang="en-US"/>
          </a:p>
        </p:txBody>
      </p:sp>
      <p:pic>
        <p:nvPicPr>
          <p:cNvPr id="6" name="Picture 5"/>
          <p:cNvPicPr>
            <a:picLocks noChangeAspect="1"/>
          </p:cNvPicPr>
          <p:nvPr/>
        </p:nvPicPr>
        <p:blipFill>
          <a:blip r:embed="rId3"/>
          <a:stretch>
            <a:fillRect/>
          </a:stretch>
        </p:blipFill>
        <p:spPr>
          <a:xfrm>
            <a:off x="1795463" y="685800"/>
            <a:ext cx="8601075" cy="2762250"/>
          </a:xfrm>
          <a:prstGeom prst="rect">
            <a:avLst/>
          </a:prstGeom>
        </p:spPr>
      </p:pic>
      <p:sp>
        <p:nvSpPr>
          <p:cNvPr id="7" name="TextBox 6"/>
          <p:cNvSpPr txBox="1"/>
          <p:nvPr/>
        </p:nvSpPr>
        <p:spPr>
          <a:xfrm>
            <a:off x="2781299" y="373380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Searching by “Subject heading” will result in a </a:t>
            </a:r>
            <a:r>
              <a:rPr lang="en-US" dirty="0" err="1" smtClean="0"/>
              <a:t>browsable</a:t>
            </a:r>
            <a:r>
              <a:rPr lang="en-US" dirty="0" smtClean="0"/>
              <a:t> </a:t>
            </a:r>
            <a:r>
              <a:rPr lang="en-US" dirty="0"/>
              <a:t>list beginning with the term searched</a:t>
            </a:r>
          </a:p>
          <a:p>
            <a:endParaRPr lang="en-US" dirty="0"/>
          </a:p>
          <a:p>
            <a:pPr marL="285750" indent="-285750">
              <a:buFont typeface="Arial" panose="020B0604020202020204" pitchFamily="34" charset="0"/>
              <a:buChar char="•"/>
            </a:pPr>
            <a:r>
              <a:rPr lang="en-US" dirty="0"/>
              <a:t>Use the established demographic group codes in the “Subject category code” search and you will get a list of all of the established terms that are members of that demographic group</a:t>
            </a:r>
          </a:p>
        </p:txBody>
      </p:sp>
    </p:spTree>
    <p:extLst>
      <p:ext uri="{BB962C8B-B14F-4D97-AF65-F5344CB8AC3E}">
        <p14:creationId xmlns:p14="http://schemas.microsoft.com/office/powerpoint/2010/main" val="13463365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122</a:t>
            </a:fld>
            <a:endParaRPr lang="en-US"/>
          </a:p>
        </p:txBody>
      </p:sp>
      <p:pic>
        <p:nvPicPr>
          <p:cNvPr id="13" name="Picture 12"/>
          <p:cNvPicPr>
            <a:picLocks noChangeAspect="1"/>
          </p:cNvPicPr>
          <p:nvPr/>
        </p:nvPicPr>
        <p:blipFill>
          <a:blip r:embed="rId3"/>
          <a:stretch>
            <a:fillRect/>
          </a:stretch>
        </p:blipFill>
        <p:spPr>
          <a:xfrm>
            <a:off x="2897989" y="33209"/>
            <a:ext cx="4937760" cy="6830568"/>
          </a:xfrm>
          <a:prstGeom prst="rect">
            <a:avLst/>
          </a:prstGeom>
        </p:spPr>
      </p:pic>
      <p:cxnSp>
        <p:nvCxnSpPr>
          <p:cNvPr id="14" name="Straight Arrow Connector 13"/>
          <p:cNvCxnSpPr/>
          <p:nvPr/>
        </p:nvCxnSpPr>
        <p:spPr>
          <a:xfrm flipH="1">
            <a:off x="4962625" y="3419856"/>
            <a:ext cx="2304888" cy="58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33510" y="3235190"/>
            <a:ext cx="4038600" cy="369332"/>
          </a:xfrm>
          <a:prstGeom prst="rect">
            <a:avLst/>
          </a:prstGeom>
          <a:noFill/>
          <a:ln w="25400">
            <a:solidFill>
              <a:srgbClr val="FF0000"/>
            </a:solidFill>
          </a:ln>
        </p:spPr>
        <p:txBody>
          <a:bodyPr wrap="square" rtlCol="0">
            <a:spAutoFit/>
          </a:bodyPr>
          <a:lstStyle/>
          <a:p>
            <a:r>
              <a:rPr lang="en-US" dirty="0"/>
              <a:t>Click on bubble to view MARC record</a:t>
            </a:r>
          </a:p>
        </p:txBody>
      </p:sp>
    </p:spTree>
    <p:extLst>
      <p:ext uri="{BB962C8B-B14F-4D97-AF65-F5344CB8AC3E}">
        <p14:creationId xmlns:p14="http://schemas.microsoft.com/office/powerpoint/2010/main" val="42593971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123</a:t>
            </a:fld>
            <a:endParaRPr lang="en-US"/>
          </a:p>
        </p:txBody>
      </p:sp>
      <p:pic>
        <p:nvPicPr>
          <p:cNvPr id="2" name="Picture 1"/>
          <p:cNvPicPr>
            <a:picLocks noChangeAspect="1"/>
          </p:cNvPicPr>
          <p:nvPr/>
        </p:nvPicPr>
        <p:blipFill>
          <a:blip r:embed="rId3"/>
          <a:stretch>
            <a:fillRect/>
          </a:stretch>
        </p:blipFill>
        <p:spPr>
          <a:xfrm>
            <a:off x="204787" y="409575"/>
            <a:ext cx="11782425" cy="6038850"/>
          </a:xfrm>
          <a:prstGeom prst="rect">
            <a:avLst/>
          </a:prstGeom>
        </p:spPr>
      </p:pic>
      <p:sp>
        <p:nvSpPr>
          <p:cNvPr id="8" name="Oval 7"/>
          <p:cNvSpPr/>
          <p:nvPr/>
        </p:nvSpPr>
        <p:spPr>
          <a:xfrm>
            <a:off x="123661" y="3145134"/>
            <a:ext cx="2016637" cy="283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221424" y="3145134"/>
            <a:ext cx="1727578" cy="1419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82953" y="2844225"/>
            <a:ext cx="4152900" cy="584775"/>
          </a:xfrm>
          <a:prstGeom prst="rect">
            <a:avLst/>
          </a:prstGeom>
          <a:noFill/>
          <a:ln w="25400">
            <a:solidFill>
              <a:srgbClr val="FF0000"/>
            </a:solidFill>
          </a:ln>
        </p:spPr>
        <p:txBody>
          <a:bodyPr wrap="square" rtlCol="0">
            <a:spAutoFit/>
          </a:bodyPr>
          <a:lstStyle/>
          <a:p>
            <a:r>
              <a:rPr lang="en-US" sz="1600" dirty="0"/>
              <a:t>072 code indicates that the established term </a:t>
            </a:r>
            <a:r>
              <a:rPr lang="en-US" sz="1600" dirty="0" smtClean="0"/>
              <a:t>Academic librarians </a:t>
            </a:r>
            <a:r>
              <a:rPr lang="en-US" sz="1600" dirty="0"/>
              <a:t>is an occupational group</a:t>
            </a:r>
          </a:p>
        </p:txBody>
      </p:sp>
    </p:spTree>
    <p:extLst>
      <p:ext uri="{BB962C8B-B14F-4D97-AF65-F5344CB8AC3E}">
        <p14:creationId xmlns:p14="http://schemas.microsoft.com/office/powerpoint/2010/main" val="384784380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124</a:t>
            </a:fld>
            <a:endParaRPr lang="en-US"/>
          </a:p>
        </p:txBody>
      </p:sp>
      <p:pic>
        <p:nvPicPr>
          <p:cNvPr id="4" name="Picture 3"/>
          <p:cNvPicPr>
            <a:picLocks noChangeAspect="1"/>
          </p:cNvPicPr>
          <p:nvPr/>
        </p:nvPicPr>
        <p:blipFill>
          <a:blip r:embed="rId3"/>
          <a:stretch>
            <a:fillRect/>
          </a:stretch>
        </p:blipFill>
        <p:spPr>
          <a:xfrm>
            <a:off x="180975" y="381000"/>
            <a:ext cx="11830050" cy="6096000"/>
          </a:xfrm>
          <a:prstGeom prst="rect">
            <a:avLst/>
          </a:prstGeom>
        </p:spPr>
      </p:pic>
    </p:spTree>
    <p:extLst>
      <p:ext uri="{BB962C8B-B14F-4D97-AF65-F5344CB8AC3E}">
        <p14:creationId xmlns:p14="http://schemas.microsoft.com/office/powerpoint/2010/main" val="395097259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125</a:t>
            </a:fld>
            <a:endParaRPr lang="en-US"/>
          </a:p>
        </p:txBody>
      </p:sp>
      <p:pic>
        <p:nvPicPr>
          <p:cNvPr id="3" name="Picture 2"/>
          <p:cNvPicPr>
            <a:picLocks noChangeAspect="1"/>
          </p:cNvPicPr>
          <p:nvPr/>
        </p:nvPicPr>
        <p:blipFill>
          <a:blip r:embed="rId3"/>
          <a:stretch>
            <a:fillRect/>
          </a:stretch>
        </p:blipFill>
        <p:spPr>
          <a:xfrm>
            <a:off x="1273111" y="0"/>
            <a:ext cx="9255443" cy="6855047"/>
          </a:xfrm>
          <a:prstGeom prst="rect">
            <a:avLst/>
          </a:prstGeom>
        </p:spPr>
      </p:pic>
      <p:sp>
        <p:nvSpPr>
          <p:cNvPr id="5" name="Oval 4"/>
          <p:cNvSpPr/>
          <p:nvPr/>
        </p:nvSpPr>
        <p:spPr>
          <a:xfrm>
            <a:off x="3818374" y="1245996"/>
            <a:ext cx="904351" cy="44212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83470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126</a:t>
            </a:fld>
            <a:endParaRPr lang="en-US"/>
          </a:p>
        </p:txBody>
      </p:sp>
      <p:pic>
        <p:nvPicPr>
          <p:cNvPr id="3" name="Picture 2"/>
          <p:cNvPicPr>
            <a:picLocks noChangeAspect="1"/>
          </p:cNvPicPr>
          <p:nvPr/>
        </p:nvPicPr>
        <p:blipFill>
          <a:blip r:embed="rId3"/>
          <a:stretch>
            <a:fillRect/>
          </a:stretch>
        </p:blipFill>
        <p:spPr>
          <a:xfrm>
            <a:off x="261937" y="490537"/>
            <a:ext cx="11668125" cy="5876925"/>
          </a:xfrm>
          <a:prstGeom prst="rect">
            <a:avLst/>
          </a:prstGeom>
        </p:spPr>
      </p:pic>
    </p:spTree>
    <p:extLst>
      <p:ext uri="{BB962C8B-B14F-4D97-AF65-F5344CB8AC3E}">
        <p14:creationId xmlns:p14="http://schemas.microsoft.com/office/powerpoint/2010/main" val="157898147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127</a:t>
            </a:fld>
            <a:endParaRPr lang="en-US"/>
          </a:p>
        </p:txBody>
      </p:sp>
      <p:pic>
        <p:nvPicPr>
          <p:cNvPr id="3" name="Picture 2"/>
          <p:cNvPicPr>
            <a:picLocks noChangeAspect="1"/>
          </p:cNvPicPr>
          <p:nvPr/>
        </p:nvPicPr>
        <p:blipFill>
          <a:blip r:embed="rId3"/>
          <a:stretch>
            <a:fillRect/>
          </a:stretch>
        </p:blipFill>
        <p:spPr>
          <a:xfrm>
            <a:off x="601247" y="655955"/>
            <a:ext cx="11064240" cy="6065520"/>
          </a:xfrm>
          <a:prstGeom prst="rect">
            <a:avLst/>
          </a:prstGeom>
        </p:spPr>
      </p:pic>
      <p:sp>
        <p:nvSpPr>
          <p:cNvPr id="4" name="Rectangle 3"/>
          <p:cNvSpPr/>
          <p:nvPr/>
        </p:nvSpPr>
        <p:spPr>
          <a:xfrm>
            <a:off x="1026941" y="5669280"/>
            <a:ext cx="3024553" cy="2532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93080" y="655955"/>
            <a:ext cx="4389120" cy="769441"/>
          </a:xfrm>
          <a:prstGeom prst="rect">
            <a:avLst/>
          </a:prstGeom>
          <a:noFill/>
        </p:spPr>
        <p:txBody>
          <a:bodyPr wrap="square" rtlCol="0">
            <a:spAutoFit/>
          </a:bodyPr>
          <a:lstStyle/>
          <a:p>
            <a:r>
              <a:rPr lang="en-US" sz="4400" dirty="0" smtClean="0"/>
              <a:t>id.loc.gov</a:t>
            </a:r>
            <a:endParaRPr lang="en-US" sz="4400" dirty="0"/>
          </a:p>
        </p:txBody>
      </p:sp>
    </p:spTree>
    <p:extLst>
      <p:ext uri="{BB962C8B-B14F-4D97-AF65-F5344CB8AC3E}">
        <p14:creationId xmlns:p14="http://schemas.microsoft.com/office/powerpoint/2010/main" val="218542698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128</a:t>
            </a:fld>
            <a:endParaRPr lang="en-US"/>
          </a:p>
        </p:txBody>
      </p:sp>
      <p:pic>
        <p:nvPicPr>
          <p:cNvPr id="3" name="Picture 2"/>
          <p:cNvPicPr>
            <a:picLocks noChangeAspect="1"/>
          </p:cNvPicPr>
          <p:nvPr/>
        </p:nvPicPr>
        <p:blipFill>
          <a:blip r:embed="rId3"/>
          <a:stretch>
            <a:fillRect/>
          </a:stretch>
        </p:blipFill>
        <p:spPr>
          <a:xfrm>
            <a:off x="1212606" y="1"/>
            <a:ext cx="9386888" cy="6858000"/>
          </a:xfrm>
          <a:prstGeom prst="rect">
            <a:avLst/>
          </a:prstGeom>
        </p:spPr>
      </p:pic>
      <p:sp>
        <p:nvSpPr>
          <p:cNvPr id="4" name="Oval 3"/>
          <p:cNvSpPr/>
          <p:nvPr/>
        </p:nvSpPr>
        <p:spPr>
          <a:xfrm>
            <a:off x="1336431" y="2954215"/>
            <a:ext cx="2841674" cy="450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54972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129</a:t>
            </a:fld>
            <a:endParaRPr lang="en-US"/>
          </a:p>
        </p:txBody>
      </p:sp>
      <p:pic>
        <p:nvPicPr>
          <p:cNvPr id="3" name="Picture 2"/>
          <p:cNvPicPr>
            <a:picLocks noChangeAspect="1"/>
          </p:cNvPicPr>
          <p:nvPr/>
        </p:nvPicPr>
        <p:blipFill>
          <a:blip r:embed="rId3"/>
          <a:stretch>
            <a:fillRect/>
          </a:stretch>
        </p:blipFill>
        <p:spPr>
          <a:xfrm>
            <a:off x="534058" y="23495"/>
            <a:ext cx="11052810" cy="6697980"/>
          </a:xfrm>
          <a:prstGeom prst="rect">
            <a:avLst/>
          </a:prstGeom>
        </p:spPr>
      </p:pic>
    </p:spTree>
    <p:extLst>
      <p:ext uri="{BB962C8B-B14F-4D97-AF65-F5344CB8AC3E}">
        <p14:creationId xmlns:p14="http://schemas.microsoft.com/office/powerpoint/2010/main" val="297767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a:t>
            </a:fld>
            <a:endParaRPr lang="en-US"/>
          </a:p>
        </p:txBody>
      </p:sp>
      <p:pic>
        <p:nvPicPr>
          <p:cNvPr id="3" name="Picture 2"/>
          <p:cNvPicPr>
            <a:picLocks noChangeAspect="1"/>
          </p:cNvPicPr>
          <p:nvPr/>
        </p:nvPicPr>
        <p:blipFill>
          <a:blip r:embed="rId3"/>
          <a:stretch>
            <a:fillRect/>
          </a:stretch>
        </p:blipFill>
        <p:spPr>
          <a:xfrm>
            <a:off x="2050391" y="0"/>
            <a:ext cx="7099364" cy="6870097"/>
          </a:xfrm>
          <a:prstGeom prst="rect">
            <a:avLst/>
          </a:prstGeom>
        </p:spPr>
      </p:pic>
      <p:pic>
        <p:nvPicPr>
          <p:cNvPr id="5" name="Picture 4"/>
          <p:cNvPicPr>
            <a:picLocks noChangeAspect="1"/>
          </p:cNvPicPr>
          <p:nvPr/>
        </p:nvPicPr>
        <p:blipFill>
          <a:blip r:embed="rId4"/>
          <a:stretch>
            <a:fillRect/>
          </a:stretch>
        </p:blipFill>
        <p:spPr>
          <a:xfrm>
            <a:off x="7492923" y="993775"/>
            <a:ext cx="3562350" cy="5362575"/>
          </a:xfrm>
          <a:prstGeom prst="rect">
            <a:avLst/>
          </a:prstGeom>
          <a:ln w="22225">
            <a:solidFill>
              <a:schemeClr val="tx1"/>
            </a:solidFill>
          </a:ln>
        </p:spPr>
      </p:pic>
    </p:spTree>
    <p:extLst>
      <p:ext uri="{BB962C8B-B14F-4D97-AF65-F5344CB8AC3E}">
        <p14:creationId xmlns:p14="http://schemas.microsoft.com/office/powerpoint/2010/main" val="38219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130</a:t>
            </a:fld>
            <a:endParaRPr lang="en-US"/>
          </a:p>
        </p:txBody>
      </p:sp>
      <p:pic>
        <p:nvPicPr>
          <p:cNvPr id="3" name="Picture 2"/>
          <p:cNvPicPr>
            <a:picLocks noChangeAspect="1"/>
          </p:cNvPicPr>
          <p:nvPr/>
        </p:nvPicPr>
        <p:blipFill>
          <a:blip r:embed="rId3"/>
          <a:stretch>
            <a:fillRect/>
          </a:stretch>
        </p:blipFill>
        <p:spPr>
          <a:xfrm>
            <a:off x="463942" y="0"/>
            <a:ext cx="10559415" cy="6813232"/>
          </a:xfrm>
          <a:prstGeom prst="rect">
            <a:avLst/>
          </a:prstGeom>
        </p:spPr>
      </p:pic>
    </p:spTree>
    <p:extLst>
      <p:ext uri="{BB962C8B-B14F-4D97-AF65-F5344CB8AC3E}">
        <p14:creationId xmlns:p14="http://schemas.microsoft.com/office/powerpoint/2010/main" val="38559875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131</a:t>
            </a:fld>
            <a:endParaRPr lang="en-US"/>
          </a:p>
        </p:txBody>
      </p:sp>
      <p:pic>
        <p:nvPicPr>
          <p:cNvPr id="3" name="Picture 2"/>
          <p:cNvPicPr>
            <a:picLocks noChangeAspect="1"/>
          </p:cNvPicPr>
          <p:nvPr/>
        </p:nvPicPr>
        <p:blipFill>
          <a:blip r:embed="rId3"/>
          <a:stretch>
            <a:fillRect/>
          </a:stretch>
        </p:blipFill>
        <p:spPr>
          <a:xfrm>
            <a:off x="2658354" y="183515"/>
            <a:ext cx="7439025" cy="6537960"/>
          </a:xfrm>
          <a:prstGeom prst="rect">
            <a:avLst/>
          </a:prstGeom>
        </p:spPr>
      </p:pic>
    </p:spTree>
    <p:extLst>
      <p:ext uri="{BB962C8B-B14F-4D97-AF65-F5344CB8AC3E}">
        <p14:creationId xmlns:p14="http://schemas.microsoft.com/office/powerpoint/2010/main" val="36504169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132</a:t>
            </a:fld>
            <a:endParaRPr lang="en-US"/>
          </a:p>
        </p:txBody>
      </p:sp>
      <p:pic>
        <p:nvPicPr>
          <p:cNvPr id="5" name="Picture 4"/>
          <p:cNvPicPr>
            <a:picLocks noChangeAspect="1"/>
          </p:cNvPicPr>
          <p:nvPr/>
        </p:nvPicPr>
        <p:blipFill>
          <a:blip r:embed="rId3"/>
          <a:stretch>
            <a:fillRect/>
          </a:stretch>
        </p:blipFill>
        <p:spPr>
          <a:xfrm>
            <a:off x="550934" y="73152"/>
            <a:ext cx="9113139" cy="6784848"/>
          </a:xfrm>
          <a:prstGeom prst="rect">
            <a:avLst/>
          </a:prstGeom>
        </p:spPr>
      </p:pic>
      <p:sp>
        <p:nvSpPr>
          <p:cNvPr id="6" name="TextBox 5"/>
          <p:cNvSpPr txBox="1"/>
          <p:nvPr/>
        </p:nvSpPr>
        <p:spPr>
          <a:xfrm>
            <a:off x="9038930" y="1684276"/>
            <a:ext cx="2602523" cy="2308324"/>
          </a:xfrm>
          <a:prstGeom prst="rect">
            <a:avLst/>
          </a:prstGeom>
          <a:noFill/>
          <a:ln w="12700">
            <a:solidFill>
              <a:schemeClr val="tx1"/>
            </a:solidFill>
          </a:ln>
        </p:spPr>
        <p:txBody>
          <a:bodyPr wrap="square" rtlCol="0">
            <a:spAutoFit/>
          </a:bodyPr>
          <a:lstStyle/>
          <a:p>
            <a:r>
              <a:rPr lang="en-US" dirty="0" smtClean="0"/>
              <a:t>PDF file of terms on the LCDGT web page:</a:t>
            </a:r>
          </a:p>
          <a:p>
            <a:r>
              <a:rPr lang="en-US" dirty="0">
                <a:hlinkClick r:id="rId4"/>
              </a:rPr>
              <a:t>https://</a:t>
            </a:r>
            <a:r>
              <a:rPr lang="en-US" dirty="0" smtClean="0">
                <a:hlinkClick r:id="rId4"/>
              </a:rPr>
              <a:t>www.loc.gov/aba/publications/FreeLCDGT/freelcdgt.html</a:t>
            </a:r>
            <a:endParaRPr lang="en-US" dirty="0" smtClean="0"/>
          </a:p>
          <a:p>
            <a:endParaRPr lang="en-US" dirty="0"/>
          </a:p>
          <a:p>
            <a:r>
              <a:rPr lang="en-US" i="1" dirty="0" smtClean="0"/>
              <a:t>Caution:</a:t>
            </a:r>
            <a:r>
              <a:rPr lang="en-US" dirty="0" smtClean="0"/>
              <a:t> only updated annually</a:t>
            </a:r>
          </a:p>
        </p:txBody>
      </p:sp>
    </p:spTree>
    <p:extLst>
      <p:ext uri="{BB962C8B-B14F-4D97-AF65-F5344CB8AC3E}">
        <p14:creationId xmlns:p14="http://schemas.microsoft.com/office/powerpoint/2010/main" val="177807425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133</a:t>
            </a:fld>
            <a:endParaRPr lang="en-US"/>
          </a:p>
        </p:txBody>
      </p:sp>
      <p:pic>
        <p:nvPicPr>
          <p:cNvPr id="3" name="Picture 2"/>
          <p:cNvPicPr>
            <a:picLocks noChangeAspect="1"/>
          </p:cNvPicPr>
          <p:nvPr/>
        </p:nvPicPr>
        <p:blipFill>
          <a:blip r:embed="rId3"/>
          <a:stretch>
            <a:fillRect/>
          </a:stretch>
        </p:blipFill>
        <p:spPr>
          <a:xfrm>
            <a:off x="1582196" y="38100"/>
            <a:ext cx="7703820" cy="6819900"/>
          </a:xfrm>
          <a:prstGeom prst="rect">
            <a:avLst/>
          </a:prstGeom>
        </p:spPr>
      </p:pic>
      <p:sp>
        <p:nvSpPr>
          <p:cNvPr id="4" name="TextBox 3"/>
          <p:cNvSpPr txBox="1"/>
          <p:nvPr/>
        </p:nvSpPr>
        <p:spPr>
          <a:xfrm>
            <a:off x="4451195" y="2163337"/>
            <a:ext cx="7190678" cy="1107996"/>
          </a:xfrm>
          <a:prstGeom prst="rect">
            <a:avLst/>
          </a:prstGeom>
          <a:noFill/>
          <a:ln w="15875">
            <a:solidFill>
              <a:schemeClr val="tx1"/>
            </a:solidFill>
          </a:ln>
        </p:spPr>
        <p:txBody>
          <a:bodyPr wrap="square" rtlCol="0">
            <a:spAutoFit/>
          </a:bodyPr>
          <a:lstStyle/>
          <a:p>
            <a:r>
              <a:rPr lang="en-US" sz="2200" dirty="0" err="1" smtClean="0"/>
              <a:t>Netanel</a:t>
            </a:r>
            <a:r>
              <a:rPr lang="en-US" sz="2200" dirty="0" smtClean="0"/>
              <a:t> </a:t>
            </a:r>
            <a:r>
              <a:rPr lang="en-US" sz="2200" dirty="0" err="1" smtClean="0"/>
              <a:t>Ganin</a:t>
            </a:r>
            <a:r>
              <a:rPr lang="en-US" sz="2200" dirty="0" smtClean="0"/>
              <a:t> generates an up-to-date list of LCDGT monthly:</a:t>
            </a:r>
          </a:p>
          <a:p>
            <a:r>
              <a:rPr lang="en-US" sz="2200" dirty="0" smtClean="0">
                <a:solidFill>
                  <a:srgbClr val="0070C0"/>
                </a:solidFill>
              </a:rPr>
              <a:t> </a:t>
            </a:r>
          </a:p>
          <a:p>
            <a:pPr>
              <a:spcAft>
                <a:spcPts val="1200"/>
              </a:spcAft>
            </a:pPr>
            <a:r>
              <a:rPr lang="en-US" sz="2200" dirty="0" smtClean="0">
                <a:hlinkClick r:id="rId4"/>
              </a:rPr>
              <a:t>http</a:t>
            </a:r>
            <a:r>
              <a:rPr lang="en-US" sz="2200" dirty="0">
                <a:hlinkClick r:id="rId4"/>
              </a:rPr>
              <a:t>://</a:t>
            </a:r>
            <a:r>
              <a:rPr lang="en-US" sz="2200" dirty="0" smtClean="0">
                <a:hlinkClick r:id="rId4"/>
              </a:rPr>
              <a:t>www.netanelganin.com/projects/lcdgt/lcdgt.html</a:t>
            </a:r>
            <a:endParaRPr lang="en-US" sz="2200" dirty="0" smtClean="0"/>
          </a:p>
        </p:txBody>
      </p:sp>
    </p:spTree>
    <p:extLst>
      <p:ext uri="{BB962C8B-B14F-4D97-AF65-F5344CB8AC3E}">
        <p14:creationId xmlns:p14="http://schemas.microsoft.com/office/powerpoint/2010/main" val="47809283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134</a:t>
            </a:fld>
            <a:endParaRPr lang="en-US"/>
          </a:p>
        </p:txBody>
      </p:sp>
      <p:pic>
        <p:nvPicPr>
          <p:cNvPr id="4" name="Picture 3"/>
          <p:cNvPicPr>
            <a:picLocks noChangeAspect="1"/>
          </p:cNvPicPr>
          <p:nvPr/>
        </p:nvPicPr>
        <p:blipFill>
          <a:blip r:embed="rId3"/>
          <a:stretch>
            <a:fillRect/>
          </a:stretch>
        </p:blipFill>
        <p:spPr>
          <a:xfrm>
            <a:off x="748665" y="135447"/>
            <a:ext cx="10605135" cy="1122045"/>
          </a:xfrm>
          <a:prstGeom prst="rect">
            <a:avLst/>
          </a:prstGeom>
        </p:spPr>
      </p:pic>
      <p:pic>
        <p:nvPicPr>
          <p:cNvPr id="6" name="Picture 5"/>
          <p:cNvPicPr>
            <a:picLocks noChangeAspect="1"/>
          </p:cNvPicPr>
          <p:nvPr/>
        </p:nvPicPr>
        <p:blipFill>
          <a:blip r:embed="rId4"/>
          <a:stretch>
            <a:fillRect/>
          </a:stretch>
        </p:blipFill>
        <p:spPr>
          <a:xfrm>
            <a:off x="816006" y="1171003"/>
            <a:ext cx="10470452" cy="5686997"/>
          </a:xfrm>
          <a:prstGeom prst="rect">
            <a:avLst/>
          </a:prstGeom>
        </p:spPr>
      </p:pic>
    </p:spTree>
    <p:extLst>
      <p:ext uri="{BB962C8B-B14F-4D97-AF65-F5344CB8AC3E}">
        <p14:creationId xmlns:p14="http://schemas.microsoft.com/office/powerpoint/2010/main" val="224650368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083" y="111988"/>
            <a:ext cx="10515600" cy="716543"/>
          </a:xfrm>
        </p:spPr>
        <p:txBody>
          <a:bodyPr/>
          <a:lstStyle/>
          <a:p>
            <a:r>
              <a:rPr lang="en-US" dirty="0" smtClean="0"/>
              <a:t>Assigning LCDGT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135</a:t>
            </a:fld>
            <a:endParaRPr lang="en-US"/>
          </a:p>
        </p:txBody>
      </p:sp>
      <p:pic>
        <p:nvPicPr>
          <p:cNvPr id="7" name="Content Placeholder 6"/>
          <p:cNvPicPr>
            <a:picLocks noGrp="1" noChangeAspect="1"/>
          </p:cNvPicPr>
          <p:nvPr>
            <p:ph idx="1"/>
          </p:nvPr>
        </p:nvPicPr>
        <p:blipFill>
          <a:blip r:embed="rId3"/>
          <a:stretch>
            <a:fillRect/>
          </a:stretch>
        </p:blipFill>
        <p:spPr>
          <a:xfrm>
            <a:off x="3537110" y="917741"/>
            <a:ext cx="5695950" cy="5714524"/>
          </a:xfrm>
          <a:prstGeom prst="rect">
            <a:avLst/>
          </a:prstGeom>
        </p:spPr>
      </p:pic>
      <p:sp>
        <p:nvSpPr>
          <p:cNvPr id="8" name="Rectangle 7"/>
          <p:cNvSpPr/>
          <p:nvPr/>
        </p:nvSpPr>
        <p:spPr>
          <a:xfrm>
            <a:off x="4873083" y="5720576"/>
            <a:ext cx="3847171" cy="2676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9930" y="1471960"/>
            <a:ext cx="3046457" cy="1107996"/>
          </a:xfrm>
          <a:prstGeom prst="rect">
            <a:avLst/>
          </a:prstGeom>
          <a:noFill/>
        </p:spPr>
        <p:txBody>
          <a:bodyPr wrap="square" rtlCol="0">
            <a:spAutoFit/>
          </a:bodyPr>
          <a:lstStyle/>
          <a:p>
            <a:r>
              <a:rPr lang="en-US" sz="2200" dirty="0">
                <a:solidFill>
                  <a:schemeClr val="accent1">
                    <a:lumMod val="75000"/>
                  </a:schemeClr>
                </a:solidFill>
              </a:rPr>
              <a:t>https://www.loc.gov/aba/publications/FreeLCDGT/freelcdgt.html</a:t>
            </a:r>
          </a:p>
        </p:txBody>
      </p:sp>
    </p:spTree>
    <p:extLst>
      <p:ext uri="{BB962C8B-B14F-4D97-AF65-F5344CB8AC3E}">
        <p14:creationId xmlns:p14="http://schemas.microsoft.com/office/powerpoint/2010/main" val="4951830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825624"/>
            <a:ext cx="10515600" cy="4621357"/>
          </a:xfrm>
        </p:spPr>
        <p:txBody>
          <a:bodyPr>
            <a:normAutofit/>
          </a:bodyPr>
          <a:lstStyle/>
          <a:p>
            <a:r>
              <a:rPr lang="en-US" dirty="0" smtClean="0"/>
              <a:t>May add Audience Characteristics (field 385) and Creator/Contributor Characteristics (field 386) to bibliographic and authority records</a:t>
            </a:r>
          </a:p>
          <a:p>
            <a:r>
              <a:rPr lang="en-US" i="1" dirty="0" smtClean="0"/>
              <a:t>LC practice: </a:t>
            </a:r>
            <a:r>
              <a:rPr lang="en-US" dirty="0" smtClean="0"/>
              <a:t>one term per field.  Repeat field if recording multiple terms.  Optionally include $n code.</a:t>
            </a:r>
          </a:p>
          <a:p>
            <a:pPr marL="0" indent="0">
              <a:buNone/>
            </a:pPr>
            <a:r>
              <a:rPr lang="en-US" dirty="0" smtClean="0"/>
              <a:t>	</a:t>
            </a:r>
            <a:r>
              <a:rPr lang="it-IT" dirty="0" smtClean="0"/>
              <a:t>385 __  Lawyers $2 </a:t>
            </a:r>
            <a:r>
              <a:rPr lang="it-IT" dirty="0"/>
              <a:t>lcdgt </a:t>
            </a:r>
          </a:p>
          <a:p>
            <a:pPr marL="0" indent="0">
              <a:buNone/>
            </a:pPr>
            <a:r>
              <a:rPr lang="en-US" dirty="0" smtClean="0"/>
              <a:t>	385 __  Japanese </a:t>
            </a:r>
            <a:r>
              <a:rPr lang="en-US" dirty="0"/>
              <a:t>speakers $2 </a:t>
            </a:r>
            <a:r>
              <a:rPr lang="en-US" dirty="0" err="1"/>
              <a:t>lcdgt</a:t>
            </a:r>
            <a:r>
              <a:rPr lang="en-US" dirty="0"/>
              <a:t> </a:t>
            </a:r>
            <a:endParaRPr lang="en-US" dirty="0" smtClean="0"/>
          </a:p>
          <a:p>
            <a:pPr marL="0" indent="0">
              <a:buNone/>
            </a:pPr>
            <a:r>
              <a:rPr lang="en-US" dirty="0"/>
              <a:t>	</a:t>
            </a:r>
            <a:r>
              <a:rPr lang="en-US" dirty="0" smtClean="0"/>
              <a:t>      </a:t>
            </a:r>
            <a:r>
              <a:rPr lang="en-US" i="1" dirty="0" smtClean="0"/>
              <a:t>or</a:t>
            </a:r>
          </a:p>
          <a:p>
            <a:pPr marL="0" indent="0">
              <a:buNone/>
            </a:pPr>
            <a:r>
              <a:rPr lang="en-US" dirty="0" smtClean="0"/>
              <a:t> 	</a:t>
            </a:r>
            <a:r>
              <a:rPr lang="it-IT" dirty="0" smtClean="0"/>
              <a:t>385 __  $n occ $a Lawyers $2 </a:t>
            </a:r>
            <a:r>
              <a:rPr lang="it-IT" dirty="0"/>
              <a:t>lcdgt </a:t>
            </a:r>
          </a:p>
          <a:p>
            <a:pPr marL="0" indent="0">
              <a:buNone/>
            </a:pPr>
            <a:r>
              <a:rPr lang="en-US" dirty="0" smtClean="0"/>
              <a:t>	385 __  $n </a:t>
            </a:r>
            <a:r>
              <a:rPr lang="en-US" dirty="0" err="1" smtClean="0"/>
              <a:t>lng</a:t>
            </a:r>
            <a:r>
              <a:rPr lang="en-US" dirty="0" smtClean="0"/>
              <a:t> $a Japanese </a:t>
            </a:r>
            <a:r>
              <a:rPr lang="en-US" dirty="0"/>
              <a:t>speakers $2 </a:t>
            </a:r>
            <a:r>
              <a:rPr lang="en-US" dirty="0" err="1"/>
              <a:t>lcdgt</a:t>
            </a:r>
            <a:r>
              <a:rPr lang="en-US" dirty="0"/>
              <a:t> </a:t>
            </a:r>
          </a:p>
        </p:txBody>
      </p:sp>
      <p:sp>
        <p:nvSpPr>
          <p:cNvPr id="4" name="Slide Number Placeholder 3"/>
          <p:cNvSpPr>
            <a:spLocks noGrp="1"/>
          </p:cNvSpPr>
          <p:nvPr>
            <p:ph type="sldNum" sz="quarter" idx="12"/>
          </p:nvPr>
        </p:nvSpPr>
        <p:spPr/>
        <p:txBody>
          <a:bodyPr/>
          <a:lstStyle/>
          <a:p>
            <a:fld id="{B3796095-66C8-4103-BE03-53F2BACA5387}" type="slidenum">
              <a:rPr lang="en-US" smtClean="0"/>
              <a:t>136</a:t>
            </a:fld>
            <a:endParaRPr lang="en-US"/>
          </a:p>
        </p:txBody>
      </p:sp>
    </p:spTree>
    <p:extLst>
      <p:ext uri="{BB962C8B-B14F-4D97-AF65-F5344CB8AC3E}">
        <p14:creationId xmlns:p14="http://schemas.microsoft.com/office/powerpoint/2010/main" val="22147757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54005"/>
            <a:ext cx="10515600" cy="5267470"/>
          </a:xfrm>
        </p:spPr>
        <p:txBody>
          <a:bodyPr>
            <a:normAutofit/>
          </a:bodyPr>
          <a:lstStyle/>
          <a:p>
            <a:pPr>
              <a:spcAft>
                <a:spcPts val="1200"/>
              </a:spcAft>
            </a:pPr>
            <a:r>
              <a:rPr lang="en-US" dirty="0" smtClean="0"/>
              <a:t>LCDGT Manual L 480 (Audience) and L 485 (Creators/Contributors)</a:t>
            </a:r>
          </a:p>
          <a:p>
            <a:pPr lvl="1"/>
            <a:r>
              <a:rPr lang="en-US" sz="2600" dirty="0" smtClean="0"/>
              <a:t>Audience may be explicitly stated or implicit.  Infer audience through examination of the resource (</a:t>
            </a:r>
            <a:r>
              <a:rPr lang="en-US" sz="2600" dirty="0"/>
              <a:t>subject matter, format, </a:t>
            </a:r>
            <a:r>
              <a:rPr lang="en-US" sz="2600" dirty="0" smtClean="0"/>
              <a:t>etc.).</a:t>
            </a:r>
          </a:p>
          <a:p>
            <a:pPr lvl="1"/>
            <a:r>
              <a:rPr lang="en-US" sz="2600" dirty="0" smtClean="0"/>
              <a:t>Liberally assign inferred audiences for juvenile resources, both fiction and nonfiction.  Not restricted to age and educational level terms.  For example, for a picture book on intercountry adoption for ages 5-9, you could assign both </a:t>
            </a:r>
            <a:r>
              <a:rPr lang="en-US" sz="2600" b="1" dirty="0" smtClean="0"/>
              <a:t>School children </a:t>
            </a:r>
            <a:r>
              <a:rPr lang="en-US" sz="2600" dirty="0" smtClean="0"/>
              <a:t>and </a:t>
            </a:r>
            <a:r>
              <a:rPr lang="en-US" sz="2600" b="1" dirty="0" smtClean="0"/>
              <a:t>Adoptees</a:t>
            </a:r>
            <a:r>
              <a:rPr lang="en-US" sz="2600" dirty="0"/>
              <a:t>, if considered useful for those </a:t>
            </a:r>
            <a:r>
              <a:rPr lang="en-US" sz="2600" dirty="0" smtClean="0"/>
              <a:t>wishing to </a:t>
            </a:r>
            <a:r>
              <a:rPr lang="en-US" sz="2600" dirty="0"/>
              <a:t>find a resource to help explain adoption to young children</a:t>
            </a:r>
            <a:endParaRPr lang="en-US" sz="2600" b="1" dirty="0" smtClean="0"/>
          </a:p>
          <a:p>
            <a:pPr lvl="1"/>
            <a:r>
              <a:rPr lang="en-US" sz="2600" dirty="0" smtClean="0"/>
              <a:t>No limit to number of terms that can be assigned</a:t>
            </a:r>
          </a:p>
          <a:p>
            <a:pPr marL="457200" lvl="1" indent="0">
              <a:buNone/>
            </a:pP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137</a:t>
            </a:fld>
            <a:endParaRPr lang="en-US"/>
          </a:p>
        </p:txBody>
      </p:sp>
    </p:spTree>
    <p:extLst>
      <p:ext uri="{BB962C8B-B14F-4D97-AF65-F5344CB8AC3E}">
        <p14:creationId xmlns:p14="http://schemas.microsoft.com/office/powerpoint/2010/main" val="179279730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199" y="1315844"/>
            <a:ext cx="10725616" cy="5542156"/>
          </a:xfrm>
        </p:spPr>
        <p:txBody>
          <a:bodyPr>
            <a:normAutofit lnSpcReduction="10000"/>
          </a:bodyPr>
          <a:lstStyle/>
          <a:p>
            <a:pPr>
              <a:spcAft>
                <a:spcPts val="1200"/>
              </a:spcAft>
            </a:pPr>
            <a:r>
              <a:rPr lang="en-US" dirty="0" smtClean="0"/>
              <a:t>LCDGT Manual L 480 (Audience) and L 485 (Creators/Contributors)</a:t>
            </a:r>
          </a:p>
          <a:p>
            <a:pPr lvl="1"/>
            <a:r>
              <a:rPr lang="en-US" sz="2600" dirty="0" smtClean="0"/>
              <a:t>Generally, all editions of a resource should get the same audience terms assigned, unless the audience has changed significantly.  Generally, all editions of a resource by the same creator should get the same creator terms.</a:t>
            </a:r>
          </a:p>
          <a:p>
            <a:pPr lvl="1"/>
            <a:r>
              <a:rPr lang="en-US" sz="2600" dirty="0" smtClean="0"/>
              <a:t>You may assign terms that overlap in meaning if they are in different group categories (e.g., </a:t>
            </a:r>
            <a:r>
              <a:rPr lang="en-US" sz="2600" b="1" dirty="0" smtClean="0"/>
              <a:t>Teenagers</a:t>
            </a:r>
            <a:r>
              <a:rPr lang="en-US" sz="2600" dirty="0" smtClean="0"/>
              <a:t> and </a:t>
            </a:r>
            <a:r>
              <a:rPr lang="en-US" sz="2600" b="1" dirty="0" smtClean="0"/>
              <a:t>High school students</a:t>
            </a:r>
            <a:r>
              <a:rPr lang="en-US" sz="2600" dirty="0" smtClean="0"/>
              <a:t>; </a:t>
            </a:r>
            <a:r>
              <a:rPr lang="en-US" sz="2600" b="1" dirty="0" smtClean="0"/>
              <a:t>Asian Americans </a:t>
            </a:r>
            <a:r>
              <a:rPr lang="en-US" sz="2600" dirty="0" smtClean="0"/>
              <a:t>and </a:t>
            </a:r>
            <a:r>
              <a:rPr lang="en-US" sz="2600" b="1" dirty="0" smtClean="0"/>
              <a:t>Americans</a:t>
            </a:r>
            <a:r>
              <a:rPr lang="en-US" sz="2600" dirty="0" smtClean="0"/>
              <a:t>)</a:t>
            </a:r>
          </a:p>
          <a:p>
            <a:pPr lvl="1"/>
            <a:r>
              <a:rPr lang="en-US" sz="2600" dirty="0" smtClean="0"/>
              <a:t>Creator/contributor terms should be based on self-identification as a member of a particular demographic group</a:t>
            </a:r>
          </a:p>
          <a:p>
            <a:pPr lvl="1"/>
            <a:r>
              <a:rPr lang="en-US" sz="2600" dirty="0" smtClean="0"/>
              <a:t>Avoid assigning terms based solely on a photograph or a person’s name. Gendered titles (Ms., Mr., Madame, </a:t>
            </a:r>
            <a:r>
              <a:rPr lang="en-US" sz="2600" dirty="0" err="1" smtClean="0"/>
              <a:t>contessa</a:t>
            </a:r>
            <a:r>
              <a:rPr lang="en-US" sz="2600" dirty="0" smtClean="0"/>
              <a:t>) and pronouns (he, she, </a:t>
            </a:r>
            <a:r>
              <a:rPr lang="en-US" sz="2600" dirty="0" err="1" smtClean="0"/>
              <a:t>elle</a:t>
            </a:r>
            <a:r>
              <a:rPr lang="en-US" sz="2600" dirty="0" smtClean="0"/>
              <a:t>, </a:t>
            </a:r>
            <a:r>
              <a:rPr lang="de-DE" sz="2800" dirty="0" smtClean="0"/>
              <a:t>er, etc.)</a:t>
            </a:r>
            <a:r>
              <a:rPr lang="en-US" sz="2600" dirty="0" smtClean="0"/>
              <a:t> may be used, with caution, to choose terms describing a person’s gender</a:t>
            </a:r>
            <a:endParaRPr lang="en-US" sz="2600" dirty="0"/>
          </a:p>
        </p:txBody>
      </p:sp>
      <p:sp>
        <p:nvSpPr>
          <p:cNvPr id="4" name="Slide Number Placeholder 3"/>
          <p:cNvSpPr>
            <a:spLocks noGrp="1"/>
          </p:cNvSpPr>
          <p:nvPr>
            <p:ph type="sldNum" sz="quarter" idx="12"/>
          </p:nvPr>
        </p:nvSpPr>
        <p:spPr/>
        <p:txBody>
          <a:bodyPr/>
          <a:lstStyle/>
          <a:p>
            <a:fld id="{B3796095-66C8-4103-BE03-53F2BACA5387}" type="slidenum">
              <a:rPr lang="en-US" smtClean="0"/>
              <a:t>138</a:t>
            </a:fld>
            <a:endParaRPr lang="en-US"/>
          </a:p>
        </p:txBody>
      </p:sp>
    </p:spTree>
    <p:extLst>
      <p:ext uri="{BB962C8B-B14F-4D97-AF65-F5344CB8AC3E}">
        <p14:creationId xmlns:p14="http://schemas.microsoft.com/office/powerpoint/2010/main" val="21939536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139</a:t>
            </a:fld>
            <a:endParaRPr lang="en-US"/>
          </a:p>
        </p:txBody>
      </p:sp>
      <p:pic>
        <p:nvPicPr>
          <p:cNvPr id="5" name="Picture 4"/>
          <p:cNvPicPr>
            <a:picLocks noChangeAspect="1"/>
          </p:cNvPicPr>
          <p:nvPr/>
        </p:nvPicPr>
        <p:blipFill>
          <a:blip r:embed="rId3"/>
          <a:stretch>
            <a:fillRect/>
          </a:stretch>
        </p:blipFill>
        <p:spPr>
          <a:xfrm>
            <a:off x="8130378" y="1468157"/>
            <a:ext cx="2918460" cy="4363212"/>
          </a:xfrm>
          <a:prstGeom prst="rect">
            <a:avLst/>
          </a:prstGeom>
        </p:spPr>
      </p:pic>
      <p:pic>
        <p:nvPicPr>
          <p:cNvPr id="6" name="Picture 5"/>
          <p:cNvPicPr>
            <a:picLocks noChangeAspect="1"/>
          </p:cNvPicPr>
          <p:nvPr/>
        </p:nvPicPr>
        <p:blipFill>
          <a:blip r:embed="rId4"/>
          <a:stretch>
            <a:fillRect/>
          </a:stretch>
        </p:blipFill>
        <p:spPr>
          <a:xfrm>
            <a:off x="696008" y="1468157"/>
            <a:ext cx="2805684" cy="4363212"/>
          </a:xfrm>
          <a:prstGeom prst="rect">
            <a:avLst/>
          </a:prstGeom>
        </p:spPr>
      </p:pic>
      <p:pic>
        <p:nvPicPr>
          <p:cNvPr id="8" name="Picture 7"/>
          <p:cNvPicPr>
            <a:picLocks noChangeAspect="1"/>
          </p:cNvPicPr>
          <p:nvPr/>
        </p:nvPicPr>
        <p:blipFill>
          <a:blip r:embed="rId5"/>
          <a:stretch>
            <a:fillRect/>
          </a:stretch>
        </p:blipFill>
        <p:spPr>
          <a:xfrm>
            <a:off x="4180116" y="1473681"/>
            <a:ext cx="3271838" cy="4357688"/>
          </a:xfrm>
          <a:prstGeom prst="rect">
            <a:avLst/>
          </a:prstGeom>
        </p:spPr>
      </p:pic>
      <p:sp>
        <p:nvSpPr>
          <p:cNvPr id="9" name="TextBox 8"/>
          <p:cNvSpPr txBox="1"/>
          <p:nvPr/>
        </p:nvSpPr>
        <p:spPr>
          <a:xfrm>
            <a:off x="1215483" y="412595"/>
            <a:ext cx="9991493" cy="630942"/>
          </a:xfrm>
          <a:prstGeom prst="rect">
            <a:avLst/>
          </a:prstGeom>
          <a:noFill/>
        </p:spPr>
        <p:txBody>
          <a:bodyPr wrap="square" rtlCol="0">
            <a:spAutoFit/>
          </a:bodyPr>
          <a:lstStyle/>
          <a:p>
            <a:r>
              <a:rPr lang="en-US" sz="3500" dirty="0" smtClean="0"/>
              <a:t>What do each of these people have in common?</a:t>
            </a:r>
            <a:endParaRPr lang="en-US" sz="3500" dirty="0"/>
          </a:p>
        </p:txBody>
      </p:sp>
    </p:spTree>
    <p:extLst>
      <p:ext uri="{BB962C8B-B14F-4D97-AF65-F5344CB8AC3E}">
        <p14:creationId xmlns:p14="http://schemas.microsoft.com/office/powerpoint/2010/main" val="4186069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a:t>
            </a:fld>
            <a:endParaRPr lang="en-US"/>
          </a:p>
        </p:txBody>
      </p:sp>
      <p:pic>
        <p:nvPicPr>
          <p:cNvPr id="4" name="Picture 3"/>
          <p:cNvPicPr>
            <a:picLocks noChangeAspect="1"/>
          </p:cNvPicPr>
          <p:nvPr/>
        </p:nvPicPr>
        <p:blipFill>
          <a:blip r:embed="rId3"/>
          <a:stretch>
            <a:fillRect/>
          </a:stretch>
        </p:blipFill>
        <p:spPr>
          <a:xfrm>
            <a:off x="607959" y="0"/>
            <a:ext cx="10976081" cy="6858000"/>
          </a:xfrm>
          <a:prstGeom prst="rect">
            <a:avLst/>
          </a:prstGeom>
        </p:spPr>
      </p:pic>
    </p:spTree>
    <p:extLst>
      <p:ext uri="{BB962C8B-B14F-4D97-AF65-F5344CB8AC3E}">
        <p14:creationId xmlns:p14="http://schemas.microsoft.com/office/powerpoint/2010/main" val="97220947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515600" cy="5367049"/>
          </a:xfrm>
        </p:spPr>
        <p:txBody>
          <a:bodyPr>
            <a:normAutofit/>
          </a:bodyPr>
          <a:lstStyle/>
          <a:p>
            <a:r>
              <a:rPr lang="en-US" dirty="0" smtClean="0"/>
              <a:t>LCDGT Manual L 480 (Audience) and L 485 (Creators/Contributors)</a:t>
            </a:r>
          </a:p>
          <a:p>
            <a:pPr lvl="1"/>
            <a:r>
              <a:rPr lang="en-US" sz="2600" dirty="0"/>
              <a:t>Demographic terms assigned to one of a creator’s resources generally can be used on other resources created by the same person</a:t>
            </a:r>
          </a:p>
          <a:p>
            <a:pPr lvl="1"/>
            <a:r>
              <a:rPr lang="en-US" sz="2600" dirty="0"/>
              <a:t>Assign a term that is broader or more general than the group it is intended to cover only when it is not possible to establish a precise term, or when an array of terms is needed </a:t>
            </a:r>
          </a:p>
          <a:p>
            <a:pPr lvl="1"/>
            <a:r>
              <a:rPr lang="en-US" sz="2600" dirty="0"/>
              <a:t>Assign a separate term for each discrete element rather than compound terms (e.g., </a:t>
            </a:r>
            <a:r>
              <a:rPr lang="en-US" sz="2600" b="1" dirty="0"/>
              <a:t>Japanese Americans </a:t>
            </a:r>
            <a:r>
              <a:rPr lang="en-US" sz="2600" dirty="0"/>
              <a:t>and </a:t>
            </a:r>
            <a:r>
              <a:rPr lang="en-US" sz="2600" b="1" dirty="0"/>
              <a:t>Women</a:t>
            </a:r>
            <a:r>
              <a:rPr lang="en-US" sz="2600" dirty="0"/>
              <a:t> and </a:t>
            </a:r>
            <a:r>
              <a:rPr lang="en-US" sz="2600" b="1" dirty="0"/>
              <a:t>Teachers</a:t>
            </a:r>
            <a:r>
              <a:rPr lang="en-US" sz="2600" dirty="0"/>
              <a:t>, rather than the LCSH term </a:t>
            </a:r>
            <a:r>
              <a:rPr lang="en-US" sz="2600" b="1" dirty="0"/>
              <a:t>Japanese American women teachers</a:t>
            </a:r>
            <a:r>
              <a:rPr lang="en-US" sz="2600" dirty="0"/>
              <a:t>)</a:t>
            </a:r>
          </a:p>
          <a:p>
            <a:r>
              <a:rPr lang="en-US" dirty="0" smtClean="0"/>
              <a:t>L 487 gives guidance on the order of the terms</a:t>
            </a:r>
          </a:p>
          <a:p>
            <a:pPr lvl="1"/>
            <a:r>
              <a:rPr lang="en-US" sz="2600" dirty="0" smtClean="0"/>
              <a:t>If classification number does not reflect either the audience or creator/contributor characteristics, the order doesn’t matter</a:t>
            </a:r>
          </a:p>
          <a:p>
            <a:pPr lvl="1"/>
            <a:endParaRPr lang="en-US" dirty="0"/>
          </a:p>
          <a:p>
            <a:pPr lvl="1"/>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140</a:t>
            </a:fld>
            <a:endParaRPr lang="en-US"/>
          </a:p>
        </p:txBody>
      </p:sp>
    </p:spTree>
    <p:extLst>
      <p:ext uri="{BB962C8B-B14F-4D97-AF65-F5344CB8AC3E}">
        <p14:creationId xmlns:p14="http://schemas.microsoft.com/office/powerpoint/2010/main" val="21300415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642600" cy="5367049"/>
          </a:xfrm>
        </p:spPr>
        <p:txBody>
          <a:bodyPr>
            <a:normAutofit/>
          </a:bodyPr>
          <a:lstStyle/>
          <a:p>
            <a:pPr>
              <a:spcAft>
                <a:spcPts val="600"/>
              </a:spcAft>
            </a:pPr>
            <a:r>
              <a:rPr lang="en-US" dirty="0" smtClean="0"/>
              <a:t>Follow special instructions in L 510-L 560 if there are any</a:t>
            </a:r>
          </a:p>
          <a:p>
            <a:pPr lvl="1"/>
            <a:r>
              <a:rPr lang="en-US" dirty="0" smtClean="0"/>
              <a:t>Age level and Educational level terms can both be assigned</a:t>
            </a:r>
          </a:p>
          <a:p>
            <a:pPr marL="457200" lvl="1" indent="0">
              <a:buNone/>
            </a:pPr>
            <a:r>
              <a:rPr lang="en-US" dirty="0"/>
              <a:t>	</a:t>
            </a:r>
            <a:r>
              <a:rPr lang="en-US" dirty="0" smtClean="0"/>
              <a:t>	385 __  Teenagers $2 </a:t>
            </a:r>
            <a:r>
              <a:rPr lang="en-US" dirty="0" err="1" smtClean="0"/>
              <a:t>lcdgt</a:t>
            </a:r>
            <a:r>
              <a:rPr lang="en-US" dirty="0" smtClean="0"/>
              <a:t> </a:t>
            </a:r>
          </a:p>
          <a:p>
            <a:pPr marL="457200" lvl="1" indent="0">
              <a:buNone/>
            </a:pPr>
            <a:r>
              <a:rPr lang="en-US" dirty="0" smtClean="0"/>
              <a:t>  		385 __  Junior high school students </a:t>
            </a:r>
            <a:r>
              <a:rPr lang="en-US" dirty="0"/>
              <a:t>$2 </a:t>
            </a:r>
            <a:r>
              <a:rPr lang="en-US" dirty="0" err="1"/>
              <a:t>lcdgt</a:t>
            </a:r>
            <a:r>
              <a:rPr lang="en-US" dirty="0" smtClean="0"/>
              <a:t>  </a:t>
            </a:r>
          </a:p>
          <a:p>
            <a:pPr marL="457200" lvl="1" indent="0">
              <a:buNone/>
            </a:pPr>
            <a:r>
              <a:rPr lang="en-US" dirty="0"/>
              <a:t>	</a:t>
            </a:r>
            <a:r>
              <a:rPr lang="en-US" dirty="0" smtClean="0"/>
              <a:t>	385 __  High school students </a:t>
            </a:r>
            <a:r>
              <a:rPr lang="en-US" dirty="0"/>
              <a:t>$2 </a:t>
            </a:r>
            <a:r>
              <a:rPr lang="en-US" dirty="0" err="1" smtClean="0"/>
              <a:t>lcdgt</a:t>
            </a:r>
            <a:endParaRPr lang="en-US" dirty="0" smtClean="0"/>
          </a:p>
          <a:p>
            <a:pPr lvl="1"/>
            <a:r>
              <a:rPr lang="en-US" dirty="0" smtClean="0"/>
              <a:t>Assign </a:t>
            </a:r>
            <a:r>
              <a:rPr lang="en-US" b="1" dirty="0"/>
              <a:t>Adults </a:t>
            </a:r>
            <a:r>
              <a:rPr lang="en-US" dirty="0" smtClean="0"/>
              <a:t>only when resource specifically states that as the audience.  This can include statements found on a resource such as “Ages 10 and up”:</a:t>
            </a:r>
          </a:p>
          <a:p>
            <a:pPr marL="457200" lvl="1" indent="0">
              <a:buNone/>
            </a:pPr>
            <a:r>
              <a:rPr lang="en-US" dirty="0"/>
              <a:t>	</a:t>
            </a:r>
            <a:r>
              <a:rPr lang="en-US" dirty="0" smtClean="0"/>
              <a:t>	385 __  Preteens </a:t>
            </a:r>
            <a:r>
              <a:rPr lang="en-US" dirty="0"/>
              <a:t>$2 </a:t>
            </a:r>
            <a:r>
              <a:rPr lang="en-US" dirty="0" err="1"/>
              <a:t>lcdgt</a:t>
            </a:r>
            <a:r>
              <a:rPr lang="en-US" dirty="0" smtClean="0"/>
              <a:t>   </a:t>
            </a:r>
          </a:p>
          <a:p>
            <a:pPr marL="457200" lvl="1" indent="0">
              <a:buNone/>
            </a:pPr>
            <a:r>
              <a:rPr lang="en-US" dirty="0"/>
              <a:t>	</a:t>
            </a:r>
            <a:r>
              <a:rPr lang="en-US" dirty="0" smtClean="0"/>
              <a:t>	385 __  Teenagers </a:t>
            </a:r>
            <a:r>
              <a:rPr lang="en-US" dirty="0"/>
              <a:t>$2 </a:t>
            </a:r>
            <a:r>
              <a:rPr lang="en-US" dirty="0" err="1"/>
              <a:t>lcdgt</a:t>
            </a:r>
            <a:r>
              <a:rPr lang="en-US" dirty="0" smtClean="0"/>
              <a:t>   </a:t>
            </a:r>
          </a:p>
          <a:p>
            <a:pPr marL="457200" lvl="1" indent="0">
              <a:buNone/>
            </a:pPr>
            <a:r>
              <a:rPr lang="en-US" dirty="0"/>
              <a:t>	</a:t>
            </a:r>
            <a:r>
              <a:rPr lang="en-US" dirty="0" smtClean="0"/>
              <a:t>	385 __  Adults </a:t>
            </a:r>
            <a:r>
              <a:rPr lang="en-US" dirty="0"/>
              <a:t>$2 </a:t>
            </a:r>
            <a:r>
              <a:rPr lang="en-US" dirty="0" err="1" smtClean="0"/>
              <a:t>lcdgt</a:t>
            </a:r>
            <a:endParaRPr lang="en-US" dirty="0" smtClean="0"/>
          </a:p>
          <a:p>
            <a:pPr lvl="1"/>
            <a:r>
              <a:rPr lang="en-US" dirty="0" smtClean="0"/>
              <a:t>Many resources may not have a specific audience and that’s OK.  Resources with a general audience do not get any audience terms assigned.</a:t>
            </a:r>
          </a:p>
        </p:txBody>
      </p:sp>
      <p:sp>
        <p:nvSpPr>
          <p:cNvPr id="4" name="Slide Number Placeholder 3"/>
          <p:cNvSpPr>
            <a:spLocks noGrp="1"/>
          </p:cNvSpPr>
          <p:nvPr>
            <p:ph type="sldNum" sz="quarter" idx="12"/>
          </p:nvPr>
        </p:nvSpPr>
        <p:spPr/>
        <p:txBody>
          <a:bodyPr/>
          <a:lstStyle/>
          <a:p>
            <a:fld id="{B3796095-66C8-4103-BE03-53F2BACA5387}" type="slidenum">
              <a:rPr lang="en-US" smtClean="0"/>
              <a:t>141</a:t>
            </a:fld>
            <a:endParaRPr lang="en-US"/>
          </a:p>
        </p:txBody>
      </p:sp>
    </p:spTree>
    <p:extLst>
      <p:ext uri="{BB962C8B-B14F-4D97-AF65-F5344CB8AC3E}">
        <p14:creationId xmlns:p14="http://schemas.microsoft.com/office/powerpoint/2010/main" val="61152216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r>
              <a:rPr lang="en-US" dirty="0"/>
              <a:t>Ethnic/cultural terms and nationality/regional terms may both be assigned, even if they share wording (e.g., </a:t>
            </a:r>
            <a:r>
              <a:rPr lang="en-US" b="1" dirty="0"/>
              <a:t>Korean Americans</a:t>
            </a:r>
            <a:r>
              <a:rPr lang="en-US" dirty="0"/>
              <a:t> and </a:t>
            </a:r>
            <a:r>
              <a:rPr lang="en-US" b="1" dirty="0"/>
              <a:t>Americans</a:t>
            </a:r>
            <a:r>
              <a:rPr lang="en-US" dirty="0" smtClean="0"/>
              <a:t>)</a:t>
            </a:r>
          </a:p>
          <a:p>
            <a:pPr lvl="1"/>
            <a:r>
              <a:rPr lang="en-US" dirty="0" smtClean="0"/>
              <a:t>Assign </a:t>
            </a:r>
            <a:r>
              <a:rPr lang="en-US" dirty="0" err="1" smtClean="0"/>
              <a:t>demonyms</a:t>
            </a:r>
            <a:r>
              <a:rPr lang="en-US" dirty="0"/>
              <a:t> based on statements that indicate current or former residence in a place</a:t>
            </a:r>
            <a:endParaRPr lang="en-US" dirty="0" smtClean="0"/>
          </a:p>
          <a:p>
            <a:pPr lvl="1"/>
            <a:r>
              <a:rPr lang="en-US" dirty="0" smtClean="0"/>
              <a:t>Do </a:t>
            </a:r>
            <a:r>
              <a:rPr lang="en-US" dirty="0"/>
              <a:t>not attempt to distinguish between people who were born and/or grew up in a place and those who moved to that place later in their lives. Do not attempt to discern immigration and naturalization status, except as explicitly indicated on the resource </a:t>
            </a:r>
            <a:r>
              <a:rPr lang="en-US" dirty="0" smtClean="0"/>
              <a:t>itself. </a:t>
            </a:r>
            <a:endParaRPr lang="en-US" dirty="0"/>
          </a:p>
          <a:p>
            <a:pPr marL="457200" lvl="1" indent="0">
              <a:buNone/>
            </a:pPr>
            <a:r>
              <a:rPr lang="en-US" dirty="0" smtClean="0"/>
              <a:t>   	 “… was born and raised in Australia and currently lives in Spain”</a:t>
            </a:r>
          </a:p>
          <a:p>
            <a:pPr marL="457200" lvl="1" indent="0">
              <a:buNone/>
            </a:pPr>
            <a:r>
              <a:rPr lang="en-US" dirty="0"/>
              <a:t>	</a:t>
            </a:r>
            <a:r>
              <a:rPr lang="en-US" dirty="0" smtClean="0"/>
              <a:t>            	386 __  Australians $a Spaniards $2 </a:t>
            </a:r>
            <a:r>
              <a:rPr lang="en-US" dirty="0" err="1" smtClean="0"/>
              <a:t>lcdgt</a:t>
            </a:r>
            <a:endParaRPr lang="en-US" dirty="0"/>
          </a:p>
          <a:p>
            <a:pPr lvl="1"/>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142</a:t>
            </a:fld>
            <a:endParaRPr lang="en-US"/>
          </a:p>
        </p:txBody>
      </p:sp>
    </p:spTree>
    <p:extLst>
      <p:ext uri="{BB962C8B-B14F-4D97-AF65-F5344CB8AC3E}">
        <p14:creationId xmlns:p14="http://schemas.microsoft.com/office/powerpoint/2010/main" val="32453132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496"/>
            <a:ext cx="10515600" cy="651251"/>
          </a:xfrm>
        </p:spPr>
        <p:txBody>
          <a:bodyPr>
            <a:normAutofit fontScale="90000"/>
          </a:bodyPr>
          <a:lstStyle/>
          <a:p>
            <a:r>
              <a:rPr lang="en-US" dirty="0" smtClean="0"/>
              <a:t>Assigning LCDGT - Key Points</a:t>
            </a:r>
            <a:endParaRPr lang="en-US" dirty="0"/>
          </a:p>
        </p:txBody>
      </p:sp>
      <p:sp>
        <p:nvSpPr>
          <p:cNvPr id="3" name="Content Placeholder 2"/>
          <p:cNvSpPr>
            <a:spLocks noGrp="1"/>
          </p:cNvSpPr>
          <p:nvPr>
            <p:ph idx="1"/>
          </p:nvPr>
        </p:nvSpPr>
        <p:spPr>
          <a:xfrm>
            <a:off x="838200" y="1205130"/>
            <a:ext cx="10815735" cy="5652870"/>
          </a:xfrm>
        </p:spPr>
        <p:txBody>
          <a:bodyPr>
            <a:normAutofit/>
          </a:bodyPr>
          <a:lstStyle/>
          <a:p>
            <a:r>
              <a:rPr lang="en-US" dirty="0" smtClean="0"/>
              <a:t>Follow special instructions in L 510-L 560 if there are any</a:t>
            </a:r>
          </a:p>
          <a:p>
            <a:pPr lvl="1"/>
            <a:r>
              <a:rPr lang="en-US" dirty="0" smtClean="0"/>
              <a:t>When the audience or creator/contributor resides below </a:t>
            </a:r>
            <a:r>
              <a:rPr lang="en-US" dirty="0"/>
              <a:t>the first-level administrative subdivisions of countries (e.g., a state, a province</a:t>
            </a:r>
            <a:r>
              <a:rPr lang="en-US" dirty="0" smtClean="0"/>
              <a:t>), assign terms for the first-level administrative subdivision (e.g., for a resident of San Francisco or someone who grew up in San Francisco, assign </a:t>
            </a:r>
            <a:r>
              <a:rPr lang="en-US" b="1" dirty="0" smtClean="0"/>
              <a:t>Californians</a:t>
            </a:r>
            <a:r>
              <a:rPr lang="en-US" dirty="0" smtClean="0"/>
              <a:t>)</a:t>
            </a:r>
            <a:endParaRPr lang="en-US" dirty="0"/>
          </a:p>
          <a:p>
            <a:pPr lvl="1"/>
            <a:r>
              <a:rPr lang="en-US" i="1" dirty="0" smtClean="0"/>
              <a:t>Note:</a:t>
            </a:r>
            <a:r>
              <a:rPr lang="en-US" dirty="0" smtClean="0"/>
              <a:t> LC is still deciding whether and how to establish </a:t>
            </a:r>
            <a:r>
              <a:rPr lang="en-US" dirty="0" err="1" smtClean="0"/>
              <a:t>demonyms</a:t>
            </a:r>
            <a:r>
              <a:rPr lang="en-US" dirty="0" smtClean="0"/>
              <a:t> for places below the first-level administrative subdivision of a country</a:t>
            </a:r>
          </a:p>
          <a:p>
            <a:pPr lvl="1"/>
            <a:r>
              <a:rPr lang="en-US" dirty="0" smtClean="0"/>
              <a:t>Possible interim practice:</a:t>
            </a:r>
          </a:p>
          <a:p>
            <a:pPr lvl="2"/>
            <a:r>
              <a:rPr lang="en-US" dirty="0" smtClean="0"/>
              <a:t>If there is an well known </a:t>
            </a:r>
            <a:r>
              <a:rPr lang="en-US" dirty="0" err="1" smtClean="0"/>
              <a:t>demonym</a:t>
            </a:r>
            <a:r>
              <a:rPr lang="en-US" dirty="0" smtClean="0"/>
              <a:t> for the local place, assign it </a:t>
            </a:r>
            <a:r>
              <a:rPr lang="en-US" i="1" dirty="0" smtClean="0"/>
              <a:t>without a subfield $2 </a:t>
            </a:r>
            <a:r>
              <a:rPr lang="en-US" dirty="0" smtClean="0"/>
              <a:t>or with </a:t>
            </a:r>
            <a:r>
              <a:rPr lang="en-US" i="1" dirty="0" smtClean="0"/>
              <a:t>$2 local</a:t>
            </a:r>
            <a:r>
              <a:rPr lang="en-US" dirty="0" smtClean="0"/>
              <a:t> if you keep your own list of locally assigned terms</a:t>
            </a:r>
            <a:endParaRPr lang="en-US" i="1" dirty="0" smtClean="0"/>
          </a:p>
          <a:p>
            <a:pPr lvl="2"/>
            <a:r>
              <a:rPr lang="en-US" dirty="0" smtClean="0"/>
              <a:t>For creator/contributors, could also add 370 $g for the place of origin of work</a:t>
            </a:r>
          </a:p>
          <a:p>
            <a:pPr marL="914400" lvl="2" indent="0">
              <a:buNone/>
            </a:pPr>
            <a:r>
              <a:rPr lang="en-US" dirty="0"/>
              <a:t> </a:t>
            </a:r>
            <a:r>
              <a:rPr lang="en-US" dirty="0" smtClean="0"/>
              <a:t>        For example: A collection of poetry written by people from Tampa, Florida</a:t>
            </a:r>
          </a:p>
          <a:p>
            <a:pPr marL="914400" lvl="2" indent="0">
              <a:buNone/>
            </a:pPr>
            <a:r>
              <a:rPr lang="en-US" dirty="0"/>
              <a:t>	</a:t>
            </a:r>
            <a:r>
              <a:rPr lang="en-US" dirty="0" smtClean="0">
                <a:solidFill>
                  <a:srgbClr val="FF0000"/>
                </a:solidFill>
              </a:rPr>
              <a:t>370 __  $</a:t>
            </a:r>
            <a:r>
              <a:rPr lang="en-US" dirty="0">
                <a:solidFill>
                  <a:srgbClr val="FF0000"/>
                </a:solidFill>
              </a:rPr>
              <a:t>g </a:t>
            </a:r>
            <a:r>
              <a:rPr lang="en-US" dirty="0" smtClean="0">
                <a:solidFill>
                  <a:srgbClr val="FF0000"/>
                </a:solidFill>
              </a:rPr>
              <a:t>Tampa (Fla.) $2 </a:t>
            </a:r>
            <a:r>
              <a:rPr lang="en-US" dirty="0" err="1" smtClean="0">
                <a:solidFill>
                  <a:srgbClr val="FF0000"/>
                </a:solidFill>
              </a:rPr>
              <a:t>naf</a:t>
            </a:r>
            <a:endParaRPr lang="en-US" dirty="0" smtClean="0">
              <a:solidFill>
                <a:srgbClr val="FF0000"/>
              </a:solidFill>
            </a:endParaRPr>
          </a:p>
          <a:p>
            <a:pPr marL="914400" lvl="2" indent="0">
              <a:buNone/>
            </a:pPr>
            <a:r>
              <a:rPr lang="en-US" dirty="0">
                <a:solidFill>
                  <a:srgbClr val="FF0000"/>
                </a:solidFill>
              </a:rPr>
              <a:t>	</a:t>
            </a:r>
            <a:r>
              <a:rPr lang="en-US" dirty="0" smtClean="0">
                <a:solidFill>
                  <a:srgbClr val="FF0000"/>
                </a:solidFill>
              </a:rPr>
              <a:t>386 __  </a:t>
            </a:r>
            <a:r>
              <a:rPr lang="en-US" dirty="0" err="1" smtClean="0">
                <a:solidFill>
                  <a:srgbClr val="FF0000"/>
                </a:solidFill>
              </a:rPr>
              <a:t>Tampans</a:t>
            </a:r>
            <a:r>
              <a:rPr lang="en-US" dirty="0" smtClean="0">
                <a:solidFill>
                  <a:srgbClr val="FF0000"/>
                </a:solidFill>
              </a:rPr>
              <a:t>   </a:t>
            </a:r>
            <a:r>
              <a:rPr lang="en-US" i="1" dirty="0" smtClean="0"/>
              <a:t>or</a:t>
            </a:r>
            <a:r>
              <a:rPr lang="en-US" dirty="0" smtClean="0">
                <a:solidFill>
                  <a:srgbClr val="FF0000"/>
                </a:solidFill>
              </a:rPr>
              <a:t>   </a:t>
            </a:r>
            <a:r>
              <a:rPr lang="en-US" dirty="0" err="1" smtClean="0">
                <a:solidFill>
                  <a:srgbClr val="FF0000"/>
                </a:solidFill>
              </a:rPr>
              <a:t>Tampans</a:t>
            </a:r>
            <a:r>
              <a:rPr lang="en-US" dirty="0" smtClean="0">
                <a:solidFill>
                  <a:srgbClr val="FF0000"/>
                </a:solidFill>
              </a:rPr>
              <a:t> $2 local</a:t>
            </a:r>
          </a:p>
          <a:p>
            <a:pPr marL="914400" lvl="2" indent="0">
              <a:buNone/>
            </a:pPr>
            <a:r>
              <a:rPr lang="en-US" dirty="0" smtClean="0">
                <a:solidFill>
                  <a:srgbClr val="FF0000"/>
                </a:solidFill>
              </a:rPr>
              <a:t>	386 __  Floridians $2 </a:t>
            </a:r>
            <a:r>
              <a:rPr lang="en-US" dirty="0" err="1" smtClean="0">
                <a:solidFill>
                  <a:srgbClr val="FF0000"/>
                </a:solidFill>
              </a:rPr>
              <a:t>lcdgt</a:t>
            </a:r>
            <a:endParaRPr lang="en-US" i="1"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143</a:t>
            </a:fld>
            <a:endParaRPr lang="en-US"/>
          </a:p>
        </p:txBody>
      </p:sp>
    </p:spTree>
    <p:extLst>
      <p:ext uri="{BB962C8B-B14F-4D97-AF65-F5344CB8AC3E}">
        <p14:creationId xmlns:p14="http://schemas.microsoft.com/office/powerpoint/2010/main" val="11959487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spcAft>
                <a:spcPts val="600"/>
              </a:spcAft>
            </a:pPr>
            <a:r>
              <a:rPr lang="en-US" dirty="0" smtClean="0"/>
              <a:t>Do </a:t>
            </a:r>
            <a:r>
              <a:rPr lang="en-US" i="1" dirty="0" smtClean="0"/>
              <a:t>not</a:t>
            </a:r>
            <a:r>
              <a:rPr lang="en-US" dirty="0" smtClean="0"/>
              <a:t> assign language terms just to reflect the language of a resource (e.g., don’t assign audience </a:t>
            </a:r>
            <a:r>
              <a:rPr lang="en-US" b="1" dirty="0" smtClean="0"/>
              <a:t>German speakers </a:t>
            </a:r>
            <a:r>
              <a:rPr lang="en-US" dirty="0" smtClean="0"/>
              <a:t>to every resource in German).  Language terms for audience are usually assigned for resources that instruct speakers of one language who are learning another language.</a:t>
            </a:r>
          </a:p>
          <a:p>
            <a:pPr lvl="1">
              <a:spcAft>
                <a:spcPts val="600"/>
              </a:spcAft>
            </a:pPr>
            <a:r>
              <a:rPr lang="en-US" dirty="0" smtClean="0"/>
              <a:t>Bilingual dictionaries may have two audience speaker terms assigned if speakers of both languages would find it useful</a:t>
            </a:r>
          </a:p>
          <a:p>
            <a:pPr marL="914400" lvl="2" indent="0">
              <a:buNone/>
            </a:pPr>
            <a:r>
              <a:rPr lang="en-US" sz="2400" dirty="0"/>
              <a:t>245 00  Collins English-Italian, Italian-English dictionary …</a:t>
            </a:r>
          </a:p>
          <a:p>
            <a:pPr marL="914400" lvl="2" indent="0">
              <a:buNone/>
            </a:pPr>
            <a:r>
              <a:rPr lang="en-US" sz="2400" dirty="0"/>
              <a:t>385 __  English speakers $2 </a:t>
            </a:r>
            <a:r>
              <a:rPr lang="en-US" sz="2400" dirty="0" err="1"/>
              <a:t>lcdgt</a:t>
            </a:r>
            <a:endParaRPr lang="en-US" sz="2400" dirty="0"/>
          </a:p>
          <a:p>
            <a:pPr marL="914400" lvl="2" indent="0">
              <a:buNone/>
            </a:pPr>
            <a:r>
              <a:rPr lang="en-US" sz="2400" dirty="0"/>
              <a:t>385 __  Italian speakers $2 </a:t>
            </a:r>
            <a:r>
              <a:rPr lang="en-US" sz="2400" dirty="0" err="1" smtClean="0"/>
              <a:t>lcdgt</a:t>
            </a:r>
            <a:r>
              <a:rPr lang="en-US" sz="2400" dirty="0" smtClean="0"/>
              <a:t> </a:t>
            </a:r>
            <a:endParaRPr lang="en-US" sz="2400" dirty="0"/>
          </a:p>
          <a:p>
            <a:pPr lvl="1">
              <a:spcBef>
                <a:spcPts val="800"/>
              </a:spcBef>
              <a:spcAft>
                <a:spcPts val="600"/>
              </a:spcAft>
            </a:pPr>
            <a:r>
              <a:rPr lang="en-US" dirty="0" smtClean="0"/>
              <a:t>Monolingual language dictionaries would </a:t>
            </a:r>
            <a:r>
              <a:rPr lang="en-US" i="1" dirty="0" smtClean="0"/>
              <a:t>not</a:t>
            </a:r>
            <a:r>
              <a:rPr lang="en-US" dirty="0" smtClean="0"/>
              <a:t> be assigned a language audience term, e.g., don’t assign </a:t>
            </a:r>
            <a:r>
              <a:rPr lang="en-US" b="1" dirty="0" smtClean="0"/>
              <a:t>English speakers </a:t>
            </a:r>
            <a:r>
              <a:rPr lang="en-US" dirty="0" smtClean="0"/>
              <a:t>to </a:t>
            </a:r>
            <a:r>
              <a:rPr lang="en-US" dirty="0"/>
              <a:t>the OED or to </a:t>
            </a:r>
            <a:r>
              <a:rPr lang="en-US" i="1" dirty="0"/>
              <a:t>A </a:t>
            </a:r>
            <a:r>
              <a:rPr lang="en-US" i="1" dirty="0" smtClean="0"/>
              <a:t>Dictionary </a:t>
            </a:r>
            <a:r>
              <a:rPr lang="en-US" i="1" dirty="0"/>
              <a:t>of </a:t>
            </a:r>
            <a:r>
              <a:rPr lang="en-US" i="1" dirty="0" smtClean="0"/>
              <a:t>Economics</a:t>
            </a:r>
            <a:r>
              <a:rPr lang="en-US" dirty="0" smtClean="0"/>
              <a:t> </a:t>
            </a:r>
          </a:p>
        </p:txBody>
      </p:sp>
      <p:sp>
        <p:nvSpPr>
          <p:cNvPr id="4" name="Slide Number Placeholder 3"/>
          <p:cNvSpPr>
            <a:spLocks noGrp="1"/>
          </p:cNvSpPr>
          <p:nvPr>
            <p:ph type="sldNum" sz="quarter" idx="12"/>
          </p:nvPr>
        </p:nvSpPr>
        <p:spPr/>
        <p:txBody>
          <a:bodyPr/>
          <a:lstStyle/>
          <a:p>
            <a:fld id="{B3796095-66C8-4103-BE03-53F2BACA5387}" type="slidenum">
              <a:rPr lang="en-US" smtClean="0"/>
              <a:t>144</a:t>
            </a:fld>
            <a:endParaRPr lang="en-US"/>
          </a:p>
        </p:txBody>
      </p:sp>
    </p:spTree>
    <p:extLst>
      <p:ext uri="{BB962C8B-B14F-4D97-AF65-F5344CB8AC3E}">
        <p14:creationId xmlns:p14="http://schemas.microsoft.com/office/powerpoint/2010/main" val="40835826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572"/>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24845"/>
            <a:ext cx="10515600" cy="4621357"/>
          </a:xfrm>
        </p:spPr>
        <p:txBody>
          <a:bodyPr>
            <a:normAutofit lnSpcReduction="10000"/>
          </a:bodyPr>
          <a:lstStyle/>
          <a:p>
            <a:pPr marL="228600" lvl="1">
              <a:spcBef>
                <a:spcPts val="1000"/>
              </a:spcBef>
            </a:pPr>
            <a:r>
              <a:rPr lang="en-US" sz="2800" dirty="0"/>
              <a:t>Do not assign a term from the Occupation/Field of Activity category when the term is redundant with the format of resource being cataloged.  That is, don’t assign </a:t>
            </a:r>
            <a:r>
              <a:rPr lang="en-US" sz="2800" b="1" dirty="0"/>
              <a:t>Composers</a:t>
            </a:r>
            <a:r>
              <a:rPr lang="en-US" sz="2800" dirty="0"/>
              <a:t> as a creator characteristic of a score. It’s a score, so its creator must be a composer!  Similarly, don’t assign </a:t>
            </a:r>
            <a:r>
              <a:rPr lang="en-US" sz="2800" b="1" dirty="0" smtClean="0"/>
              <a:t>Poets</a:t>
            </a:r>
            <a:r>
              <a:rPr lang="en-US" sz="2800" dirty="0" smtClean="0"/>
              <a:t> </a:t>
            </a:r>
            <a:r>
              <a:rPr lang="en-US" sz="2800" dirty="0"/>
              <a:t>to every </a:t>
            </a:r>
            <a:r>
              <a:rPr lang="en-US" sz="2800" dirty="0" smtClean="0"/>
              <a:t>book of poetry.  However</a:t>
            </a:r>
            <a:r>
              <a:rPr lang="en-US" sz="2800" dirty="0"/>
              <a:t>, if you have a novel </a:t>
            </a:r>
            <a:r>
              <a:rPr lang="en-US" sz="2800" dirty="0" smtClean="0"/>
              <a:t>or non-fiction work written </a:t>
            </a:r>
            <a:r>
              <a:rPr lang="en-US" sz="2800" dirty="0"/>
              <a:t>by a composer, then assigning </a:t>
            </a:r>
            <a:r>
              <a:rPr lang="en-US" sz="2800" b="1" dirty="0"/>
              <a:t>Composers</a:t>
            </a:r>
            <a:r>
              <a:rPr lang="en-US" sz="2800" dirty="0"/>
              <a:t> as a creator characteristic is useful</a:t>
            </a:r>
            <a:r>
              <a:rPr lang="en-US" sz="2800" dirty="0" smtClean="0"/>
              <a:t>.</a:t>
            </a:r>
          </a:p>
          <a:p>
            <a:r>
              <a:rPr lang="en-US" dirty="0" smtClean="0"/>
              <a:t>Consider SACO proposals for new LCDGT terms needed in new cataloging </a:t>
            </a:r>
          </a:p>
          <a:p>
            <a:r>
              <a:rPr lang="en-US" dirty="0" smtClean="0"/>
              <a:t>Continue to follow current subject cataloging policies and procedures as found the </a:t>
            </a:r>
            <a:r>
              <a:rPr lang="en-US" i="1" dirty="0" smtClean="0"/>
              <a:t>Subject Headings Manual</a:t>
            </a:r>
            <a:r>
              <a:rPr lang="en-US" dirty="0" smtClean="0"/>
              <a:t>.  That is, assignment of LCDGT in fields 385 and 386 is </a:t>
            </a:r>
            <a:r>
              <a:rPr lang="en-US" i="1" dirty="0" smtClean="0"/>
              <a:t>in addition</a:t>
            </a:r>
            <a:r>
              <a:rPr lang="en-US" dirty="0" smtClean="0"/>
              <a:t> to what you assign in 6XX fields.</a:t>
            </a:r>
            <a:endParaRPr lang="en-US" i="1" dirty="0" smtClean="0"/>
          </a:p>
          <a:p>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145</a:t>
            </a:fld>
            <a:endParaRPr lang="en-US"/>
          </a:p>
        </p:txBody>
      </p:sp>
    </p:spTree>
    <p:extLst>
      <p:ext uri="{BB962C8B-B14F-4D97-AF65-F5344CB8AC3E}">
        <p14:creationId xmlns:p14="http://schemas.microsoft.com/office/powerpoint/2010/main" val="38334990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7029"/>
            <a:ext cx="10515600" cy="267921"/>
          </a:xfrm>
        </p:spPr>
        <p:txBody>
          <a:bodyPr>
            <a:noAutofit/>
          </a:bodyPr>
          <a:lstStyle/>
          <a:p>
            <a:r>
              <a:rPr lang="en-US" sz="3800" dirty="0" smtClean="0"/>
              <a:t>Examples - Audience</a:t>
            </a:r>
            <a:endParaRPr lang="en-US" sz="3800" dirty="0"/>
          </a:p>
        </p:txBody>
      </p:sp>
      <p:sp>
        <p:nvSpPr>
          <p:cNvPr id="3" name="Content Placeholder 2"/>
          <p:cNvSpPr>
            <a:spLocks noGrp="1"/>
          </p:cNvSpPr>
          <p:nvPr>
            <p:ph idx="1"/>
          </p:nvPr>
        </p:nvSpPr>
        <p:spPr>
          <a:xfrm>
            <a:off x="838200" y="747132"/>
            <a:ext cx="11239919" cy="6321883"/>
          </a:xfrm>
        </p:spPr>
        <p:txBody>
          <a:bodyPr>
            <a:normAutofit lnSpcReduction="10000"/>
          </a:bodyPr>
          <a:lstStyle/>
          <a:p>
            <a:pPr marL="0" indent="0">
              <a:buNone/>
            </a:pPr>
            <a:r>
              <a:rPr lang="en-US" dirty="0"/>
              <a:t>245 00 </a:t>
            </a:r>
            <a:r>
              <a:rPr lang="en-US" dirty="0" smtClean="0"/>
              <a:t>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Studios </a:t>
            </a:r>
            <a:r>
              <a:rPr lang="en-US" dirty="0"/>
              <a:t>film ; producer, Darla K</a:t>
            </a:r>
            <a:r>
              <a:rPr lang="en-US" dirty="0" smtClean="0"/>
              <a:t>. Anderson </a:t>
            </a:r>
            <a:r>
              <a:rPr lang="en-US" dirty="0"/>
              <a:t>; written by </a:t>
            </a:r>
            <a:r>
              <a:rPr lang="en-US" dirty="0" smtClean="0"/>
              <a:t>Andrew</a:t>
            </a:r>
          </a:p>
          <a:p>
            <a:pPr marL="0" indent="0">
              <a:buNone/>
            </a:pPr>
            <a:r>
              <a:rPr lang="en-US" dirty="0"/>
              <a:t>	</a:t>
            </a:r>
            <a:r>
              <a:rPr lang="en-US" dirty="0" smtClean="0"/>
              <a:t>   </a:t>
            </a:r>
            <a:r>
              <a:rPr lang="en-US" dirty="0"/>
              <a:t>Stanton, </a:t>
            </a:r>
            <a:r>
              <a:rPr lang="en-US" dirty="0" smtClean="0"/>
              <a:t> Daniel </a:t>
            </a:r>
            <a:r>
              <a:rPr lang="en-US" dirty="0"/>
              <a:t>Gerson ; directors, Pete </a:t>
            </a:r>
            <a:r>
              <a:rPr lang="en-US" dirty="0" err="1"/>
              <a:t>Docter</a:t>
            </a:r>
            <a:r>
              <a:rPr lang="en-US" dirty="0"/>
              <a:t>, David Silverman</a:t>
            </a:r>
            <a:r>
              <a:rPr lang="en-US" dirty="0" smtClean="0"/>
              <a:t>,</a:t>
            </a:r>
          </a:p>
          <a:p>
            <a:pPr marL="0" indent="0">
              <a:buNone/>
            </a:pPr>
            <a:r>
              <a:rPr lang="en-US" dirty="0"/>
              <a:t>	</a:t>
            </a:r>
            <a:r>
              <a:rPr lang="en-US" dirty="0" smtClean="0"/>
              <a:t>   </a:t>
            </a:r>
            <a:r>
              <a:rPr lang="en-US" dirty="0"/>
              <a:t>Lee Unkrich</a:t>
            </a:r>
            <a:r>
              <a:rPr lang="en-US" dirty="0" smtClean="0"/>
              <a:t>.</a:t>
            </a:r>
          </a:p>
          <a:p>
            <a:pPr marL="0" indent="0">
              <a:buNone/>
            </a:pPr>
            <a:r>
              <a:rPr lang="en-US" dirty="0" smtClean="0">
                <a:solidFill>
                  <a:srgbClr val="FF0000"/>
                </a:solidFill>
              </a:rPr>
              <a:t>385 __  Children  [</a:t>
            </a:r>
            <a:r>
              <a:rPr lang="en-US" i="1" dirty="0" smtClean="0">
                <a:solidFill>
                  <a:srgbClr val="FF0000"/>
                </a:solidFill>
              </a:rPr>
              <a:t>or perhaps </a:t>
            </a:r>
            <a:r>
              <a:rPr lang="en-US" dirty="0" smtClean="0">
                <a:solidFill>
                  <a:srgbClr val="FF0000"/>
                </a:solidFill>
              </a:rPr>
              <a:t>Families] $2 </a:t>
            </a:r>
            <a:r>
              <a:rPr lang="en-US" dirty="0" err="1" smtClean="0">
                <a:solidFill>
                  <a:srgbClr val="FF0000"/>
                </a:solidFill>
              </a:rPr>
              <a:t>lcdgt</a:t>
            </a:r>
            <a:endParaRPr lang="en-US" dirty="0" smtClean="0">
              <a:solidFill>
                <a:srgbClr val="FF0000"/>
              </a:solidFill>
            </a:endParaRPr>
          </a:p>
          <a:p>
            <a:pPr marL="0" indent="0">
              <a:buNone/>
            </a:pPr>
            <a:r>
              <a:rPr lang="en-US" dirty="0" smtClean="0"/>
              <a:t>650 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endParaRPr lang="en-US" dirty="0" smtClean="0"/>
          </a:p>
          <a:p>
            <a:pPr marL="0" indent="0">
              <a:buNone/>
            </a:pPr>
            <a:r>
              <a:rPr lang="en-US" dirty="0"/>
              <a:t>	</a:t>
            </a:r>
            <a:r>
              <a:rPr lang="en-US" dirty="0" smtClean="0"/>
              <a:t>   $v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p:txBody>
      </p:sp>
      <p:sp>
        <p:nvSpPr>
          <p:cNvPr id="4" name="Slide Number Placeholder 3"/>
          <p:cNvSpPr>
            <a:spLocks noGrp="1"/>
          </p:cNvSpPr>
          <p:nvPr>
            <p:ph type="sldNum" sz="quarter" idx="12"/>
          </p:nvPr>
        </p:nvSpPr>
        <p:spPr/>
        <p:txBody>
          <a:bodyPr/>
          <a:lstStyle/>
          <a:p>
            <a:fld id="{A00A331D-2EB0-4CEE-8662-2FAB66802E28}" type="slidenum">
              <a:rPr lang="en-US" smtClean="0"/>
              <a:t>146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014" y="2360108"/>
            <a:ext cx="2933510" cy="4143375"/>
          </a:xfrm>
          <a:prstGeom prst="rect">
            <a:avLst/>
          </a:prstGeom>
        </p:spPr>
      </p:pic>
    </p:spTree>
    <p:extLst>
      <p:ext uri="{BB962C8B-B14F-4D97-AF65-F5344CB8AC3E}">
        <p14:creationId xmlns:p14="http://schemas.microsoft.com/office/powerpoint/2010/main" val="8697194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612949" y="813916"/>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smtClean="0">
                <a:solidFill>
                  <a:srgbClr val="FF0000"/>
                </a:solidFill>
              </a:rPr>
              <a:t>385 __  Piano students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of </a:t>
            </a:r>
            <a:r>
              <a:rPr lang="en-US" dirty="0"/>
              <a:t>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t>655 </a:t>
            </a:r>
            <a:r>
              <a:rPr lang="en-US" dirty="0" smtClean="0"/>
              <a:t>_7  Jazz</a:t>
            </a:r>
            <a:r>
              <a:rPr lang="en-US" dirty="0"/>
              <a:t>. </a:t>
            </a:r>
            <a:r>
              <a:rPr lang="en-US" dirty="0" smtClean="0"/>
              <a:t>$2 </a:t>
            </a:r>
            <a:r>
              <a:rPr lang="en-US" dirty="0" err="1"/>
              <a:t>lcgft</a:t>
            </a:r>
            <a:endParaRPr lang="en-US" dirty="0"/>
          </a:p>
          <a:p>
            <a:pPr marL="0" indent="0">
              <a:buNone/>
            </a:pPr>
            <a:r>
              <a:rPr lang="en-US" dirty="0"/>
              <a:t>655 </a:t>
            </a:r>
            <a:r>
              <a:rPr lang="en-US" dirty="0" smtClean="0"/>
              <a:t>_7  Methods </a:t>
            </a:r>
            <a:r>
              <a:rPr lang="en-US" dirty="0"/>
              <a:t>(Music)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147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925" y="4202398"/>
            <a:ext cx="1893094" cy="2519077"/>
          </a:xfrm>
          <a:prstGeom prst="rect">
            <a:avLst/>
          </a:prstGeom>
        </p:spPr>
      </p:pic>
    </p:spTree>
    <p:extLst>
      <p:ext uri="{BB962C8B-B14F-4D97-AF65-F5344CB8AC3E}">
        <p14:creationId xmlns:p14="http://schemas.microsoft.com/office/powerpoint/2010/main" val="6637907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1872"/>
            <a:ext cx="10515600" cy="308114"/>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74690"/>
            <a:ext cx="11353800" cy="5883310"/>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_1 </a:t>
            </a:r>
            <a:r>
              <a:rPr lang="en-US" dirty="0" smtClean="0"/>
              <a:t> Karachi</a:t>
            </a:r>
            <a:r>
              <a:rPr lang="en-US" dirty="0"/>
              <a:t>,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smtClean="0"/>
              <a:t>385 __  </a:t>
            </a:r>
            <a:r>
              <a:rPr lang="en-US" dirty="0" smtClean="0">
                <a:solidFill>
                  <a:srgbClr val="FF0000"/>
                </a:solidFill>
              </a:rPr>
              <a:t>High school students $2 </a:t>
            </a:r>
            <a:r>
              <a:rPr lang="en-US" dirty="0" err="1" smtClean="0">
                <a:solidFill>
                  <a:srgbClr val="FF0000"/>
                </a:solidFill>
              </a:rPr>
              <a:t>lcdgt</a:t>
            </a:r>
            <a:endParaRPr lang="en-US" dirty="0" smtClean="0">
              <a:solidFill>
                <a:srgbClr val="FF0000"/>
              </a:solidFill>
            </a:endParaRP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t>655 </a:t>
            </a:r>
            <a:r>
              <a:rPr lang="en-US" dirty="0" smtClean="0"/>
              <a:t>_7  Children's </a:t>
            </a:r>
            <a:r>
              <a:rPr lang="en-US" dirty="0"/>
              <a:t>atlases. </a:t>
            </a:r>
            <a:r>
              <a:rPr lang="en-US" dirty="0" smtClean="0"/>
              <a:t>$2 </a:t>
            </a:r>
            <a:r>
              <a:rPr lang="en-US" dirty="0" err="1"/>
              <a:t>lcgft</a:t>
            </a:r>
            <a:endParaRPr lang="en-US" dirty="0"/>
          </a:p>
          <a:p>
            <a:pPr marL="0" indent="0">
              <a:buNone/>
            </a:pPr>
            <a:r>
              <a:rPr lang="en-US" dirty="0"/>
              <a:t>655 </a:t>
            </a:r>
            <a:r>
              <a:rPr lang="en-US" dirty="0" smtClean="0"/>
              <a:t>_7  World </a:t>
            </a:r>
            <a:r>
              <a:rPr lang="en-US" dirty="0"/>
              <a:t>atlases. </a:t>
            </a:r>
            <a:r>
              <a:rPr lang="en-US" dirty="0" smtClean="0"/>
              <a:t>$2 </a:t>
            </a:r>
            <a:r>
              <a:rPr lang="en-US" dirty="0" err="1" smtClean="0"/>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148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Tree>
    <p:extLst>
      <p:ext uri="{BB962C8B-B14F-4D97-AF65-F5344CB8AC3E}">
        <p14:creationId xmlns:p14="http://schemas.microsoft.com/office/powerpoint/2010/main" val="390834268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84"/>
            <a:ext cx="10515600" cy="243220"/>
          </a:xfrm>
        </p:spPr>
        <p:txBody>
          <a:bodyPr>
            <a:noAutofit/>
          </a:bodyPr>
          <a:lstStyle/>
          <a:p>
            <a:r>
              <a:rPr lang="en-US" sz="3100" dirty="0" smtClean="0"/>
              <a:t>Examples - Audience</a:t>
            </a:r>
            <a:endParaRPr lang="en-US" sz="3100" dirty="0"/>
          </a:p>
        </p:txBody>
      </p:sp>
      <p:sp>
        <p:nvSpPr>
          <p:cNvPr id="3" name="Content Placeholder 2"/>
          <p:cNvSpPr>
            <a:spLocks noGrp="1"/>
          </p:cNvSpPr>
          <p:nvPr>
            <p:ph idx="1"/>
          </p:nvPr>
        </p:nvSpPr>
        <p:spPr>
          <a:xfrm>
            <a:off x="838200" y="488009"/>
            <a:ext cx="11353800" cy="5868341"/>
          </a:xfrm>
        </p:spPr>
        <p:txBody>
          <a:bodyPr>
            <a:noAutofit/>
          </a:bodyPr>
          <a:lstStyle/>
          <a:p>
            <a:pPr marL="0" indent="0">
              <a:buNone/>
            </a:pPr>
            <a:r>
              <a:rPr lang="en-US" sz="2000" dirty="0" smtClean="0"/>
              <a:t>245 00  </a:t>
            </a:r>
            <a:r>
              <a:rPr lang="en-US" sz="2000" dirty="0" err="1" smtClean="0"/>
              <a:t>Conozca</a:t>
            </a:r>
            <a:r>
              <a:rPr lang="en-US" sz="2000" dirty="0" smtClean="0"/>
              <a:t> </a:t>
            </a:r>
            <a:r>
              <a:rPr lang="en-US" sz="2000" dirty="0" err="1"/>
              <a:t>Andalucia</a:t>
            </a:r>
            <a:r>
              <a:rPr lang="en-US" sz="2000" dirty="0"/>
              <a:t>.</a:t>
            </a:r>
          </a:p>
          <a:p>
            <a:pPr marL="0" indent="0">
              <a:buNone/>
            </a:pPr>
            <a:r>
              <a:rPr lang="en-US" sz="2000" dirty="0" smtClean="0"/>
              <a:t>264 1_  San </a:t>
            </a:r>
            <a:r>
              <a:rPr lang="en-US" sz="2000" dirty="0"/>
              <a:t>Antonio, TX : </a:t>
            </a:r>
            <a:r>
              <a:rPr lang="en-US" sz="2000" dirty="0" smtClean="0"/>
              <a:t>$b </a:t>
            </a:r>
            <a:r>
              <a:rPr lang="en-US" sz="2000" dirty="0"/>
              <a:t>Babbitt Instructional Resources, </a:t>
            </a:r>
            <a:r>
              <a:rPr lang="en-US" sz="2000" dirty="0" smtClean="0"/>
              <a:t>$c </a:t>
            </a:r>
            <a:r>
              <a:rPr lang="en-US" sz="2000" dirty="0"/>
              <a:t>[2013</a:t>
            </a:r>
            <a:r>
              <a:rPr lang="en-US" sz="2000" dirty="0" smtClean="0"/>
              <a:t>]</a:t>
            </a:r>
          </a:p>
          <a:p>
            <a:pPr marL="0" indent="0">
              <a:buNone/>
            </a:pPr>
            <a:r>
              <a:rPr lang="en-US" sz="2000" dirty="0"/>
              <a:t>300 __ </a:t>
            </a:r>
            <a:r>
              <a:rPr lang="en-US" sz="2000" dirty="0" smtClean="0"/>
              <a:t> 1 </a:t>
            </a:r>
            <a:r>
              <a:rPr lang="en-US" sz="2000" dirty="0"/>
              <a:t>videodisc (31 min.) : </a:t>
            </a:r>
            <a:r>
              <a:rPr lang="en-US" sz="2000" dirty="0" smtClean="0"/>
              <a:t>$b sound, color </a:t>
            </a:r>
            <a:r>
              <a:rPr lang="en-US" sz="2000" dirty="0"/>
              <a:t>; </a:t>
            </a:r>
            <a:r>
              <a:rPr lang="en-US" sz="2000" dirty="0" smtClean="0"/>
              <a:t>$c </a:t>
            </a:r>
            <a:r>
              <a:rPr lang="en-US" sz="2000" dirty="0"/>
              <a:t>4 3/4 in. + </a:t>
            </a:r>
            <a:r>
              <a:rPr lang="en-US" sz="2000" dirty="0" smtClean="0"/>
              <a:t>$e </a:t>
            </a:r>
            <a:r>
              <a:rPr lang="en-US" sz="2000" dirty="0"/>
              <a:t>1 computer disc (4 3/4 in</a:t>
            </a:r>
            <a:r>
              <a:rPr lang="en-US" sz="2000" dirty="0" smtClean="0"/>
              <a:t>.)</a:t>
            </a:r>
          </a:p>
          <a:p>
            <a:pPr marL="0" indent="0">
              <a:buNone/>
            </a:pPr>
            <a:r>
              <a:rPr lang="en-US" sz="2000" dirty="0">
                <a:solidFill>
                  <a:srgbClr val="FF0000"/>
                </a:solidFill>
              </a:rPr>
              <a:t>385 </a:t>
            </a:r>
            <a:r>
              <a:rPr lang="en-US" sz="2000" dirty="0" smtClean="0">
                <a:solidFill>
                  <a:srgbClr val="FF0000"/>
                </a:solidFill>
              </a:rPr>
              <a:t>__  Spanish </a:t>
            </a:r>
            <a:r>
              <a:rPr lang="en-US" sz="2000" dirty="0">
                <a:solidFill>
                  <a:srgbClr val="FF0000"/>
                </a:solidFill>
              </a:rPr>
              <a:t>students </a:t>
            </a:r>
            <a:r>
              <a:rPr lang="en-US" sz="2000" dirty="0" smtClean="0">
                <a:solidFill>
                  <a:srgbClr val="FF0000"/>
                </a:solidFill>
              </a:rPr>
              <a:t>  </a:t>
            </a:r>
            <a:r>
              <a:rPr lang="en-US" sz="2000" dirty="0" smtClean="0">
                <a:solidFill>
                  <a:srgbClr val="7030A0"/>
                </a:solidFill>
              </a:rPr>
              <a:t> </a:t>
            </a:r>
            <a:r>
              <a:rPr lang="en-US" sz="2000" i="1" dirty="0" smtClean="0">
                <a:solidFill>
                  <a:srgbClr val="7030A0"/>
                </a:solidFill>
              </a:rPr>
              <a:t>[Term not yet in LCDGT – could be proposed]</a:t>
            </a:r>
            <a:endParaRPr lang="en-US" sz="2000" dirty="0">
              <a:solidFill>
                <a:srgbClr val="7030A0"/>
              </a:solidFill>
            </a:endParaRPr>
          </a:p>
          <a:p>
            <a:pPr marL="0" indent="0">
              <a:buNone/>
            </a:pPr>
            <a:r>
              <a:rPr lang="en-US" sz="2000" dirty="0">
                <a:solidFill>
                  <a:srgbClr val="FF0000"/>
                </a:solidFill>
              </a:rPr>
              <a:t>385 </a:t>
            </a:r>
            <a:r>
              <a:rPr lang="en-US" sz="2000" dirty="0" smtClean="0">
                <a:solidFill>
                  <a:srgbClr val="FF0000"/>
                </a:solidFill>
              </a:rPr>
              <a:t>__  English </a:t>
            </a:r>
            <a:r>
              <a:rPr lang="en-US" sz="2000" dirty="0">
                <a:solidFill>
                  <a:srgbClr val="FF0000"/>
                </a:solidFill>
              </a:rPr>
              <a:t>speakers </a:t>
            </a:r>
            <a:r>
              <a:rPr lang="en-US" sz="2000" dirty="0" smtClean="0">
                <a:solidFill>
                  <a:srgbClr val="FF0000"/>
                </a:solidFill>
              </a:rPr>
              <a:t>$2 </a:t>
            </a:r>
            <a:r>
              <a:rPr lang="en-US" sz="2000" dirty="0" err="1">
                <a:solidFill>
                  <a:srgbClr val="FF0000"/>
                </a:solidFill>
              </a:rPr>
              <a:t>lcdgt</a:t>
            </a:r>
            <a:endParaRPr lang="en-US" sz="2000" dirty="0">
              <a:solidFill>
                <a:srgbClr val="FF0000"/>
              </a:solidFill>
            </a:endParaRPr>
          </a:p>
          <a:p>
            <a:pPr marL="514350" indent="-514350">
              <a:buAutoNum type="arabicPlain" startAt="500"/>
            </a:pPr>
            <a:r>
              <a:rPr lang="en-US" sz="2000" dirty="0" smtClean="0"/>
              <a:t>__  "</a:t>
            </a:r>
            <a:r>
              <a:rPr lang="en-US" sz="2000" dirty="0"/>
              <a:t>This DVD is for advanced beginning and intermediate students. It is composed of </a:t>
            </a:r>
            <a:r>
              <a:rPr lang="en-US" sz="2000" dirty="0" smtClean="0"/>
              <a:t>five lessons</a:t>
            </a:r>
          </a:p>
          <a:p>
            <a:pPr marL="0" indent="0">
              <a:buNone/>
            </a:pPr>
            <a:r>
              <a:rPr lang="en-US" sz="2000" dirty="0" smtClean="0"/>
              <a:t>               devoted </a:t>
            </a:r>
            <a:r>
              <a:rPr lang="en-US" sz="2000" dirty="0"/>
              <a:t>to the history and folklore of the old province of </a:t>
            </a:r>
            <a:r>
              <a:rPr lang="en-US" sz="2000" dirty="0" err="1"/>
              <a:t>Andalucia</a:t>
            </a:r>
            <a:r>
              <a:rPr lang="en-US" sz="2000" dirty="0" smtClean="0"/>
              <a:t>. The </a:t>
            </a:r>
            <a:r>
              <a:rPr lang="en-US" sz="2000" dirty="0"/>
              <a:t>goal of this program is </a:t>
            </a:r>
            <a:r>
              <a:rPr lang="en-US" sz="2000" dirty="0" smtClean="0"/>
              <a:t>to</a:t>
            </a:r>
          </a:p>
          <a:p>
            <a:pPr marL="0" indent="0">
              <a:buNone/>
            </a:pPr>
            <a:r>
              <a:rPr lang="en-US" sz="2000" dirty="0"/>
              <a:t> </a:t>
            </a:r>
            <a:r>
              <a:rPr lang="en-US" sz="2000" dirty="0" smtClean="0"/>
              <a:t>              help </a:t>
            </a:r>
            <a:r>
              <a:rPr lang="en-US" sz="2000" dirty="0"/>
              <a:t>students beginning the study of Spanish to </a:t>
            </a:r>
            <a:r>
              <a:rPr lang="en-US" sz="2000" dirty="0" smtClean="0"/>
              <a:t>learn about </a:t>
            </a:r>
            <a:r>
              <a:rPr lang="en-US" sz="2000" dirty="0"/>
              <a:t>the history, art and folklore of </a:t>
            </a:r>
            <a:endParaRPr lang="en-US" sz="2000" dirty="0" smtClean="0"/>
          </a:p>
          <a:p>
            <a:pPr marL="0" indent="0">
              <a:buNone/>
            </a:pPr>
            <a:r>
              <a:rPr lang="en-US" sz="2000" dirty="0"/>
              <a:t> </a:t>
            </a:r>
            <a:r>
              <a:rPr lang="en-US" sz="2000" dirty="0" smtClean="0"/>
              <a:t>              </a:t>
            </a:r>
            <a:r>
              <a:rPr lang="en-US" sz="2000" dirty="0" err="1" smtClean="0"/>
              <a:t>Andalucia</a:t>
            </a:r>
            <a:r>
              <a:rPr lang="en-US" sz="2000" dirty="0" smtClean="0"/>
              <a:t> </a:t>
            </a:r>
            <a:r>
              <a:rPr lang="en-US" sz="2000" dirty="0"/>
              <a:t>while, at the same time, gain </a:t>
            </a:r>
            <a:r>
              <a:rPr lang="en-US" sz="2000" dirty="0" smtClean="0"/>
              <a:t>skills in </a:t>
            </a:r>
            <a:r>
              <a:rPr lang="en-US" sz="2000" dirty="0"/>
              <a:t>the language itself"--Container</a:t>
            </a:r>
            <a:r>
              <a:rPr lang="en-US" sz="2000" dirty="0" smtClean="0"/>
              <a:t>.</a:t>
            </a:r>
          </a:p>
          <a:p>
            <a:pPr marL="0" indent="0">
              <a:buNone/>
            </a:pPr>
            <a:r>
              <a:rPr lang="en-US" sz="2000" dirty="0"/>
              <a:t>650 </a:t>
            </a:r>
            <a:r>
              <a:rPr lang="en-US" sz="2000" dirty="0" smtClean="0"/>
              <a:t>_0  Spanish </a:t>
            </a:r>
            <a:r>
              <a:rPr lang="en-US" sz="2000" dirty="0"/>
              <a:t>language </a:t>
            </a:r>
            <a:r>
              <a:rPr lang="en-US" sz="2000" dirty="0" smtClean="0"/>
              <a:t>$v </a:t>
            </a:r>
            <a:r>
              <a:rPr lang="en-US" sz="2000" dirty="0"/>
              <a:t>Films for English speakers.</a:t>
            </a:r>
          </a:p>
          <a:p>
            <a:pPr marL="0" indent="0">
              <a:buNone/>
            </a:pPr>
            <a:r>
              <a:rPr lang="en-US" sz="2000" dirty="0"/>
              <a:t>650 </a:t>
            </a:r>
            <a:r>
              <a:rPr lang="en-US" sz="2000" dirty="0" smtClean="0"/>
              <a:t>_0  Spanish </a:t>
            </a:r>
            <a:r>
              <a:rPr lang="en-US" sz="2000" dirty="0"/>
              <a:t>language </a:t>
            </a:r>
            <a:r>
              <a:rPr lang="en-US" sz="2000" dirty="0" smtClean="0"/>
              <a:t>$x </a:t>
            </a:r>
            <a:r>
              <a:rPr lang="en-US" sz="2000" dirty="0"/>
              <a:t>Study and teaching </a:t>
            </a:r>
            <a:r>
              <a:rPr lang="en-US" sz="2000" dirty="0" smtClean="0"/>
              <a:t>$x </a:t>
            </a:r>
            <a:r>
              <a:rPr lang="en-US" sz="2000" dirty="0"/>
              <a:t>English speakers.</a:t>
            </a:r>
          </a:p>
          <a:p>
            <a:pPr marL="0" indent="0">
              <a:buNone/>
            </a:pPr>
            <a:r>
              <a:rPr lang="en-US" sz="2000" dirty="0"/>
              <a:t>651 </a:t>
            </a:r>
            <a:r>
              <a:rPr lang="en-US" sz="2000" dirty="0" smtClean="0"/>
              <a:t>_0  Andalusia </a:t>
            </a:r>
            <a:r>
              <a:rPr lang="en-US" sz="2000" dirty="0"/>
              <a:t>(Spain) </a:t>
            </a:r>
            <a:r>
              <a:rPr lang="en-US" sz="2000" dirty="0" smtClean="0"/>
              <a:t>$x </a:t>
            </a:r>
            <a:r>
              <a:rPr lang="en-US" sz="2000" dirty="0"/>
              <a:t>Civilization.</a:t>
            </a:r>
          </a:p>
          <a:p>
            <a:pPr marL="0" indent="0">
              <a:buNone/>
            </a:pPr>
            <a:r>
              <a:rPr lang="en-US" sz="2000" dirty="0"/>
              <a:t>651 _</a:t>
            </a:r>
            <a:r>
              <a:rPr lang="en-US" sz="2000" dirty="0" smtClean="0"/>
              <a:t>0  Andalusia </a:t>
            </a:r>
            <a:r>
              <a:rPr lang="en-US" sz="2000" dirty="0"/>
              <a:t>(Spain) </a:t>
            </a:r>
            <a:r>
              <a:rPr lang="en-US" sz="2000" dirty="0" smtClean="0"/>
              <a:t>$x </a:t>
            </a:r>
            <a:r>
              <a:rPr lang="en-US" sz="2000" dirty="0"/>
              <a:t>History.</a:t>
            </a:r>
          </a:p>
          <a:p>
            <a:pPr marL="0" indent="0">
              <a:buNone/>
            </a:pPr>
            <a:r>
              <a:rPr lang="en-US" sz="2000" dirty="0"/>
              <a:t>650 </a:t>
            </a:r>
            <a:r>
              <a:rPr lang="en-US" sz="2000" dirty="0" smtClean="0"/>
              <a:t>_0  Folklore $z </a:t>
            </a:r>
            <a:r>
              <a:rPr lang="en-US" sz="2000" dirty="0"/>
              <a:t>Spain </a:t>
            </a:r>
            <a:r>
              <a:rPr lang="en-US" sz="2000" dirty="0" smtClean="0"/>
              <a:t>$z </a:t>
            </a:r>
            <a:r>
              <a:rPr lang="en-US" sz="2000" dirty="0"/>
              <a:t>Andalusia</a:t>
            </a:r>
            <a:r>
              <a:rPr lang="en-US" sz="2000" dirty="0" smtClean="0"/>
              <a:t>.</a:t>
            </a:r>
          </a:p>
          <a:p>
            <a:pPr marL="0" indent="0">
              <a:buNone/>
            </a:pPr>
            <a:r>
              <a:rPr lang="en-US" sz="2000" dirty="0" smtClean="0"/>
              <a:t>655 _7  Instructional films. $2 </a:t>
            </a:r>
            <a:r>
              <a:rPr lang="en-US" sz="2000" dirty="0" err="1" smtClean="0"/>
              <a:t>lcgft</a:t>
            </a:r>
            <a:endParaRPr lang="en-US" sz="2000" dirty="0" smtClean="0"/>
          </a:p>
          <a:p>
            <a:pPr marL="0" indent="0">
              <a:buNone/>
            </a:pPr>
            <a:r>
              <a:rPr lang="en-US" sz="2000" dirty="0" smtClean="0"/>
              <a:t>655 _7  Nonfiction films. $2 </a:t>
            </a:r>
            <a:r>
              <a:rPr lang="en-US" sz="2000" dirty="0" err="1" smtClean="0"/>
              <a:t>lcgft</a:t>
            </a:r>
            <a:endParaRPr lang="en-US" sz="2000" dirty="0"/>
          </a:p>
        </p:txBody>
      </p:sp>
      <p:sp>
        <p:nvSpPr>
          <p:cNvPr id="4" name="Slide Number Placeholder 3"/>
          <p:cNvSpPr>
            <a:spLocks noGrp="1"/>
          </p:cNvSpPr>
          <p:nvPr>
            <p:ph type="sldNum" sz="quarter" idx="12"/>
          </p:nvPr>
        </p:nvSpPr>
        <p:spPr/>
        <p:txBody>
          <a:bodyPr/>
          <a:lstStyle/>
          <a:p>
            <a:fld id="{A00A331D-2EB0-4CEE-8662-2FAB66802E28}" type="slidenum">
              <a:rPr lang="en-US" smtClean="0"/>
              <a:t>149</a:t>
            </a:fld>
            <a:endParaRPr lang="en-US"/>
          </a:p>
        </p:txBody>
      </p:sp>
    </p:spTree>
    <p:extLst>
      <p:ext uri="{BB962C8B-B14F-4D97-AF65-F5344CB8AC3E}">
        <p14:creationId xmlns:p14="http://schemas.microsoft.com/office/powerpoint/2010/main" val="1822218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15</a:t>
            </a:fld>
            <a:endParaRPr lang="en-US"/>
          </a:p>
        </p:txBody>
      </p:sp>
      <p:pic>
        <p:nvPicPr>
          <p:cNvPr id="4" name="Picture 3"/>
          <p:cNvPicPr>
            <a:picLocks noChangeAspect="1"/>
          </p:cNvPicPr>
          <p:nvPr/>
        </p:nvPicPr>
        <p:blipFill>
          <a:blip r:embed="rId3"/>
          <a:stretch>
            <a:fillRect/>
          </a:stretch>
        </p:blipFill>
        <p:spPr>
          <a:xfrm>
            <a:off x="1839424" y="0"/>
            <a:ext cx="8563928" cy="6874288"/>
          </a:xfrm>
          <a:prstGeom prst="rect">
            <a:avLst/>
          </a:prstGeom>
        </p:spPr>
      </p:pic>
    </p:spTree>
    <p:extLst>
      <p:ext uri="{BB962C8B-B14F-4D97-AF65-F5344CB8AC3E}">
        <p14:creationId xmlns:p14="http://schemas.microsoft.com/office/powerpoint/2010/main" val="250079913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89659"/>
            <a:ext cx="11353800" cy="5868341"/>
          </a:xfrm>
        </p:spPr>
        <p:txBody>
          <a:bodyPr>
            <a:normAutofit fontScale="92500" lnSpcReduction="10000"/>
          </a:bodyPr>
          <a:lstStyle/>
          <a:p>
            <a:pPr marL="0" indent="0">
              <a:buNone/>
            </a:pPr>
            <a:r>
              <a:rPr lang="en-US" dirty="0" smtClean="0"/>
              <a:t>100 1_  </a:t>
            </a:r>
            <a:r>
              <a:rPr lang="en-US" dirty="0" err="1" smtClean="0"/>
              <a:t>Wiedel</a:t>
            </a:r>
            <a:r>
              <a:rPr lang="en-US" dirty="0"/>
              <a:t>, Joseph W., </a:t>
            </a:r>
            <a:r>
              <a:rPr lang="en-US" dirty="0" smtClean="0"/>
              <a:t>$e </a:t>
            </a:r>
            <a:r>
              <a:rPr lang="en-US" dirty="0"/>
              <a:t>cartographer.</a:t>
            </a:r>
          </a:p>
          <a:p>
            <a:pPr marL="0" indent="0">
              <a:buNone/>
            </a:pPr>
            <a:r>
              <a:rPr lang="en-US" dirty="0" smtClean="0"/>
              <a:t>245 14  The </a:t>
            </a:r>
            <a:r>
              <a:rPr lang="en-US" dirty="0"/>
              <a:t>tactile and large print atlas of the state of Maryland / </a:t>
            </a:r>
            <a:r>
              <a:rPr lang="en-US" dirty="0" smtClean="0"/>
              <a:t>$c </a:t>
            </a:r>
            <a:r>
              <a:rPr lang="en-US" dirty="0"/>
              <a:t>editor</a:t>
            </a:r>
            <a:r>
              <a:rPr lang="en-US" dirty="0" smtClean="0"/>
              <a:t>,</a:t>
            </a:r>
          </a:p>
          <a:p>
            <a:pPr marL="0" indent="0">
              <a:buNone/>
            </a:pPr>
            <a:r>
              <a:rPr lang="en-US" dirty="0"/>
              <a:t>	</a:t>
            </a:r>
            <a:r>
              <a:rPr lang="en-US" dirty="0" smtClean="0"/>
              <a:t>  Margaret </a:t>
            </a:r>
            <a:r>
              <a:rPr lang="en-US" dirty="0"/>
              <a:t>Rockwell </a:t>
            </a:r>
            <a:r>
              <a:rPr lang="en-US" dirty="0" err="1"/>
              <a:t>Pfanstiehl</a:t>
            </a:r>
            <a:r>
              <a:rPr lang="en-US" dirty="0"/>
              <a:t>, </a:t>
            </a:r>
            <a:r>
              <a:rPr lang="en-US" dirty="0" err="1"/>
              <a:t>Ed.D</a:t>
            </a:r>
            <a:r>
              <a:rPr lang="en-US" dirty="0"/>
              <a:t>. ; cartographers, Joseph W. </a:t>
            </a:r>
            <a:r>
              <a:rPr lang="en-US" dirty="0" err="1" smtClean="0"/>
              <a:t>Wiedel</a:t>
            </a:r>
            <a:endParaRPr lang="en-US" dirty="0" smtClean="0"/>
          </a:p>
          <a:p>
            <a:pPr marL="0" indent="0">
              <a:buNone/>
            </a:pPr>
            <a:r>
              <a:rPr lang="en-US" dirty="0" smtClean="0"/>
              <a:t>	  and </a:t>
            </a:r>
            <a:r>
              <a:rPr lang="en-US" dirty="0"/>
              <a:t>Mary L. </a:t>
            </a:r>
            <a:r>
              <a:rPr lang="en-US" dirty="0" err="1"/>
              <a:t>Helmsen</a:t>
            </a:r>
            <a:r>
              <a:rPr lang="en-US" dirty="0" smtClean="0"/>
              <a:t>.</a:t>
            </a:r>
          </a:p>
          <a:p>
            <a:pPr marL="0" indent="0">
              <a:buNone/>
            </a:pPr>
            <a:r>
              <a:rPr lang="en-US" dirty="0"/>
              <a:t>340 </a:t>
            </a:r>
            <a:r>
              <a:rPr lang="en-US" dirty="0" smtClean="0"/>
              <a:t>__  $n </a:t>
            </a:r>
            <a:r>
              <a:rPr lang="en-US" dirty="0"/>
              <a:t>large print </a:t>
            </a:r>
            <a:r>
              <a:rPr lang="en-US" dirty="0" smtClean="0"/>
              <a:t>$2 </a:t>
            </a:r>
            <a:r>
              <a:rPr lang="en-US" dirty="0" err="1" smtClean="0"/>
              <a:t>rdafs</a:t>
            </a:r>
            <a:endParaRPr lang="en-US" dirty="0" smtClean="0"/>
          </a:p>
          <a:p>
            <a:pPr marL="0" indent="0">
              <a:buNone/>
            </a:pPr>
            <a:r>
              <a:rPr lang="en-US" dirty="0" smtClean="0"/>
              <a:t>346 __  $b Braille code.</a:t>
            </a:r>
            <a:endParaRPr lang="en-US" dirty="0"/>
          </a:p>
          <a:p>
            <a:pPr marL="0" indent="0">
              <a:buNone/>
            </a:pPr>
            <a:r>
              <a:rPr lang="en-US" dirty="0" smtClean="0">
                <a:solidFill>
                  <a:srgbClr val="FF0000"/>
                </a:solidFill>
              </a:rPr>
              <a:t>385 __  Blind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People </a:t>
            </a:r>
            <a:r>
              <a:rPr lang="en-US" dirty="0">
                <a:solidFill>
                  <a:srgbClr val="FF0000"/>
                </a:solidFill>
              </a:rPr>
              <a:t>with visual disabilities $2 </a:t>
            </a:r>
            <a:r>
              <a:rPr lang="en-US" dirty="0" err="1">
                <a:solidFill>
                  <a:srgbClr val="FF0000"/>
                </a:solidFill>
              </a:rPr>
              <a:t>lcsh</a:t>
            </a:r>
            <a:endParaRPr lang="en-US" dirty="0"/>
          </a:p>
          <a:p>
            <a:pPr marL="0" indent="0">
              <a:buNone/>
            </a:pPr>
            <a:r>
              <a:rPr lang="en-US" dirty="0" smtClean="0"/>
              <a:t>651 _0  Maryland $v </a:t>
            </a:r>
            <a:r>
              <a:rPr lang="en-US" dirty="0"/>
              <a:t>Maps.</a:t>
            </a:r>
          </a:p>
          <a:p>
            <a:pPr marL="0" indent="0">
              <a:buNone/>
            </a:pPr>
            <a:r>
              <a:rPr lang="en-US" dirty="0" smtClean="0"/>
              <a:t>655 _7  Atlases</a:t>
            </a:r>
            <a:r>
              <a:rPr lang="en-US" dirty="0"/>
              <a:t>. </a:t>
            </a:r>
            <a:r>
              <a:rPr lang="en-US" dirty="0" smtClean="0"/>
              <a:t>$2 </a:t>
            </a:r>
            <a:r>
              <a:rPr lang="en-US" dirty="0" err="1"/>
              <a:t>lcgft</a:t>
            </a:r>
            <a:endParaRPr lang="en-US" dirty="0"/>
          </a:p>
          <a:p>
            <a:pPr marL="0" indent="0">
              <a:buNone/>
            </a:pPr>
            <a:r>
              <a:rPr lang="en-US" dirty="0"/>
              <a:t>655 </a:t>
            </a:r>
            <a:r>
              <a:rPr lang="en-US" dirty="0" smtClean="0"/>
              <a:t>_7  Braille </a:t>
            </a:r>
            <a:r>
              <a:rPr lang="en-US" dirty="0"/>
              <a:t>books. </a:t>
            </a:r>
            <a:r>
              <a:rPr lang="en-US" dirty="0" smtClean="0"/>
              <a:t>$2 </a:t>
            </a:r>
            <a:r>
              <a:rPr lang="en-US" dirty="0" err="1"/>
              <a:t>lcgft</a:t>
            </a:r>
            <a:endParaRPr lang="en-US" dirty="0"/>
          </a:p>
          <a:p>
            <a:pPr marL="0" indent="0">
              <a:buNone/>
            </a:pPr>
            <a:r>
              <a:rPr lang="en-US" dirty="0"/>
              <a:t>655 </a:t>
            </a:r>
            <a:r>
              <a:rPr lang="en-US" dirty="0" smtClean="0"/>
              <a:t>_7  Cartographic </a:t>
            </a:r>
            <a:r>
              <a:rPr lang="en-US" dirty="0"/>
              <a:t>materials for people with visual disabilities. </a:t>
            </a:r>
            <a:r>
              <a:rPr lang="en-US" dirty="0" smtClean="0"/>
              <a:t>$2 </a:t>
            </a:r>
            <a:r>
              <a:rPr lang="en-US" dirty="0" err="1" smtClean="0"/>
              <a:t>lcgft</a:t>
            </a:r>
            <a:endParaRPr lang="en-US" dirty="0" smtClean="0"/>
          </a:p>
          <a:p>
            <a:pPr marL="0" indent="0">
              <a:buNone/>
            </a:pPr>
            <a:r>
              <a:rPr lang="en-US" dirty="0"/>
              <a:t>655 _0 </a:t>
            </a:r>
            <a:r>
              <a:rPr lang="en-US" dirty="0" smtClean="0"/>
              <a:t> Large </a:t>
            </a:r>
            <a:r>
              <a:rPr lang="en-US" dirty="0"/>
              <a:t>type books.</a:t>
            </a:r>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150</a:t>
            </a:fld>
            <a:endParaRPr lang="en-US" dirty="0"/>
          </a:p>
        </p:txBody>
      </p:sp>
      <p:pic>
        <p:nvPicPr>
          <p:cNvPr id="5" name="Picture 4"/>
          <p:cNvPicPr>
            <a:picLocks noChangeAspect="1"/>
          </p:cNvPicPr>
          <p:nvPr/>
        </p:nvPicPr>
        <p:blipFill>
          <a:blip r:embed="rId3"/>
          <a:stretch>
            <a:fillRect/>
          </a:stretch>
        </p:blipFill>
        <p:spPr>
          <a:xfrm>
            <a:off x="7679152" y="2557965"/>
            <a:ext cx="3017330" cy="3044190"/>
          </a:xfrm>
          <a:prstGeom prst="rect">
            <a:avLst/>
          </a:prstGeom>
        </p:spPr>
      </p:pic>
      <p:pic>
        <p:nvPicPr>
          <p:cNvPr id="11" name="Picture 10"/>
          <p:cNvPicPr>
            <a:picLocks noChangeAspect="1"/>
          </p:cNvPicPr>
          <p:nvPr/>
        </p:nvPicPr>
        <p:blipFill>
          <a:blip r:embed="rId4"/>
          <a:stretch>
            <a:fillRect/>
          </a:stretch>
        </p:blipFill>
        <p:spPr>
          <a:xfrm>
            <a:off x="7679152" y="4742822"/>
            <a:ext cx="210780" cy="859334"/>
          </a:xfrm>
          <a:prstGeom prst="rect">
            <a:avLst/>
          </a:prstGeom>
        </p:spPr>
      </p:pic>
      <p:pic>
        <p:nvPicPr>
          <p:cNvPr id="12" name="Picture 11"/>
          <p:cNvPicPr>
            <a:picLocks noChangeAspect="1"/>
          </p:cNvPicPr>
          <p:nvPr/>
        </p:nvPicPr>
        <p:blipFill>
          <a:blip r:embed="rId4"/>
          <a:stretch>
            <a:fillRect/>
          </a:stretch>
        </p:blipFill>
        <p:spPr>
          <a:xfrm>
            <a:off x="7828019" y="4667664"/>
            <a:ext cx="240807" cy="504825"/>
          </a:xfrm>
          <a:prstGeom prst="rect">
            <a:avLst/>
          </a:prstGeom>
        </p:spPr>
      </p:pic>
    </p:spTree>
    <p:extLst>
      <p:ext uri="{BB962C8B-B14F-4D97-AF65-F5344CB8AC3E}">
        <p14:creationId xmlns:p14="http://schemas.microsoft.com/office/powerpoint/2010/main" val="285432443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61385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1527872"/>
            <a:ext cx="11353800" cy="4828478"/>
          </a:xfrm>
        </p:spPr>
        <p:txBody>
          <a:bodyPr>
            <a:normAutofit/>
          </a:bodyPr>
          <a:lstStyle/>
          <a:p>
            <a:pPr marL="0" indent="0">
              <a:buNone/>
            </a:pPr>
            <a:r>
              <a:rPr lang="en-US" dirty="0" smtClean="0"/>
              <a:t>100 1_  Bruce</a:t>
            </a:r>
            <a:r>
              <a:rPr lang="en-US" dirty="0"/>
              <a:t>, Hank, </a:t>
            </a:r>
            <a:r>
              <a:rPr lang="en-US" dirty="0" smtClean="0"/>
              <a:t>$e </a:t>
            </a:r>
            <a:r>
              <a:rPr lang="en-US" dirty="0"/>
              <a:t>author.</a:t>
            </a:r>
          </a:p>
          <a:p>
            <a:pPr marL="0" indent="0">
              <a:buNone/>
            </a:pPr>
            <a:r>
              <a:rPr lang="en-US" dirty="0" smtClean="0"/>
              <a:t>245 10  Florida </a:t>
            </a:r>
            <a:r>
              <a:rPr lang="en-US" dirty="0"/>
              <a:t>gardening for seniors / </a:t>
            </a:r>
            <a:r>
              <a:rPr lang="en-US" dirty="0" smtClean="0"/>
              <a:t>$c </a:t>
            </a:r>
            <a:r>
              <a:rPr lang="en-US" dirty="0"/>
              <a:t>by </a:t>
            </a:r>
            <a:r>
              <a:rPr lang="en-US" dirty="0" smtClean="0"/>
              <a:t>Hank Bruce.  </a:t>
            </a:r>
          </a:p>
          <a:p>
            <a:pPr marL="0" indent="0">
              <a:buNone/>
            </a:pPr>
            <a:r>
              <a:rPr lang="en-US" dirty="0" smtClean="0">
                <a:solidFill>
                  <a:srgbClr val="FF0000"/>
                </a:solidFill>
              </a:rPr>
              <a:t>385 __  Gardeners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Older people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385 __  Floridians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 </a:t>
            </a:r>
            <a:r>
              <a:rPr lang="en-US" dirty="0"/>
              <a:t>booklet providing gardening advice for </a:t>
            </a:r>
            <a:endParaRPr lang="en-US" dirty="0" smtClean="0"/>
          </a:p>
          <a:p>
            <a:pPr marL="0" indent="0">
              <a:buNone/>
            </a:pPr>
            <a:r>
              <a:rPr lang="en-US" dirty="0"/>
              <a:t>	</a:t>
            </a:r>
            <a:r>
              <a:rPr lang="en-US" dirty="0" smtClean="0"/>
              <a:t>   senior </a:t>
            </a:r>
            <a:r>
              <a:rPr lang="en-US" dirty="0"/>
              <a:t>Florida gardeners.</a:t>
            </a:r>
          </a:p>
          <a:p>
            <a:pPr marL="0" indent="0">
              <a:buNone/>
            </a:pPr>
            <a:r>
              <a:rPr lang="en-US" dirty="0"/>
              <a:t>650 </a:t>
            </a:r>
            <a:r>
              <a:rPr lang="en-US" dirty="0" smtClean="0"/>
              <a:t>_0  Gardening </a:t>
            </a:r>
            <a:r>
              <a:rPr lang="en-US" dirty="0"/>
              <a:t>for older people </a:t>
            </a:r>
            <a:r>
              <a:rPr lang="en-US" dirty="0" smtClean="0"/>
              <a:t>$z Florida.</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151</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5003605"/>
            <a:ext cx="1371429" cy="1385143"/>
          </a:xfrm>
          <a:prstGeom prst="rect">
            <a:avLst/>
          </a:prstGeom>
        </p:spPr>
      </p:pic>
      <p:pic>
        <p:nvPicPr>
          <p:cNvPr id="7" name="Picture 6"/>
          <p:cNvPicPr>
            <a:picLocks noChangeAspect="1"/>
          </p:cNvPicPr>
          <p:nvPr/>
        </p:nvPicPr>
        <p:blipFill>
          <a:blip r:embed="rId4"/>
          <a:stretch>
            <a:fillRect/>
          </a:stretch>
        </p:blipFill>
        <p:spPr>
          <a:xfrm rot="5400000">
            <a:off x="8310537" y="1524170"/>
            <a:ext cx="4558094" cy="2400776"/>
          </a:xfrm>
          <a:prstGeom prst="rect">
            <a:avLst/>
          </a:prstGeom>
          <a:ln w="12700">
            <a:solidFill>
              <a:schemeClr val="accent6">
                <a:lumMod val="60000"/>
                <a:lumOff val="40000"/>
              </a:schemeClr>
            </a:solidFill>
          </a:ln>
        </p:spPr>
      </p:pic>
    </p:spTree>
    <p:extLst>
      <p:ext uri="{BB962C8B-B14F-4D97-AF65-F5344CB8AC3E}">
        <p14:creationId xmlns:p14="http://schemas.microsoft.com/office/powerpoint/2010/main" val="423713267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20" y="271820"/>
            <a:ext cx="10515600" cy="55860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539620" y="1060870"/>
            <a:ext cx="10735492" cy="5660605"/>
          </a:xfrm>
        </p:spPr>
        <p:txBody>
          <a:bodyPr>
            <a:normAutofit lnSpcReduction="10000"/>
          </a:bodyPr>
          <a:lstStyle/>
          <a:p>
            <a:pPr marL="0" indent="0">
              <a:buNone/>
            </a:pPr>
            <a:r>
              <a:rPr lang="en-US" dirty="0" smtClean="0"/>
              <a:t>245 00  Women </a:t>
            </a:r>
            <a:r>
              <a:rPr lang="en-US" dirty="0"/>
              <a:t>on the edge : </a:t>
            </a:r>
            <a:r>
              <a:rPr lang="en-US" dirty="0" smtClean="0"/>
              <a:t>$b </a:t>
            </a:r>
            <a:r>
              <a:rPr lang="en-US" dirty="0"/>
              <a:t>writing from Los Angeles / </a:t>
            </a:r>
            <a:r>
              <a:rPr lang="en-US" dirty="0" smtClean="0"/>
              <a:t>$c </a:t>
            </a:r>
            <a:r>
              <a:rPr lang="en-US" dirty="0"/>
              <a:t>edited </a:t>
            </a:r>
            <a:r>
              <a:rPr lang="en-US" dirty="0" smtClean="0"/>
              <a:t>by</a:t>
            </a:r>
          </a:p>
          <a:p>
            <a:pPr marL="0" indent="0">
              <a:buNone/>
            </a:pPr>
            <a:r>
              <a:rPr lang="en-US" dirty="0"/>
              <a:t>	</a:t>
            </a:r>
            <a:r>
              <a:rPr lang="en-US" dirty="0" smtClean="0"/>
              <a:t>   Samantha </a:t>
            </a:r>
            <a:r>
              <a:rPr lang="en-US" dirty="0"/>
              <a:t>Dunn and Julianne </a:t>
            </a:r>
            <a:r>
              <a:rPr lang="en-US" dirty="0" err="1"/>
              <a:t>Ortale</a:t>
            </a:r>
            <a:r>
              <a:rPr lang="en-US" dirty="0"/>
              <a:t> ; foreword by Janet Fitch</a:t>
            </a:r>
            <a:r>
              <a:rPr lang="en-US" dirty="0" smtClean="0"/>
              <a:t>.</a:t>
            </a:r>
          </a:p>
          <a:p>
            <a:pPr marL="0" indent="0">
              <a:buNone/>
            </a:pPr>
            <a:r>
              <a:rPr lang="en-US" dirty="0" smtClean="0">
                <a:solidFill>
                  <a:srgbClr val="FF0000"/>
                </a:solidFill>
              </a:rPr>
              <a:t>386 __  Californians $2 </a:t>
            </a:r>
            <a:r>
              <a:rPr lang="en-US" dirty="0" err="1" smtClean="0">
                <a:solidFill>
                  <a:srgbClr val="FF0000"/>
                </a:solidFill>
              </a:rPr>
              <a:t>lcdgt</a:t>
            </a:r>
            <a:endParaRPr lang="en-US" i="1" dirty="0" smtClean="0">
              <a:solidFill>
                <a:srgbClr val="7030A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a:solidFill>
                <a:srgbClr val="FF0000"/>
              </a:solidFill>
            </a:endParaRPr>
          </a:p>
          <a:p>
            <a:pPr marL="0" indent="0">
              <a:buNone/>
            </a:pPr>
            <a:r>
              <a:rPr lang="en-US" dirty="0"/>
              <a:t>650 </a:t>
            </a:r>
            <a:r>
              <a:rPr lang="en-US" dirty="0" smtClean="0"/>
              <a:t>_0  Short </a:t>
            </a:r>
            <a:r>
              <a:rPr lang="en-US" dirty="0"/>
              <a:t>stories, American </a:t>
            </a:r>
            <a:r>
              <a:rPr lang="en-US" dirty="0" smtClean="0"/>
              <a:t>$z California $z Los Angeles.</a:t>
            </a:r>
            <a:endParaRPr lang="en-US" dirty="0"/>
          </a:p>
          <a:p>
            <a:pPr marL="0" indent="0">
              <a:buNone/>
            </a:pPr>
            <a:r>
              <a:rPr lang="en-US" dirty="0"/>
              <a:t>650 </a:t>
            </a:r>
            <a:r>
              <a:rPr lang="en-US" dirty="0" smtClean="0"/>
              <a:t>_0  American </a:t>
            </a:r>
            <a:r>
              <a:rPr lang="en-US" dirty="0"/>
              <a:t>fiction </a:t>
            </a:r>
            <a:r>
              <a:rPr lang="en-US" dirty="0" smtClean="0"/>
              <a:t>$x </a:t>
            </a:r>
            <a:r>
              <a:rPr lang="en-US" dirty="0"/>
              <a:t>Women authors.</a:t>
            </a:r>
          </a:p>
          <a:p>
            <a:pPr marL="0" indent="0">
              <a:buNone/>
            </a:pPr>
            <a:r>
              <a:rPr lang="en-US" dirty="0"/>
              <a:t>651 </a:t>
            </a:r>
            <a:r>
              <a:rPr lang="en-US" dirty="0" smtClean="0"/>
              <a:t>_0  Los </a:t>
            </a:r>
            <a:r>
              <a:rPr lang="en-US" dirty="0"/>
              <a:t>Angeles (Calif.) </a:t>
            </a:r>
            <a:r>
              <a:rPr lang="en-US" dirty="0" smtClean="0"/>
              <a:t>$v </a:t>
            </a:r>
            <a:r>
              <a:rPr lang="en-US" dirty="0"/>
              <a:t>Fiction</a:t>
            </a:r>
            <a:r>
              <a:rPr lang="en-US" dirty="0" smtClean="0"/>
              <a:t>.</a:t>
            </a:r>
          </a:p>
          <a:p>
            <a:pPr marL="0" indent="0">
              <a:buNone/>
            </a:pPr>
            <a:r>
              <a:rPr lang="en-US" dirty="0" smtClean="0"/>
              <a:t>655 _7  Short stories. $2 </a:t>
            </a:r>
            <a:r>
              <a:rPr lang="en-US" dirty="0" err="1" smtClean="0"/>
              <a:t>lcgft</a:t>
            </a:r>
            <a:endParaRPr lang="en-US" dirty="0"/>
          </a:p>
          <a:p>
            <a:pPr marL="0" indent="0">
              <a:spcBef>
                <a:spcPts val="2400"/>
              </a:spcBef>
              <a:buNone/>
            </a:pPr>
            <a:r>
              <a:rPr lang="en-US" i="1" dirty="0" smtClean="0">
                <a:solidFill>
                  <a:srgbClr val="009999"/>
                </a:solidFill>
              </a:rPr>
              <a:t>Also consider including:  </a:t>
            </a:r>
          </a:p>
          <a:p>
            <a:pPr marL="0" indent="0">
              <a:spcBef>
                <a:spcPts val="2400"/>
              </a:spcBef>
              <a:buNone/>
            </a:pPr>
            <a:r>
              <a:rPr lang="en-US" dirty="0" smtClean="0">
                <a:solidFill>
                  <a:srgbClr val="FF0000"/>
                </a:solidFill>
              </a:rPr>
              <a:t>386 __ </a:t>
            </a:r>
            <a:r>
              <a:rPr lang="en-US" dirty="0" err="1" smtClean="0">
                <a:solidFill>
                  <a:srgbClr val="FF0000"/>
                </a:solidFill>
              </a:rPr>
              <a:t>Angelenos</a:t>
            </a:r>
            <a:r>
              <a:rPr lang="en-US" dirty="0" smtClean="0">
                <a:solidFill>
                  <a:srgbClr val="FF0000"/>
                </a:solidFill>
              </a:rPr>
              <a:t>    </a:t>
            </a:r>
            <a:r>
              <a:rPr lang="en-US" i="1" dirty="0" smtClean="0">
                <a:solidFill>
                  <a:srgbClr val="7030A0"/>
                </a:solidFill>
              </a:rPr>
              <a:t>[without $2 or with $2 local]</a:t>
            </a:r>
          </a:p>
          <a:p>
            <a:pPr marL="0" indent="0">
              <a:buNone/>
            </a:pPr>
            <a:r>
              <a:rPr lang="en-US" dirty="0" smtClean="0"/>
              <a:t>370 __ $g Los Angeles (Calif.) $2 </a:t>
            </a:r>
            <a:r>
              <a:rPr lang="en-US" dirty="0" err="1" smtClean="0"/>
              <a:t>naf</a:t>
            </a:r>
            <a:endParaRPr lang="en-US" dirty="0"/>
          </a:p>
        </p:txBody>
      </p:sp>
      <p:sp>
        <p:nvSpPr>
          <p:cNvPr id="5" name="Slide Number Placeholder 4"/>
          <p:cNvSpPr>
            <a:spLocks noGrp="1"/>
          </p:cNvSpPr>
          <p:nvPr>
            <p:ph type="sldNum" sz="quarter" idx="12"/>
          </p:nvPr>
        </p:nvSpPr>
        <p:spPr/>
        <p:txBody>
          <a:bodyPr/>
          <a:lstStyle/>
          <a:p>
            <a:fld id="{B3796095-66C8-4103-BE03-53F2BACA5387}" type="slidenum">
              <a:rPr lang="en-US" smtClean="0"/>
              <a:t>152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2880" y="2332300"/>
            <a:ext cx="2376297" cy="3659791"/>
          </a:xfrm>
          <a:prstGeom prst="rect">
            <a:avLst/>
          </a:prstGeom>
        </p:spPr>
      </p:pic>
    </p:spTree>
    <p:extLst>
      <p:ext uri="{BB962C8B-B14F-4D97-AF65-F5344CB8AC3E}">
        <p14:creationId xmlns:p14="http://schemas.microsoft.com/office/powerpoint/2010/main" val="47944533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20" y="271820"/>
            <a:ext cx="10515600" cy="55860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3924727" y="1212012"/>
            <a:ext cx="7921376" cy="4979952"/>
          </a:xfrm>
        </p:spPr>
        <p:txBody>
          <a:bodyPr>
            <a:normAutofit/>
          </a:bodyPr>
          <a:lstStyle/>
          <a:p>
            <a:pPr marL="0" indent="0">
              <a:buNone/>
            </a:pPr>
            <a:r>
              <a:rPr lang="en-US" dirty="0" smtClean="0"/>
              <a:t>100 1_  </a:t>
            </a:r>
            <a:r>
              <a:rPr lang="en-US" dirty="0"/>
              <a:t>Rawlings, Marjorie </a:t>
            </a:r>
            <a:r>
              <a:rPr lang="en-US" dirty="0" err="1"/>
              <a:t>Kinnan</a:t>
            </a:r>
            <a:r>
              <a:rPr lang="en-US" dirty="0"/>
              <a:t>, </a:t>
            </a:r>
            <a:r>
              <a:rPr lang="en-US" dirty="0" smtClean="0"/>
              <a:t>$d 1896-1953,</a:t>
            </a:r>
          </a:p>
          <a:p>
            <a:pPr marL="0" indent="0">
              <a:buNone/>
            </a:pPr>
            <a:r>
              <a:rPr lang="en-US" dirty="0"/>
              <a:t>	</a:t>
            </a:r>
            <a:r>
              <a:rPr lang="en-US" dirty="0" smtClean="0"/>
              <a:t>   $e author.</a:t>
            </a:r>
            <a:endParaRPr lang="en-US" dirty="0"/>
          </a:p>
          <a:p>
            <a:pPr marL="0" indent="0">
              <a:buNone/>
            </a:pPr>
            <a:r>
              <a:rPr lang="en-US" dirty="0" smtClean="0"/>
              <a:t>245 14  The </a:t>
            </a:r>
            <a:r>
              <a:rPr lang="en-US" dirty="0"/>
              <a:t>sojourner / </a:t>
            </a:r>
            <a:r>
              <a:rPr lang="en-US" dirty="0" smtClean="0"/>
              <a:t>$c </a:t>
            </a:r>
            <a:r>
              <a:rPr lang="en-US" dirty="0"/>
              <a:t>Marjorie </a:t>
            </a:r>
            <a:r>
              <a:rPr lang="en-US" dirty="0" err="1"/>
              <a:t>Kinnan</a:t>
            </a:r>
            <a:r>
              <a:rPr lang="en-US" dirty="0"/>
              <a:t> Rawlings. </a:t>
            </a:r>
            <a:endParaRPr lang="en-US" dirty="0" smtClean="0"/>
          </a:p>
          <a:p>
            <a:pPr marL="0" indent="0">
              <a:buNone/>
            </a:pPr>
            <a:r>
              <a:rPr lang="en-US" dirty="0" smtClean="0">
                <a:solidFill>
                  <a:srgbClr val="FF0000"/>
                </a:solidFill>
              </a:rPr>
              <a:t>386 __  </a:t>
            </a:r>
            <a:r>
              <a:rPr lang="en-US" dirty="0">
                <a:solidFill>
                  <a:srgbClr val="FF0000"/>
                </a:solidFill>
              </a:rPr>
              <a:t>Floridians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i="1" dirty="0">
                <a:solidFill>
                  <a:srgbClr val="FF0000"/>
                </a:solidFill>
              </a:rPr>
              <a:t>386 </a:t>
            </a:r>
            <a:r>
              <a:rPr lang="en-US" i="1" dirty="0" smtClean="0">
                <a:solidFill>
                  <a:srgbClr val="FF0000"/>
                </a:solidFill>
              </a:rPr>
              <a:t>__  </a:t>
            </a:r>
            <a:r>
              <a:rPr lang="en-US" i="1" dirty="0">
                <a:solidFill>
                  <a:srgbClr val="FF0000"/>
                </a:solidFill>
              </a:rPr>
              <a:t>Americans </a:t>
            </a:r>
            <a:r>
              <a:rPr lang="en-US" i="1" dirty="0" smtClean="0">
                <a:solidFill>
                  <a:srgbClr val="FF0000"/>
                </a:solidFill>
              </a:rPr>
              <a:t>$2 </a:t>
            </a:r>
            <a:r>
              <a:rPr lang="en-US" i="1" dirty="0" err="1">
                <a:solidFill>
                  <a:srgbClr val="FF0000"/>
                </a:solidFill>
              </a:rPr>
              <a:t>lcdgt</a:t>
            </a:r>
            <a:endParaRPr lang="en-US" i="1"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Women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a:t>655 </a:t>
            </a:r>
            <a:r>
              <a:rPr lang="en-US" dirty="0" smtClean="0"/>
              <a:t>_7  Psychological </a:t>
            </a:r>
            <a:r>
              <a:rPr lang="en-US" dirty="0"/>
              <a:t>fiction. </a:t>
            </a:r>
            <a:r>
              <a:rPr lang="en-US" dirty="0" smtClean="0"/>
              <a:t>$2 </a:t>
            </a:r>
            <a:r>
              <a:rPr lang="en-US" dirty="0" err="1"/>
              <a:t>lcgft</a:t>
            </a:r>
            <a:endParaRPr lang="en-US" dirty="0"/>
          </a:p>
          <a:p>
            <a:pPr marL="0" indent="0">
              <a:buNone/>
            </a:pPr>
            <a:r>
              <a:rPr lang="en-US" dirty="0"/>
              <a:t>655 </a:t>
            </a:r>
            <a:r>
              <a:rPr lang="en-US" dirty="0" smtClean="0"/>
              <a:t>_7  Domestic </a:t>
            </a:r>
            <a:r>
              <a:rPr lang="en-US" dirty="0"/>
              <a:t>fiction. </a:t>
            </a:r>
            <a:r>
              <a:rPr lang="en-US" dirty="0" smtClean="0"/>
              <a:t>$2 </a:t>
            </a:r>
            <a:r>
              <a:rPr lang="en-US" dirty="0" err="1"/>
              <a:t>lcgft</a:t>
            </a:r>
            <a:endParaRPr lang="en-US" dirty="0"/>
          </a:p>
          <a:p>
            <a:pPr marL="0" indent="0">
              <a:buNone/>
            </a:pPr>
            <a:r>
              <a:rPr lang="en-US" dirty="0"/>
              <a:t>655 </a:t>
            </a:r>
            <a:r>
              <a:rPr lang="en-US" dirty="0" smtClean="0"/>
              <a:t>_7  Novels</a:t>
            </a:r>
            <a:r>
              <a:rPr lang="en-US" dirty="0"/>
              <a:t>. </a:t>
            </a:r>
            <a:r>
              <a:rPr lang="en-US" dirty="0" smtClean="0"/>
              <a:t>$2 </a:t>
            </a:r>
            <a:r>
              <a:rPr lang="en-US" dirty="0" err="1"/>
              <a:t>lcgft</a:t>
            </a:r>
            <a:endParaRPr lang="en-US" dirty="0"/>
          </a:p>
        </p:txBody>
      </p:sp>
      <p:sp>
        <p:nvSpPr>
          <p:cNvPr id="5" name="Slide Number Placeholder 4"/>
          <p:cNvSpPr>
            <a:spLocks noGrp="1"/>
          </p:cNvSpPr>
          <p:nvPr>
            <p:ph type="sldNum" sz="quarter" idx="12"/>
          </p:nvPr>
        </p:nvSpPr>
        <p:spPr/>
        <p:txBody>
          <a:bodyPr/>
          <a:lstStyle/>
          <a:p>
            <a:fld id="{B3796095-66C8-4103-BE03-53F2BACA5387}" type="slidenum">
              <a:rPr lang="en-US" smtClean="0"/>
              <a:t>153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20" y="1376398"/>
            <a:ext cx="2872740" cy="4320159"/>
          </a:xfrm>
          <a:prstGeom prst="rect">
            <a:avLst/>
          </a:prstGeom>
        </p:spPr>
      </p:pic>
    </p:spTree>
    <p:extLst>
      <p:ext uri="{BB962C8B-B14F-4D97-AF65-F5344CB8AC3E}">
        <p14:creationId xmlns:p14="http://schemas.microsoft.com/office/powerpoint/2010/main" val="79345638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96" y="160775"/>
            <a:ext cx="10515600" cy="57275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1245996" y="1051007"/>
            <a:ext cx="10946004" cy="5670468"/>
          </a:xfrm>
        </p:spPr>
        <p:txBody>
          <a:bodyPr>
            <a:normAutofit lnSpcReduction="10000"/>
          </a:bodyPr>
          <a:lstStyle/>
          <a:p>
            <a:pPr marL="0" indent="0">
              <a:buNone/>
            </a:pPr>
            <a:r>
              <a:rPr lang="en-US" dirty="0" smtClean="0"/>
              <a:t>100 1_  King</a:t>
            </a:r>
            <a:r>
              <a:rPr lang="en-US" dirty="0"/>
              <a:t>,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the </a:t>
            </a:r>
            <a:endParaRPr lang="en-US" dirty="0" smtClean="0"/>
          </a:p>
          <a:p>
            <a:pPr marL="0" indent="0">
              <a:buNone/>
            </a:pPr>
            <a:r>
              <a:rPr lang="en-US" dirty="0"/>
              <a:t>	</a:t>
            </a:r>
            <a:r>
              <a:rPr lang="en-US" dirty="0" smtClean="0"/>
              <a:t>   Rev</a:t>
            </a:r>
            <a:r>
              <a:rPr lang="en-US" dirty="0"/>
              <a:t>. Dr</a:t>
            </a:r>
            <a:r>
              <a:rPr lang="en-US" dirty="0" smtClean="0"/>
              <a:t>.  </a:t>
            </a:r>
            <a:r>
              <a:rPr lang="en-US" dirty="0"/>
              <a:t>Barbara Reynolds.</a:t>
            </a:r>
          </a:p>
          <a:p>
            <a:pPr marL="0" indent="0">
              <a:buNone/>
            </a:pPr>
            <a:r>
              <a:rPr lang="en-US" dirty="0" smtClean="0">
                <a:solidFill>
                  <a:srgbClr val="FF0000"/>
                </a:solidFill>
              </a:rPr>
              <a:t>386 __  African </a:t>
            </a:r>
            <a:r>
              <a:rPr lang="en-US" dirty="0">
                <a:solidFill>
                  <a:srgbClr val="FF0000"/>
                </a:solidFill>
              </a:rPr>
              <a:t>Americans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Americans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__ </a:t>
            </a:r>
            <a:r>
              <a:rPr lang="en-US" dirty="0" smtClean="0">
                <a:solidFill>
                  <a:srgbClr val="FF0000"/>
                </a:solidFill>
              </a:rPr>
              <a:t> Civil </a:t>
            </a:r>
            <a:r>
              <a:rPr lang="en-US" dirty="0">
                <a:solidFill>
                  <a:srgbClr val="FF0000"/>
                </a:solidFill>
              </a:rPr>
              <a:t>rights </a:t>
            </a:r>
            <a:r>
              <a:rPr lang="en-US" dirty="0" smtClean="0">
                <a:solidFill>
                  <a:srgbClr val="FF0000"/>
                </a:solidFill>
              </a:rPr>
              <a:t>workers $2 </a:t>
            </a:r>
            <a:r>
              <a:rPr lang="en-US" dirty="0" err="1" smtClean="0">
                <a:solidFill>
                  <a:srgbClr val="FF0000"/>
                </a:solidFill>
              </a:rPr>
              <a:t>lcsh</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Activists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Baptists $2 </a:t>
            </a:r>
            <a:r>
              <a:rPr lang="en-US" dirty="0" err="1" smtClean="0">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Widows $2 </a:t>
            </a:r>
            <a:r>
              <a:rPr lang="en-US" dirty="0" err="1">
                <a:solidFill>
                  <a:srgbClr val="FF0000"/>
                </a:solidFill>
              </a:rPr>
              <a:t>lcdgt</a:t>
            </a:r>
            <a:endParaRPr lang="en-US" dirty="0">
              <a:solidFill>
                <a:srgbClr val="FF0000"/>
              </a:solidFill>
            </a:endParaRPr>
          </a:p>
          <a:p>
            <a:pPr marL="514350" indent="-514350">
              <a:buAutoNum type="arabicPlain" startAt="386"/>
            </a:pPr>
            <a:r>
              <a:rPr lang="en-US" dirty="0" smtClean="0">
                <a:solidFill>
                  <a:srgbClr val="FF0000"/>
                </a:solidFill>
              </a:rPr>
              <a:t>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655 _7  Autobiographies. $2 </a:t>
            </a:r>
            <a:r>
              <a:rPr lang="en-US" dirty="0" err="1" smtClean="0"/>
              <a:t>lcgft</a:t>
            </a:r>
            <a:endParaRPr lang="en-US" dirty="0" smtClean="0"/>
          </a:p>
          <a:p>
            <a:pPr marL="0" indent="0">
              <a:buNone/>
            </a:pPr>
            <a:r>
              <a:rPr lang="en-US" dirty="0" smtClean="0"/>
              <a:t>655 _7  Audiobooks. $2 </a:t>
            </a:r>
            <a:r>
              <a:rPr lang="en-US" dirty="0" err="1" smtClean="0"/>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154</a:t>
            </a:fld>
            <a:endParaRPr lang="en-US"/>
          </a:p>
        </p:txBody>
      </p:sp>
      <p:pic>
        <p:nvPicPr>
          <p:cNvPr id="5" name="Picture 4"/>
          <p:cNvPicPr>
            <a:picLocks noChangeAspect="1"/>
          </p:cNvPicPr>
          <p:nvPr/>
        </p:nvPicPr>
        <p:blipFill>
          <a:blip r:embed="rId3"/>
          <a:stretch>
            <a:fillRect/>
          </a:stretch>
        </p:blipFill>
        <p:spPr>
          <a:xfrm>
            <a:off x="7458251" y="2813452"/>
            <a:ext cx="3132392" cy="3148965"/>
          </a:xfrm>
          <a:prstGeom prst="rect">
            <a:avLst/>
          </a:prstGeom>
        </p:spPr>
      </p:pic>
    </p:spTree>
    <p:extLst>
      <p:ext uri="{BB962C8B-B14F-4D97-AF65-F5344CB8AC3E}">
        <p14:creationId xmlns:p14="http://schemas.microsoft.com/office/powerpoint/2010/main" val="7997656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8116"/>
            <a:ext cx="11394831" cy="6170560"/>
          </a:xfrm>
        </p:spPr>
        <p:txBody>
          <a:bodyPr>
            <a:noAutofit/>
          </a:bodyPr>
          <a:lstStyle/>
          <a:p>
            <a:pPr marL="0" indent="0">
              <a:buNone/>
            </a:pPr>
            <a:r>
              <a:rPr lang="en-US" sz="2200" dirty="0" smtClean="0"/>
              <a:t>245 00  Russian </a:t>
            </a:r>
            <a:r>
              <a:rPr lang="en-US" sz="2200" dirty="0"/>
              <a:t>music from the 1920s. </a:t>
            </a:r>
            <a:endParaRPr lang="en-US" sz="2200" dirty="0" smtClean="0"/>
          </a:p>
          <a:p>
            <a:pPr marL="0" indent="0">
              <a:buNone/>
            </a:pPr>
            <a:r>
              <a:rPr lang="en-US" sz="2200" dirty="0" smtClean="0"/>
              <a:t>505 </a:t>
            </a:r>
            <a:r>
              <a:rPr lang="en-US" sz="2200" dirty="0"/>
              <a:t>0_ </a:t>
            </a:r>
            <a:r>
              <a:rPr lang="en-US" sz="2200" dirty="0" smtClean="0"/>
              <a:t> Nocturne </a:t>
            </a:r>
            <a:r>
              <a:rPr lang="en-US" sz="2200" dirty="0"/>
              <a:t>/ Nikolai </a:t>
            </a:r>
            <a:r>
              <a:rPr lang="en-US" sz="2200" dirty="0" err="1"/>
              <a:t>Roslavets</a:t>
            </a:r>
            <a:r>
              <a:rPr lang="en-US" sz="2200" dirty="0"/>
              <a:t> (7:18) -- Rails : op. 16 / Vladimir </a:t>
            </a:r>
            <a:r>
              <a:rPr lang="en-US" sz="2200" dirty="0" err="1"/>
              <a:t>Deshevov</a:t>
            </a:r>
            <a:r>
              <a:rPr lang="en-US" sz="2200" dirty="0"/>
              <a:t> (1:05) -- Suite for </a:t>
            </a:r>
            <a:r>
              <a:rPr lang="en-US" sz="2200" dirty="0" smtClean="0"/>
              <a:t>2</a:t>
            </a:r>
          </a:p>
          <a:p>
            <a:pPr marL="0" indent="0">
              <a:buNone/>
            </a:pPr>
            <a:r>
              <a:rPr lang="en-US" sz="2200" dirty="0" smtClean="0"/>
              <a:t>              pianos</a:t>
            </a:r>
            <a:r>
              <a:rPr lang="en-US" sz="2200" dirty="0"/>
              <a:t>. March ; Waltz ; </a:t>
            </a:r>
            <a:r>
              <a:rPr lang="en-US" sz="2200" dirty="0" smtClean="0"/>
              <a:t>Humoresque / Leonid </a:t>
            </a:r>
            <a:r>
              <a:rPr lang="en-US" sz="2200" dirty="0" err="1" smtClean="0"/>
              <a:t>Polovinkin</a:t>
            </a:r>
            <a:r>
              <a:rPr lang="en-US" sz="2200" dirty="0" smtClean="0"/>
              <a:t> </a:t>
            </a:r>
            <a:r>
              <a:rPr lang="en-US" sz="2200" dirty="0"/>
              <a:t>(9:58) -- Concerto for bassoon </a:t>
            </a:r>
            <a:r>
              <a:rPr lang="en-US" sz="2200" dirty="0" smtClean="0"/>
              <a:t>and</a:t>
            </a:r>
          </a:p>
          <a:p>
            <a:pPr marL="0" indent="0">
              <a:buNone/>
            </a:pPr>
            <a:r>
              <a:rPr lang="en-US" sz="2200" dirty="0"/>
              <a:t> </a:t>
            </a:r>
            <a:r>
              <a:rPr lang="en-US" sz="2200" dirty="0" smtClean="0"/>
              <a:t>             strings </a:t>
            </a:r>
            <a:r>
              <a:rPr lang="en-US" sz="2200" dirty="0"/>
              <a:t>/ Lev </a:t>
            </a:r>
            <a:r>
              <a:rPr lang="en-US" sz="2200" dirty="0" err="1"/>
              <a:t>Knipper</a:t>
            </a:r>
            <a:r>
              <a:rPr lang="en-US" sz="2200" dirty="0"/>
              <a:t> (17:47) -- Fragments : for </a:t>
            </a:r>
            <a:r>
              <a:rPr lang="en-US" sz="2200" dirty="0" smtClean="0"/>
              <a:t>nonet</a:t>
            </a:r>
            <a:r>
              <a:rPr lang="en-US" sz="2200" dirty="0"/>
              <a:t>, op. 2 / Alexei </a:t>
            </a:r>
            <a:r>
              <a:rPr lang="en-US" sz="2200" dirty="0" err="1" smtClean="0"/>
              <a:t>Zhivotov</a:t>
            </a:r>
            <a:r>
              <a:rPr lang="en-US" sz="2200" dirty="0" smtClean="0"/>
              <a:t> </a:t>
            </a:r>
            <a:r>
              <a:rPr lang="en-US" sz="2200" dirty="0"/>
              <a:t>(7:43) </a:t>
            </a:r>
            <a:r>
              <a:rPr lang="en-US" sz="2200" dirty="0" smtClean="0"/>
              <a:t>– </a:t>
            </a:r>
          </a:p>
          <a:p>
            <a:pPr marL="0" indent="0">
              <a:buNone/>
            </a:pPr>
            <a:r>
              <a:rPr lang="en-US" sz="2200" dirty="0"/>
              <a:t> </a:t>
            </a:r>
            <a:r>
              <a:rPr lang="en-US" sz="2200" dirty="0" smtClean="0"/>
              <a:t>             Chamber </a:t>
            </a:r>
            <a:r>
              <a:rPr lang="en-US" sz="2200" dirty="0"/>
              <a:t>symphony in C major, op. 2 / Gavril Popov (32:32).</a:t>
            </a:r>
            <a:endParaRPr lang="en-US" sz="2200" dirty="0" smtClean="0"/>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Russians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Men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t>650 _0  Music $z Russia $y 20th century.</a:t>
            </a:r>
            <a:endParaRPr lang="en-US" sz="2200" dirty="0"/>
          </a:p>
          <a:p>
            <a:pPr marL="0" indent="0">
              <a:buNone/>
            </a:pPr>
            <a:r>
              <a:rPr lang="en-US" sz="2200" dirty="0"/>
              <a:t>655 </a:t>
            </a:r>
            <a:r>
              <a:rPr lang="en-US" sz="2200" dirty="0" smtClean="0"/>
              <a:t>_7  Art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Chamber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Suites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Concertos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Symphonies</a:t>
            </a:r>
            <a:r>
              <a:rPr lang="en-US" sz="2200" dirty="0"/>
              <a:t>. </a:t>
            </a:r>
            <a:r>
              <a:rPr lang="en-US" sz="2200" dirty="0" smtClean="0"/>
              <a:t>$2 </a:t>
            </a:r>
            <a:r>
              <a:rPr lang="en-US" sz="2200" dirty="0" err="1"/>
              <a:t>lcgft</a:t>
            </a:r>
            <a:endParaRPr lang="en-US" sz="2200" b="1" dirty="0"/>
          </a:p>
        </p:txBody>
      </p:sp>
      <p:sp>
        <p:nvSpPr>
          <p:cNvPr id="4" name="Slide Number Placeholder 3"/>
          <p:cNvSpPr>
            <a:spLocks noGrp="1"/>
          </p:cNvSpPr>
          <p:nvPr>
            <p:ph type="sldNum" sz="quarter" idx="12"/>
          </p:nvPr>
        </p:nvSpPr>
        <p:spPr/>
        <p:txBody>
          <a:bodyPr/>
          <a:lstStyle/>
          <a:p>
            <a:fld id="{A00A331D-2EB0-4CEE-8662-2FAB66802E28}" type="slidenum">
              <a:rPr lang="en-US" smtClean="0"/>
              <a:t>155</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364" y="3131814"/>
            <a:ext cx="3571875" cy="3507581"/>
          </a:xfrm>
          <a:prstGeom prst="rect">
            <a:avLst/>
          </a:prstGeom>
        </p:spPr>
      </p:pic>
    </p:spTree>
    <p:extLst>
      <p:ext uri="{BB962C8B-B14F-4D97-AF65-F5344CB8AC3E}">
        <p14:creationId xmlns:p14="http://schemas.microsoft.com/office/powerpoint/2010/main" val="59653201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2960"/>
            <a:ext cx="11394831" cy="5769329"/>
          </a:xfrm>
        </p:spPr>
        <p:txBody>
          <a:bodyPr>
            <a:noAutofit/>
          </a:bodyPr>
          <a:lstStyle/>
          <a:p>
            <a:pPr marL="0" indent="0">
              <a:buNone/>
            </a:pPr>
            <a:r>
              <a:rPr lang="en-US" sz="2000" dirty="0" smtClean="0"/>
              <a:t>100 1_  Greenberg</a:t>
            </a:r>
            <a:r>
              <a:rPr lang="en-US" sz="2000" dirty="0"/>
              <a:t>, Jay, </a:t>
            </a:r>
            <a:r>
              <a:rPr lang="en-US" sz="2000" dirty="0" smtClean="0"/>
              <a:t>$d 1991- $e composer.</a:t>
            </a:r>
            <a:endParaRPr lang="en-US" sz="2000" dirty="0"/>
          </a:p>
          <a:p>
            <a:pPr marL="0" indent="0">
              <a:buNone/>
            </a:pPr>
            <a:r>
              <a:rPr lang="en-US" sz="2000" dirty="0" smtClean="0"/>
              <a:t>240 10  Symphonies</a:t>
            </a:r>
            <a:r>
              <a:rPr lang="en-US" sz="2000" dirty="0"/>
              <a:t>, </a:t>
            </a:r>
            <a:r>
              <a:rPr lang="en-US" sz="2000" dirty="0" smtClean="0"/>
              <a:t>$n </a:t>
            </a:r>
            <a:r>
              <a:rPr lang="en-US" sz="2000" dirty="0"/>
              <a:t>no. 5</a:t>
            </a:r>
          </a:p>
          <a:p>
            <a:pPr marL="0" indent="0">
              <a:buNone/>
            </a:pPr>
            <a:r>
              <a:rPr lang="en-US" sz="2000" dirty="0" smtClean="0"/>
              <a:t>245 10  Symphony </a:t>
            </a:r>
            <a:r>
              <a:rPr lang="en-US" sz="2000" dirty="0"/>
              <a:t>no. 5 ; </a:t>
            </a:r>
            <a:r>
              <a:rPr lang="en-US" sz="2000" dirty="0" smtClean="0"/>
              <a:t>$b </a:t>
            </a:r>
            <a:r>
              <a:rPr lang="en-US" sz="2000" dirty="0"/>
              <a:t>Quintet for strings / </a:t>
            </a:r>
            <a:r>
              <a:rPr lang="en-US" sz="2000" dirty="0" smtClean="0"/>
              <a:t>$c </a:t>
            </a:r>
            <a:r>
              <a:rPr lang="en-US" sz="2000" dirty="0"/>
              <a:t>Jay Greenberg.</a:t>
            </a:r>
          </a:p>
          <a:p>
            <a:pPr marL="457200" indent="-457200">
              <a:buAutoNum type="arabicPlain" startAt="260"/>
            </a:pPr>
            <a:r>
              <a:rPr lang="en-US" sz="2000" dirty="0" smtClean="0"/>
              <a:t>__  New </a:t>
            </a:r>
            <a:r>
              <a:rPr lang="en-US" sz="2000" dirty="0"/>
              <a:t>York, N.Y. : </a:t>
            </a:r>
            <a:r>
              <a:rPr lang="en-US" sz="2000" dirty="0" smtClean="0"/>
              <a:t>$b </a:t>
            </a:r>
            <a:r>
              <a:rPr lang="en-US" sz="2000" dirty="0"/>
              <a:t>Sony Classical, </a:t>
            </a:r>
            <a:r>
              <a:rPr lang="en-US" sz="2000" dirty="0" smtClean="0"/>
              <a:t>$c </a:t>
            </a:r>
            <a:r>
              <a:rPr lang="en-US" sz="2000" dirty="0"/>
              <a:t>℗</a:t>
            </a:r>
            <a:r>
              <a:rPr lang="en-US" sz="2000" dirty="0" smtClean="0"/>
              <a:t>2006.</a:t>
            </a:r>
          </a:p>
          <a:p>
            <a:pPr marL="0" indent="0">
              <a:buNone/>
            </a:pPr>
            <a:r>
              <a:rPr lang="en-US" sz="2000" dirty="0"/>
              <a:t>300 __ </a:t>
            </a:r>
            <a:r>
              <a:rPr lang="en-US" sz="2000" dirty="0" smtClean="0"/>
              <a:t> 1 </a:t>
            </a:r>
            <a:r>
              <a:rPr lang="en-US" sz="2000" dirty="0"/>
              <a:t>audio disc : </a:t>
            </a:r>
            <a:r>
              <a:rPr lang="en-US" sz="2000" dirty="0" smtClean="0"/>
              <a:t>$b </a:t>
            </a:r>
            <a:r>
              <a:rPr lang="en-US" sz="2000" dirty="0"/>
              <a:t>digital, SACD ; </a:t>
            </a:r>
            <a:r>
              <a:rPr lang="en-US" sz="2000" dirty="0" smtClean="0"/>
              <a:t>$c </a:t>
            </a:r>
            <a:r>
              <a:rPr lang="en-US" sz="2000" dirty="0"/>
              <a:t>4 3/4 in.</a:t>
            </a:r>
            <a:endParaRPr lang="en-US" sz="2000" dirty="0" smtClean="0"/>
          </a:p>
          <a:p>
            <a:pPr marL="0" indent="0">
              <a:buNone/>
            </a:pPr>
            <a:r>
              <a:rPr lang="en-US" sz="2000" dirty="0">
                <a:solidFill>
                  <a:srgbClr val="FF0000"/>
                </a:solidFill>
              </a:rPr>
              <a:t>386 </a:t>
            </a:r>
            <a:r>
              <a:rPr lang="en-US" sz="2000" dirty="0" smtClean="0">
                <a:solidFill>
                  <a:srgbClr val="FF0000"/>
                </a:solidFill>
              </a:rPr>
              <a:t>__  $3 Symphony no. 5 $</a:t>
            </a:r>
            <a:r>
              <a:rPr lang="en-US" sz="2000" dirty="0" err="1" smtClean="0">
                <a:solidFill>
                  <a:srgbClr val="FF0000"/>
                </a:solidFill>
              </a:rPr>
              <a:t>i</a:t>
            </a:r>
            <a:r>
              <a:rPr lang="en-US" sz="2000" dirty="0" smtClean="0">
                <a:solidFill>
                  <a:srgbClr val="FF0000"/>
                </a:solidFill>
              </a:rPr>
              <a:t> Composer: $a Teenagers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$3 Quintet for strings $</a:t>
            </a:r>
            <a:r>
              <a:rPr lang="en-US" sz="2000" dirty="0" err="1" smtClean="0">
                <a:solidFill>
                  <a:srgbClr val="FF0000"/>
                </a:solidFill>
              </a:rPr>
              <a:t>i</a:t>
            </a:r>
            <a:r>
              <a:rPr lang="en-US" sz="2000" dirty="0" smtClean="0">
                <a:solidFill>
                  <a:srgbClr val="FF0000"/>
                </a:solidFill>
              </a:rPr>
              <a:t> Composer: $a Preteens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a:t>
            </a:r>
            <a:r>
              <a:rPr lang="en-US" sz="2000" dirty="0" err="1" smtClean="0">
                <a:solidFill>
                  <a:srgbClr val="FF0000"/>
                </a:solidFill>
              </a:rPr>
              <a:t>i</a:t>
            </a:r>
            <a:r>
              <a:rPr lang="en-US" sz="2000" dirty="0" smtClean="0">
                <a:solidFill>
                  <a:srgbClr val="FF0000"/>
                </a:solidFill>
              </a:rPr>
              <a:t> Composer: $a Boys $2 </a:t>
            </a:r>
            <a:r>
              <a:rPr lang="en-US" sz="2000" dirty="0" err="1" smtClean="0">
                <a:solidFill>
                  <a:srgbClr val="FF0000"/>
                </a:solidFill>
              </a:rPr>
              <a:t>lcdgt</a:t>
            </a:r>
            <a:endParaRPr lang="en-US" sz="2000" dirty="0">
              <a:solidFill>
                <a:srgbClr val="FF0000"/>
              </a:solidFill>
            </a:endParaRPr>
          </a:p>
          <a:p>
            <a:pPr marL="457200" indent="-457200">
              <a:buAutoNum type="arabicPlain" startAt="386"/>
            </a:pPr>
            <a:r>
              <a:rPr lang="en-US" sz="2000" dirty="0" smtClean="0">
                <a:solidFill>
                  <a:srgbClr val="FF0000"/>
                </a:solidFill>
              </a:rPr>
              <a:t>__  $</a:t>
            </a:r>
            <a:r>
              <a:rPr lang="en-US" sz="2000" dirty="0" err="1" smtClean="0">
                <a:solidFill>
                  <a:srgbClr val="FF0000"/>
                </a:solidFill>
              </a:rPr>
              <a:t>i</a:t>
            </a:r>
            <a:r>
              <a:rPr lang="en-US" sz="2000" dirty="0" smtClean="0">
                <a:solidFill>
                  <a:srgbClr val="FF0000"/>
                </a:solidFill>
              </a:rPr>
              <a:t> Composer: $a Americans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a:t>650 </a:t>
            </a:r>
            <a:r>
              <a:rPr lang="en-US" sz="2000" dirty="0" smtClean="0"/>
              <a:t>_0  Symphonies</a:t>
            </a:r>
            <a:r>
              <a:rPr lang="en-US" sz="2000" dirty="0"/>
              <a:t>.</a:t>
            </a:r>
          </a:p>
          <a:p>
            <a:pPr marL="0" indent="0">
              <a:buNone/>
            </a:pPr>
            <a:r>
              <a:rPr lang="en-US" sz="2000" dirty="0"/>
              <a:t>650 </a:t>
            </a:r>
            <a:r>
              <a:rPr lang="en-US" sz="2000" dirty="0" smtClean="0"/>
              <a:t>_0  String </a:t>
            </a:r>
            <a:r>
              <a:rPr lang="en-US" sz="2000" dirty="0"/>
              <a:t>quintets (Violins (2), viola, cellos (2))</a:t>
            </a:r>
          </a:p>
          <a:p>
            <a:pPr marL="0" indent="0">
              <a:buNone/>
            </a:pPr>
            <a:r>
              <a:rPr lang="en-US" sz="2000" dirty="0"/>
              <a:t>650 </a:t>
            </a:r>
            <a:r>
              <a:rPr lang="en-US" sz="2000" dirty="0" smtClean="0"/>
              <a:t>_0  Music </a:t>
            </a:r>
            <a:r>
              <a:rPr lang="en-US" sz="2000" dirty="0"/>
              <a:t>by child composers</a:t>
            </a:r>
            <a:r>
              <a:rPr lang="en-US" sz="2000" dirty="0" smtClean="0"/>
              <a:t>.</a:t>
            </a:r>
          </a:p>
          <a:p>
            <a:pPr marL="0" indent="0">
              <a:buNone/>
            </a:pPr>
            <a:r>
              <a:rPr lang="en-US" sz="2000" dirty="0"/>
              <a:t>655 </a:t>
            </a:r>
            <a:r>
              <a:rPr lang="en-US" sz="2000" dirty="0" smtClean="0"/>
              <a:t>_7  Symphonies</a:t>
            </a:r>
            <a:r>
              <a:rPr lang="en-US" sz="2000" dirty="0"/>
              <a:t>. </a:t>
            </a:r>
            <a:r>
              <a:rPr lang="en-US" sz="2000" dirty="0" smtClean="0"/>
              <a:t>$2 </a:t>
            </a:r>
            <a:r>
              <a:rPr lang="en-US" sz="2000" dirty="0" err="1"/>
              <a:t>lcgft</a:t>
            </a:r>
            <a:endParaRPr lang="en-US" sz="2000" dirty="0"/>
          </a:p>
          <a:p>
            <a:pPr marL="0" indent="0">
              <a:buNone/>
            </a:pPr>
            <a:r>
              <a:rPr lang="en-US" sz="2000" dirty="0"/>
              <a:t>655 </a:t>
            </a:r>
            <a:r>
              <a:rPr lang="en-US" sz="2000" dirty="0" smtClean="0"/>
              <a:t>_7  Chamber </a:t>
            </a:r>
            <a:r>
              <a:rPr lang="en-US" sz="2000" dirty="0"/>
              <a:t>music. </a:t>
            </a:r>
            <a:r>
              <a:rPr lang="en-US" sz="2000" dirty="0" smtClean="0"/>
              <a:t>$2 </a:t>
            </a:r>
            <a:r>
              <a:rPr lang="en-US" sz="2000" dirty="0" err="1" smtClean="0"/>
              <a:t>lcgft</a:t>
            </a:r>
            <a:endParaRPr lang="en-US" sz="2000" dirty="0" smtClean="0"/>
          </a:p>
          <a:p>
            <a:pPr marL="0" indent="0">
              <a:buNone/>
            </a:pPr>
            <a:r>
              <a:rPr lang="en-US" sz="2000" dirty="0" smtClean="0"/>
              <a:t>700 12  Greenberg</a:t>
            </a:r>
            <a:r>
              <a:rPr lang="en-US" sz="2000" dirty="0"/>
              <a:t>, Jay, </a:t>
            </a:r>
            <a:r>
              <a:rPr lang="en-US" sz="2000" dirty="0" smtClean="0"/>
              <a:t>$d </a:t>
            </a:r>
            <a:r>
              <a:rPr lang="en-US" sz="2000" dirty="0"/>
              <a:t>1991- </a:t>
            </a:r>
            <a:r>
              <a:rPr lang="en-US" sz="2000" dirty="0" smtClean="0"/>
              <a:t>$t </a:t>
            </a:r>
            <a:r>
              <a:rPr lang="en-US" sz="2000" dirty="0"/>
              <a:t>Quintets, </a:t>
            </a:r>
            <a:r>
              <a:rPr lang="en-US" sz="2000" dirty="0" smtClean="0"/>
              <a:t>$m </a:t>
            </a:r>
            <a:r>
              <a:rPr lang="en-US" sz="2000" dirty="0"/>
              <a:t>violins (2), viola, cellos (2)</a:t>
            </a:r>
          </a:p>
        </p:txBody>
      </p:sp>
      <p:sp>
        <p:nvSpPr>
          <p:cNvPr id="4" name="Slide Number Placeholder 3"/>
          <p:cNvSpPr>
            <a:spLocks noGrp="1"/>
          </p:cNvSpPr>
          <p:nvPr>
            <p:ph type="sldNum" sz="quarter" idx="12"/>
          </p:nvPr>
        </p:nvSpPr>
        <p:spPr/>
        <p:txBody>
          <a:bodyPr/>
          <a:lstStyle/>
          <a:p>
            <a:fld id="{A00A331D-2EB0-4CEE-8662-2FAB66802E28}" type="slidenum">
              <a:rPr lang="en-US" smtClean="0"/>
              <a:t>156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381" y="2601429"/>
            <a:ext cx="3246120" cy="3227832"/>
          </a:xfrm>
          <a:prstGeom prst="rect">
            <a:avLst/>
          </a:prstGeom>
        </p:spPr>
      </p:pic>
    </p:spTree>
    <p:extLst>
      <p:ext uri="{BB962C8B-B14F-4D97-AF65-F5344CB8AC3E}">
        <p14:creationId xmlns:p14="http://schemas.microsoft.com/office/powerpoint/2010/main" val="47080428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0"/>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984070"/>
            <a:ext cx="11421292" cy="5760720"/>
          </a:xfrm>
        </p:spPr>
        <p:txBody>
          <a:bodyPr>
            <a:normAutofit fontScale="92500" lnSpcReduction="10000"/>
          </a:bodyPr>
          <a:lstStyle/>
          <a:p>
            <a:pPr marL="0" indent="0">
              <a:buNone/>
            </a:pPr>
            <a:r>
              <a:rPr lang="en-US" dirty="0" smtClean="0"/>
              <a:t>100 1_  </a:t>
            </a:r>
            <a:r>
              <a:rPr lang="en-US" dirty="0"/>
              <a:t>Lindgren, Astrid, </a:t>
            </a:r>
            <a:r>
              <a:rPr lang="en-US" dirty="0" smtClean="0"/>
              <a:t>$d 1907-2002, $e author.</a:t>
            </a:r>
            <a:endParaRPr lang="en-US" dirty="0"/>
          </a:p>
          <a:p>
            <a:pPr marL="0" indent="0">
              <a:buNone/>
            </a:pPr>
            <a:r>
              <a:rPr lang="en-US" dirty="0" smtClean="0"/>
              <a:t>240 10  </a:t>
            </a:r>
            <a:r>
              <a:rPr lang="en-US" dirty="0" err="1" smtClean="0"/>
              <a:t>Pippi</a:t>
            </a:r>
            <a:r>
              <a:rPr lang="en-US" dirty="0" smtClean="0"/>
              <a:t> </a:t>
            </a:r>
            <a:r>
              <a:rPr lang="en-US" dirty="0" err="1"/>
              <a:t>Långstrump</a:t>
            </a:r>
            <a:r>
              <a:rPr lang="en-US" dirty="0"/>
              <a:t> </a:t>
            </a:r>
            <a:r>
              <a:rPr lang="en-US" dirty="0" err="1"/>
              <a:t>i</a:t>
            </a:r>
            <a:r>
              <a:rPr lang="en-US" dirty="0"/>
              <a:t> </a:t>
            </a:r>
            <a:r>
              <a:rPr lang="en-US" dirty="0" err="1"/>
              <a:t>Humlegården</a:t>
            </a:r>
            <a:r>
              <a:rPr lang="en-US" dirty="0"/>
              <a:t>. </a:t>
            </a:r>
            <a:r>
              <a:rPr lang="en-US" dirty="0" smtClean="0"/>
              <a:t>$l </a:t>
            </a:r>
            <a:r>
              <a:rPr lang="en-US" dirty="0"/>
              <a:t>English</a:t>
            </a:r>
          </a:p>
          <a:p>
            <a:pPr marL="0" indent="0">
              <a:buNone/>
            </a:pPr>
            <a:r>
              <a:rPr lang="en-US" dirty="0" smtClean="0"/>
              <a:t>245 10  </a:t>
            </a:r>
            <a:r>
              <a:rPr lang="en-US" dirty="0" err="1" smtClean="0"/>
              <a:t>Pippi</a:t>
            </a:r>
            <a:r>
              <a:rPr lang="en-US" dirty="0" smtClean="0"/>
              <a:t> </a:t>
            </a:r>
            <a:r>
              <a:rPr lang="en-US" dirty="0" err="1"/>
              <a:t>Longstocking</a:t>
            </a:r>
            <a:r>
              <a:rPr lang="en-US" dirty="0"/>
              <a:t> in the park / </a:t>
            </a:r>
            <a:r>
              <a:rPr lang="en-US" dirty="0" smtClean="0"/>
              <a:t>$c </a:t>
            </a:r>
            <a:r>
              <a:rPr lang="en-US" dirty="0"/>
              <a:t>by Astrid Lindgren ; </a:t>
            </a:r>
            <a:endParaRPr lang="en-US" dirty="0" smtClean="0"/>
          </a:p>
          <a:p>
            <a:pPr marL="0" indent="0">
              <a:buNone/>
            </a:pPr>
            <a:r>
              <a:rPr lang="en-US" dirty="0" smtClean="0"/>
              <a:t>	  with </a:t>
            </a:r>
            <a:r>
              <a:rPr lang="en-US" dirty="0"/>
              <a:t>pictures </a:t>
            </a:r>
            <a:r>
              <a:rPr lang="en-US" dirty="0" smtClean="0"/>
              <a:t>by Ingrid Nyman.</a:t>
            </a:r>
          </a:p>
          <a:p>
            <a:pPr marL="0" indent="0">
              <a:buNone/>
            </a:pPr>
            <a:r>
              <a:rPr lang="en-US" dirty="0" smtClean="0">
                <a:solidFill>
                  <a:schemeClr val="accent1">
                    <a:lumMod val="75000"/>
                  </a:schemeClr>
                </a:solidFill>
              </a:rPr>
              <a:t>385 __  Children $2 </a:t>
            </a:r>
            <a:r>
              <a:rPr lang="en-US" dirty="0" err="1" smtClean="0">
                <a:solidFill>
                  <a:schemeClr val="accent1">
                    <a:lumMod val="75000"/>
                  </a:schemeClr>
                </a:solidFill>
              </a:rPr>
              <a:t>lcdgt</a:t>
            </a:r>
            <a:endParaRPr lang="en-US" dirty="0">
              <a:solidFill>
                <a:schemeClr val="accent1">
                  <a:lumMod val="75000"/>
                </a:schemeClr>
              </a:solidFill>
            </a:endParaRPr>
          </a:p>
          <a:p>
            <a:pPr marL="0" indent="0">
              <a:buNone/>
            </a:pPr>
            <a:r>
              <a:rPr lang="en-US" dirty="0">
                <a:solidFill>
                  <a:srgbClr val="FF0000"/>
                </a:solidFill>
              </a:rPr>
              <a:t>386 </a:t>
            </a:r>
            <a:r>
              <a:rPr lang="en-US" dirty="0" smtClean="0">
                <a:solidFill>
                  <a:srgbClr val="FF0000"/>
                </a:solidFill>
              </a:rPr>
              <a:t>__  Swedes $2 </a:t>
            </a:r>
            <a:r>
              <a:rPr lang="en-US" dirty="0" err="1" smtClean="0">
                <a:solidFill>
                  <a:srgbClr val="FF0000"/>
                </a:solidFill>
              </a:rPr>
              <a:t>lcdgt</a:t>
            </a:r>
            <a:endParaRPr lang="en-US" dirty="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600 10  </a:t>
            </a:r>
            <a:r>
              <a:rPr lang="en-US" dirty="0" err="1" smtClean="0"/>
              <a:t>Longstocking</a:t>
            </a:r>
            <a:r>
              <a:rPr lang="en-US" dirty="0"/>
              <a:t>, </a:t>
            </a:r>
            <a:r>
              <a:rPr lang="en-US" dirty="0" err="1"/>
              <a:t>Pippi</a:t>
            </a:r>
            <a:r>
              <a:rPr lang="en-US" dirty="0"/>
              <a:t> </a:t>
            </a:r>
            <a:r>
              <a:rPr lang="en-US" dirty="0" smtClean="0"/>
              <a:t>$v </a:t>
            </a:r>
            <a:r>
              <a:rPr lang="en-US" dirty="0"/>
              <a:t>Juvenile fiction.</a:t>
            </a:r>
          </a:p>
          <a:p>
            <a:pPr marL="0" indent="0">
              <a:buNone/>
            </a:pPr>
            <a:r>
              <a:rPr lang="en-US" dirty="0"/>
              <a:t>650 </a:t>
            </a:r>
            <a:r>
              <a:rPr lang="en-US" dirty="0" smtClean="0"/>
              <a:t>_0  Parks $v </a:t>
            </a:r>
            <a:r>
              <a:rPr lang="en-US" dirty="0"/>
              <a:t>Juvenile fiction.</a:t>
            </a:r>
          </a:p>
          <a:p>
            <a:pPr marL="0" indent="0">
              <a:buNone/>
            </a:pPr>
            <a:r>
              <a:rPr lang="en-US" dirty="0"/>
              <a:t>650 </a:t>
            </a:r>
            <a:r>
              <a:rPr lang="en-US" dirty="0" smtClean="0"/>
              <a:t>_0  Criminals $z </a:t>
            </a:r>
            <a:r>
              <a:rPr lang="en-US" dirty="0"/>
              <a:t>Sweden </a:t>
            </a:r>
            <a:r>
              <a:rPr lang="en-US" dirty="0" smtClean="0"/>
              <a:t>$v </a:t>
            </a:r>
            <a:r>
              <a:rPr lang="en-US" dirty="0"/>
              <a:t>Juvenile fiction.</a:t>
            </a:r>
          </a:p>
          <a:p>
            <a:pPr marL="0" indent="0">
              <a:buNone/>
            </a:pPr>
            <a:r>
              <a:rPr lang="en-US" dirty="0"/>
              <a:t>650 </a:t>
            </a:r>
            <a:r>
              <a:rPr lang="en-US" dirty="0" smtClean="0"/>
              <a:t>_0  Girls $z </a:t>
            </a:r>
            <a:r>
              <a:rPr lang="en-US" dirty="0"/>
              <a:t>Sweden </a:t>
            </a:r>
            <a:r>
              <a:rPr lang="en-US" dirty="0" smtClean="0"/>
              <a:t>$v </a:t>
            </a:r>
            <a:r>
              <a:rPr lang="en-US" dirty="0"/>
              <a:t>Juvenile fiction.</a:t>
            </a:r>
          </a:p>
          <a:p>
            <a:pPr marL="0" indent="0">
              <a:buNone/>
            </a:pPr>
            <a:r>
              <a:rPr lang="en-US" dirty="0"/>
              <a:t>651 </a:t>
            </a:r>
            <a:r>
              <a:rPr lang="en-US" dirty="0" smtClean="0"/>
              <a:t>_0  Sweden $v </a:t>
            </a:r>
            <a:r>
              <a:rPr lang="en-US" dirty="0"/>
              <a:t>Juvenile fiction</a:t>
            </a:r>
            <a:r>
              <a:rPr lang="en-US" dirty="0" smtClean="0"/>
              <a:t>.</a:t>
            </a:r>
          </a:p>
          <a:p>
            <a:pPr marL="0" indent="0">
              <a:buNone/>
            </a:pPr>
            <a:r>
              <a:rPr lang="en-US" dirty="0" smtClean="0"/>
              <a:t>655 </a:t>
            </a:r>
            <a:r>
              <a:rPr lang="en-US" dirty="0"/>
              <a:t>_7  </a:t>
            </a:r>
            <a:r>
              <a:rPr lang="en-US" dirty="0" smtClean="0"/>
              <a:t>Fiction. </a:t>
            </a:r>
            <a:r>
              <a:rPr lang="en-US" dirty="0"/>
              <a:t>$2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572375" y="2619375"/>
            <a:ext cx="3810000" cy="3810000"/>
          </a:xfrm>
          <a:prstGeom prst="rect">
            <a:avLst/>
          </a:prstGeom>
        </p:spPr>
      </p:pic>
      <p:sp>
        <p:nvSpPr>
          <p:cNvPr id="4" name="Slide Number Placeholder 3"/>
          <p:cNvSpPr>
            <a:spLocks noGrp="1"/>
          </p:cNvSpPr>
          <p:nvPr>
            <p:ph type="sldNum" sz="quarter" idx="12"/>
          </p:nvPr>
        </p:nvSpPr>
        <p:spPr/>
        <p:txBody>
          <a:bodyPr/>
          <a:lstStyle/>
          <a:p>
            <a:fld id="{B3796095-66C8-4103-BE03-53F2BACA5387}" type="slidenum">
              <a:rPr lang="en-US" smtClean="0"/>
              <a:t>157</a:t>
            </a:fld>
            <a:endParaRPr lang="en-US"/>
          </a:p>
        </p:txBody>
      </p:sp>
    </p:spTree>
    <p:extLst>
      <p:ext uri="{BB962C8B-B14F-4D97-AF65-F5344CB8AC3E}">
        <p14:creationId xmlns:p14="http://schemas.microsoft.com/office/powerpoint/2010/main" val="12521258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89089"/>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1208004"/>
            <a:ext cx="11071419" cy="5760720"/>
          </a:xfrm>
        </p:spPr>
        <p:txBody>
          <a:bodyPr>
            <a:normAutofit fontScale="92500" lnSpcReduction="20000"/>
          </a:bodyPr>
          <a:lstStyle/>
          <a:p>
            <a:pPr marL="0" indent="0">
              <a:buNone/>
            </a:pPr>
            <a:r>
              <a:rPr lang="en-US" altLang="ja-JP" dirty="0" smtClean="0"/>
              <a:t>100 1_  </a:t>
            </a:r>
            <a:r>
              <a:rPr lang="en-US" altLang="ja-JP" dirty="0" err="1" smtClean="0"/>
              <a:t>Labrecque</a:t>
            </a:r>
            <a:r>
              <a:rPr lang="en-US" altLang="ja-JP" dirty="0"/>
              <a:t>, Ellen, </a:t>
            </a:r>
            <a:r>
              <a:rPr lang="en-US" altLang="ja-JP" dirty="0" smtClean="0"/>
              <a:t>$e </a:t>
            </a:r>
            <a:r>
              <a:rPr lang="en-US" altLang="ja-JP" dirty="0"/>
              <a:t>author.</a:t>
            </a:r>
          </a:p>
          <a:p>
            <a:pPr marL="0" indent="0">
              <a:buNone/>
            </a:pPr>
            <a:r>
              <a:rPr lang="en-US" altLang="ja-JP" dirty="0" smtClean="0"/>
              <a:t>245 14  The </a:t>
            </a:r>
            <a:r>
              <a:rPr lang="en-US" altLang="ja-JP" dirty="0"/>
              <a:t>science of a triple axel / </a:t>
            </a:r>
            <a:r>
              <a:rPr lang="en-US" altLang="ja-JP" dirty="0" smtClean="0"/>
              <a:t>$c </a:t>
            </a:r>
            <a:r>
              <a:rPr lang="en-US" altLang="ja-JP" dirty="0"/>
              <a:t>Ellen </a:t>
            </a:r>
            <a:r>
              <a:rPr lang="en-US" altLang="ja-JP" dirty="0" err="1"/>
              <a:t>Labrecque</a:t>
            </a:r>
            <a:r>
              <a:rPr lang="en-US" altLang="ja-JP" dirty="0"/>
              <a:t>.</a:t>
            </a:r>
          </a:p>
          <a:p>
            <a:pPr marL="0" indent="0">
              <a:buNone/>
            </a:pPr>
            <a:r>
              <a:rPr lang="en-US" altLang="ja-JP" dirty="0" smtClean="0">
                <a:solidFill>
                  <a:srgbClr val="0070C0"/>
                </a:solidFill>
              </a:rPr>
              <a:t>385 __  Preteens $2 </a:t>
            </a:r>
            <a:r>
              <a:rPr lang="en-US" altLang="ja-JP" dirty="0" err="1">
                <a:solidFill>
                  <a:srgbClr val="0070C0"/>
                </a:solidFill>
              </a:rPr>
              <a:t>lcdgt</a:t>
            </a:r>
            <a:endParaRPr lang="en-US" altLang="ja-JP" dirty="0">
              <a:solidFill>
                <a:srgbClr val="0070C0"/>
              </a:solidFill>
            </a:endParaRPr>
          </a:p>
          <a:p>
            <a:pPr marL="0" indent="0">
              <a:buNone/>
            </a:pPr>
            <a:r>
              <a:rPr lang="en-US" altLang="ja-JP" dirty="0">
                <a:solidFill>
                  <a:srgbClr val="0070C0"/>
                </a:solidFill>
              </a:rPr>
              <a:t>385 </a:t>
            </a:r>
            <a:r>
              <a:rPr lang="en-US" altLang="ja-JP" dirty="0" smtClean="0">
                <a:solidFill>
                  <a:srgbClr val="0070C0"/>
                </a:solidFill>
              </a:rPr>
              <a:t>__  Fourth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0" indent="0">
              <a:buNone/>
            </a:pPr>
            <a:r>
              <a:rPr lang="en-US" altLang="ja-JP" dirty="0" smtClean="0">
                <a:solidFill>
                  <a:srgbClr val="0070C0"/>
                </a:solidFill>
              </a:rPr>
              <a:t>385 __  Fifth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514350" indent="-514350">
              <a:buAutoNum type="arabicPlain" startAt="385"/>
            </a:pPr>
            <a:r>
              <a:rPr lang="en-US" altLang="ja-JP" dirty="0" smtClean="0">
                <a:solidFill>
                  <a:srgbClr val="0070C0"/>
                </a:solidFill>
              </a:rPr>
              <a:t> __  Sixth </a:t>
            </a:r>
            <a:r>
              <a:rPr lang="en-US" altLang="ja-JP" dirty="0">
                <a:solidFill>
                  <a:srgbClr val="0070C0"/>
                </a:solidFill>
              </a:rPr>
              <a:t>grade students </a:t>
            </a:r>
            <a:r>
              <a:rPr lang="en-US" altLang="ja-JP" dirty="0" smtClean="0">
                <a:solidFill>
                  <a:srgbClr val="0070C0"/>
                </a:solidFill>
              </a:rPr>
              <a:t>$2 </a:t>
            </a:r>
            <a:r>
              <a:rPr lang="en-US" altLang="ja-JP" dirty="0" err="1" smtClean="0">
                <a:solidFill>
                  <a:srgbClr val="0070C0"/>
                </a:solidFill>
              </a:rPr>
              <a:t>lcdgt</a:t>
            </a:r>
            <a:endParaRPr lang="en-US" altLang="ja-JP" dirty="0">
              <a:solidFill>
                <a:srgbClr val="0070C0"/>
              </a:solidFill>
            </a:endParaRPr>
          </a:p>
          <a:p>
            <a:pPr marL="0" indent="0">
              <a:buNone/>
            </a:pPr>
            <a:r>
              <a:rPr lang="en-US" altLang="ja-JP" dirty="0" smtClean="0">
                <a:solidFill>
                  <a:srgbClr val="FF0000"/>
                </a:solidFill>
              </a:rPr>
              <a:t>386 __  Pennsylvanians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rgbClr val="FF0000"/>
                </a:solidFill>
              </a:rPr>
              <a:t>386 __  Women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chemeClr val="tx1">
                    <a:lumMod val="95000"/>
                    <a:lumOff val="5000"/>
                  </a:schemeClr>
                </a:solidFill>
              </a:rPr>
              <a:t>521 1_  8-12</a:t>
            </a:r>
            <a:r>
              <a:rPr lang="en-US" altLang="ja-JP" dirty="0">
                <a:solidFill>
                  <a:schemeClr val="tx1">
                    <a:lumMod val="95000"/>
                    <a:lumOff val="5000"/>
                  </a:schemeClr>
                </a:solidFill>
              </a:rPr>
              <a:t>.</a:t>
            </a:r>
          </a:p>
          <a:p>
            <a:pPr marL="0" indent="0">
              <a:buNone/>
            </a:pPr>
            <a:r>
              <a:rPr lang="en-US" altLang="ja-JP" dirty="0" smtClean="0">
                <a:solidFill>
                  <a:schemeClr val="tx1">
                    <a:lumMod val="95000"/>
                    <a:lumOff val="5000"/>
                  </a:schemeClr>
                </a:solidFill>
              </a:rPr>
              <a:t>521 2_  4-6</a:t>
            </a:r>
            <a:r>
              <a:rPr lang="en-US" altLang="ja-JP" dirty="0">
                <a:solidFill>
                  <a:schemeClr val="tx1">
                    <a:lumMod val="95000"/>
                    <a:lumOff val="5000"/>
                  </a:schemeClr>
                </a:solidFill>
              </a:rPr>
              <a:t>.</a:t>
            </a:r>
            <a:endParaRPr lang="en-US" altLang="ja-JP" dirty="0" smtClean="0">
              <a:solidFill>
                <a:schemeClr val="tx1">
                  <a:lumMod val="95000"/>
                  <a:lumOff val="5000"/>
                </a:schemeClr>
              </a:solidFill>
            </a:endParaRPr>
          </a:p>
          <a:p>
            <a:pPr marL="0" indent="0">
              <a:buNone/>
            </a:pPr>
            <a:r>
              <a:rPr lang="en-US" altLang="ja-JP" dirty="0"/>
              <a:t>650 </a:t>
            </a:r>
            <a:r>
              <a:rPr lang="en-US" altLang="ja-JP" dirty="0" smtClean="0"/>
              <a:t>_0  Axel </a:t>
            </a:r>
            <a:r>
              <a:rPr lang="en-US" altLang="ja-JP" dirty="0"/>
              <a:t>jump </a:t>
            </a:r>
            <a:r>
              <a:rPr lang="en-US" altLang="ja-JP" dirty="0" smtClean="0"/>
              <a:t>$v </a:t>
            </a:r>
            <a:r>
              <a:rPr lang="en-US" altLang="ja-JP" dirty="0"/>
              <a:t>Juvenile literature.</a:t>
            </a:r>
          </a:p>
          <a:p>
            <a:pPr marL="0" indent="0">
              <a:buNone/>
            </a:pPr>
            <a:r>
              <a:rPr lang="en-US" altLang="ja-JP" dirty="0"/>
              <a:t>650 </a:t>
            </a:r>
            <a:r>
              <a:rPr lang="en-US" altLang="ja-JP" dirty="0" smtClean="0"/>
              <a:t>_0  Figure </a:t>
            </a:r>
            <a:r>
              <a:rPr lang="en-US" altLang="ja-JP" dirty="0"/>
              <a:t>skating </a:t>
            </a:r>
            <a:r>
              <a:rPr lang="en-US" altLang="ja-JP" dirty="0" smtClean="0"/>
              <a:t>$v </a:t>
            </a:r>
            <a:r>
              <a:rPr lang="en-US" altLang="ja-JP" dirty="0"/>
              <a:t>Juvenile literature.</a:t>
            </a:r>
          </a:p>
          <a:p>
            <a:pPr marL="0" indent="0">
              <a:buNone/>
            </a:pPr>
            <a:r>
              <a:rPr lang="en-US" altLang="ja-JP" dirty="0"/>
              <a:t>650 </a:t>
            </a:r>
            <a:r>
              <a:rPr lang="en-US" altLang="ja-JP" dirty="0" smtClean="0"/>
              <a:t>_0  Physics $v </a:t>
            </a:r>
            <a:r>
              <a:rPr lang="en-US" altLang="ja-JP" dirty="0"/>
              <a:t>Juvenile literature.</a:t>
            </a:r>
          </a:p>
          <a:p>
            <a:pPr marL="0" indent="0">
              <a:buNone/>
            </a:pPr>
            <a:r>
              <a:rPr lang="en-US" altLang="ja-JP" dirty="0"/>
              <a:t>650 </a:t>
            </a:r>
            <a:r>
              <a:rPr lang="en-US" altLang="ja-JP" dirty="0" smtClean="0"/>
              <a:t>_0  Sports </a:t>
            </a:r>
            <a:r>
              <a:rPr lang="en-US" altLang="ja-JP" dirty="0"/>
              <a:t>sciences </a:t>
            </a:r>
            <a:r>
              <a:rPr lang="en-US" altLang="ja-JP" dirty="0" smtClean="0"/>
              <a:t>$v </a:t>
            </a:r>
            <a:r>
              <a:rPr lang="en-US" altLang="ja-JP" dirty="0"/>
              <a:t>Juvenile literature.</a:t>
            </a:r>
            <a:endParaRPr lang="en-US" altLang="ja-JP"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158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159" y="2250327"/>
            <a:ext cx="3017520" cy="3977640"/>
          </a:xfrm>
          <a:prstGeom prst="rect">
            <a:avLst/>
          </a:prstGeom>
        </p:spPr>
      </p:pic>
    </p:spTree>
    <p:extLst>
      <p:ext uri="{BB962C8B-B14F-4D97-AF65-F5344CB8AC3E}">
        <p14:creationId xmlns:p14="http://schemas.microsoft.com/office/powerpoint/2010/main" val="386080853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251"/>
          </a:xfrm>
        </p:spPr>
        <p:txBody>
          <a:bodyPr>
            <a:normAutofit fontScale="90000"/>
          </a:bodyPr>
          <a:lstStyle/>
          <a:p>
            <a:r>
              <a:rPr lang="en-US" dirty="0" smtClean="0"/>
              <a:t>Examples – Audience and Creator</a:t>
            </a:r>
            <a:endParaRPr lang="en-US" dirty="0"/>
          </a:p>
        </p:txBody>
      </p:sp>
      <p:sp>
        <p:nvSpPr>
          <p:cNvPr id="3" name="Content Placeholder 2"/>
          <p:cNvSpPr>
            <a:spLocks noGrp="1"/>
          </p:cNvSpPr>
          <p:nvPr>
            <p:ph idx="1"/>
          </p:nvPr>
        </p:nvSpPr>
        <p:spPr>
          <a:xfrm>
            <a:off x="838200" y="1320857"/>
            <a:ext cx="10515600" cy="5302967"/>
          </a:xfrm>
        </p:spPr>
        <p:txBody>
          <a:bodyPr>
            <a:normAutofit lnSpcReduction="10000"/>
          </a:bodyPr>
          <a:lstStyle/>
          <a:p>
            <a:pPr marL="0" indent="0">
              <a:buNone/>
            </a:pPr>
            <a:r>
              <a:rPr lang="en-US" altLang="ko-KR" dirty="0" smtClean="0"/>
              <a:t>130 0_  Young </a:t>
            </a:r>
            <a:r>
              <a:rPr lang="en-US" altLang="ko-KR" dirty="0"/>
              <a:t>American (New York, N.Y.)</a:t>
            </a:r>
          </a:p>
          <a:p>
            <a:pPr marL="0" indent="0">
              <a:buNone/>
            </a:pPr>
            <a:r>
              <a:rPr lang="en-US" altLang="ko-KR" dirty="0" smtClean="0"/>
              <a:t>245 14  The </a:t>
            </a:r>
            <a:r>
              <a:rPr lang="en-US" altLang="ko-KR" dirty="0"/>
              <a:t>young American.</a:t>
            </a:r>
          </a:p>
          <a:p>
            <a:pPr marL="514350" indent="-514350">
              <a:buAutoNum type="arabicPlain" startAt="260"/>
            </a:pPr>
            <a:r>
              <a:rPr lang="en-US" altLang="ko-KR" dirty="0" smtClean="0"/>
              <a:t> __  New </a:t>
            </a:r>
            <a:r>
              <a:rPr lang="en-US" altLang="ko-KR" dirty="0"/>
              <a:t>York : </a:t>
            </a:r>
            <a:r>
              <a:rPr lang="en-US" altLang="ko-KR" dirty="0" smtClean="0"/>
              <a:t>$b </a:t>
            </a:r>
            <a:r>
              <a:rPr lang="en-US" altLang="ko-KR" dirty="0"/>
              <a:t>Frank Leslie, </a:t>
            </a:r>
            <a:r>
              <a:rPr lang="en-US" altLang="ko-KR" dirty="0" smtClean="0"/>
              <a:t>$c </a:t>
            </a:r>
            <a:r>
              <a:rPr lang="en-US" altLang="ko-KR" dirty="0"/>
              <a:t>1874-1876</a:t>
            </a:r>
            <a:r>
              <a:rPr lang="en-US" altLang="ko-KR" dirty="0" smtClean="0"/>
              <a:t>.</a:t>
            </a:r>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514350" indent="-514350">
              <a:buAutoNum type="arabicPlain" startAt="386"/>
            </a:pPr>
            <a:r>
              <a:rPr lang="en-US" dirty="0" smtClean="0">
                <a:solidFill>
                  <a:srgbClr val="FF0000"/>
                </a:solidFill>
              </a:rPr>
              <a:t> __  Americans $2 </a:t>
            </a:r>
            <a:r>
              <a:rPr lang="en-US" dirty="0" err="1" smtClean="0">
                <a:solidFill>
                  <a:srgbClr val="FF0000"/>
                </a:solidFill>
              </a:rPr>
              <a:t>lcdgt</a:t>
            </a:r>
            <a:endParaRPr lang="en-US" dirty="0" smtClean="0">
              <a:solidFill>
                <a:srgbClr val="FF0000"/>
              </a:solidFill>
            </a:endParaRPr>
          </a:p>
          <a:p>
            <a:pPr marL="0" indent="0">
              <a:buNone/>
            </a:pPr>
            <a:r>
              <a:rPr lang="en-US" dirty="0"/>
              <a:t>650 </a:t>
            </a:r>
            <a:r>
              <a:rPr lang="en-US" dirty="0" smtClean="0"/>
              <a:t>_0  Adventure </a:t>
            </a:r>
            <a:r>
              <a:rPr lang="en-US" dirty="0"/>
              <a:t>stories, American </a:t>
            </a:r>
            <a:r>
              <a:rPr lang="en-US" dirty="0" smtClean="0"/>
              <a:t>$v </a:t>
            </a:r>
            <a:r>
              <a:rPr lang="en-US" dirty="0"/>
              <a:t>Periodicals.</a:t>
            </a:r>
          </a:p>
          <a:p>
            <a:pPr marL="0" indent="0">
              <a:buNone/>
            </a:pPr>
            <a:r>
              <a:rPr lang="en-US" dirty="0"/>
              <a:t>650 </a:t>
            </a:r>
            <a:r>
              <a:rPr lang="en-US" dirty="0" smtClean="0"/>
              <a:t>_0  American </a:t>
            </a:r>
            <a:r>
              <a:rPr lang="en-US" dirty="0"/>
              <a:t>fiction </a:t>
            </a:r>
            <a:r>
              <a:rPr lang="en-US" dirty="0" smtClean="0"/>
              <a:t>$y </a:t>
            </a:r>
            <a:r>
              <a:rPr lang="en-US" dirty="0"/>
              <a:t>19th century </a:t>
            </a:r>
            <a:r>
              <a:rPr lang="en-US" dirty="0" smtClean="0"/>
              <a:t>$v </a:t>
            </a:r>
            <a:r>
              <a:rPr lang="en-US" dirty="0"/>
              <a:t>Periodicals.</a:t>
            </a:r>
          </a:p>
          <a:p>
            <a:pPr marL="0" indent="0">
              <a:buNone/>
            </a:pPr>
            <a:r>
              <a:rPr lang="en-US" dirty="0"/>
              <a:t>650 </a:t>
            </a:r>
            <a:r>
              <a:rPr lang="en-US" dirty="0" smtClean="0"/>
              <a:t>_0  Young </a:t>
            </a:r>
            <a:r>
              <a:rPr lang="en-US" dirty="0"/>
              <a:t>adult fiction, American </a:t>
            </a:r>
            <a:r>
              <a:rPr lang="en-US" dirty="0" smtClean="0"/>
              <a:t>$v </a:t>
            </a:r>
            <a:r>
              <a:rPr lang="en-US" dirty="0"/>
              <a:t>Periodicals</a:t>
            </a:r>
            <a:r>
              <a:rPr lang="en-US" dirty="0" smtClean="0"/>
              <a:t>.</a:t>
            </a:r>
          </a:p>
          <a:p>
            <a:pPr marL="0" indent="0">
              <a:buNone/>
            </a:pPr>
            <a:r>
              <a:rPr lang="en-US" dirty="0"/>
              <a:t>655 </a:t>
            </a:r>
            <a:r>
              <a:rPr lang="en-US" dirty="0" smtClean="0"/>
              <a:t>_7  Action </a:t>
            </a:r>
            <a:r>
              <a:rPr lang="en-US" dirty="0"/>
              <a:t>and adventure fiction. </a:t>
            </a:r>
            <a:r>
              <a:rPr lang="en-US" dirty="0" smtClean="0"/>
              <a:t>$2 </a:t>
            </a:r>
            <a:r>
              <a:rPr lang="en-US" dirty="0" err="1"/>
              <a:t>lcgft</a:t>
            </a:r>
            <a:endParaRPr lang="en-US" dirty="0"/>
          </a:p>
          <a:p>
            <a:pPr marL="0" indent="0">
              <a:buNone/>
            </a:pPr>
            <a:r>
              <a:rPr lang="en-US" dirty="0"/>
              <a:t>655 </a:t>
            </a:r>
            <a:r>
              <a:rPr lang="en-US" dirty="0" smtClean="0"/>
              <a:t>_7  Short </a:t>
            </a:r>
            <a:r>
              <a:rPr lang="en-US" dirty="0"/>
              <a:t>stories. </a:t>
            </a:r>
            <a:r>
              <a:rPr lang="en-US" dirty="0" smtClean="0"/>
              <a:t>$2 </a:t>
            </a:r>
            <a:r>
              <a:rPr lang="en-US" dirty="0" err="1"/>
              <a:t>lcgft</a:t>
            </a:r>
            <a:endParaRPr lang="en-US" dirty="0"/>
          </a:p>
          <a:p>
            <a:pPr marL="0" indent="0">
              <a:buNone/>
            </a:pPr>
            <a:r>
              <a:rPr lang="en-US" dirty="0"/>
              <a:t>655 </a:t>
            </a:r>
            <a:r>
              <a:rPr lang="en-US" dirty="0" smtClean="0"/>
              <a:t>_7  Periodicals</a:t>
            </a:r>
            <a:r>
              <a:rPr lang="en-US" dirty="0"/>
              <a:t>. </a:t>
            </a:r>
            <a:r>
              <a:rPr lang="en-US" dirty="0" smtClean="0"/>
              <a:t>$2 </a:t>
            </a:r>
            <a:r>
              <a:rPr lang="en-US" dirty="0" err="1"/>
              <a:t>lcgft</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B3796095-66C8-4103-BE03-53F2BACA5387}" type="slidenum">
              <a:rPr lang="en-US" smtClean="0"/>
              <a:t>159</a:t>
            </a:fld>
            <a:endParaRPr lang="en-US"/>
          </a:p>
        </p:txBody>
      </p:sp>
    </p:spTree>
    <p:extLst>
      <p:ext uri="{BB962C8B-B14F-4D97-AF65-F5344CB8AC3E}">
        <p14:creationId xmlns:p14="http://schemas.microsoft.com/office/powerpoint/2010/main" val="2056615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a:t>
            </a:fld>
            <a:endParaRPr lang="en-US"/>
          </a:p>
        </p:txBody>
      </p:sp>
      <p:pic>
        <p:nvPicPr>
          <p:cNvPr id="3" name="Picture 2"/>
          <p:cNvPicPr>
            <a:picLocks noChangeAspect="1"/>
          </p:cNvPicPr>
          <p:nvPr/>
        </p:nvPicPr>
        <p:blipFill>
          <a:blip r:embed="rId3"/>
          <a:stretch>
            <a:fillRect/>
          </a:stretch>
        </p:blipFill>
        <p:spPr>
          <a:xfrm>
            <a:off x="2394967" y="0"/>
            <a:ext cx="7419404" cy="6809899"/>
          </a:xfrm>
          <a:prstGeom prst="rect">
            <a:avLst/>
          </a:prstGeom>
        </p:spPr>
      </p:pic>
    </p:spTree>
    <p:extLst>
      <p:ext uri="{BB962C8B-B14F-4D97-AF65-F5344CB8AC3E}">
        <p14:creationId xmlns:p14="http://schemas.microsoft.com/office/powerpoint/2010/main" val="84986183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 and Your Discovery System</a:t>
            </a:r>
            <a:endParaRPr lang="en-US" dirty="0"/>
          </a:p>
        </p:txBody>
      </p:sp>
      <p:sp>
        <p:nvSpPr>
          <p:cNvPr id="3" name="Content Placeholder 2"/>
          <p:cNvSpPr>
            <a:spLocks noGrp="1"/>
          </p:cNvSpPr>
          <p:nvPr>
            <p:ph idx="1"/>
          </p:nvPr>
        </p:nvSpPr>
        <p:spPr/>
        <p:txBody>
          <a:bodyPr/>
          <a:lstStyle/>
          <a:p>
            <a:r>
              <a:rPr lang="en-US" dirty="0" smtClean="0"/>
              <a:t>We have deconstructed LCSH into a number of facets, and we have other additional facets that describe works. Now what does your ILS do with all of it?</a:t>
            </a:r>
          </a:p>
          <a:p>
            <a:endParaRPr lang="en-US" dirty="0"/>
          </a:p>
          <a:p>
            <a:r>
              <a:rPr lang="en-US" dirty="0" smtClean="0"/>
              <a:t>Possibilities:</a:t>
            </a:r>
          </a:p>
          <a:p>
            <a:pPr lvl="2"/>
            <a:r>
              <a:rPr lang="en-US" sz="2800" dirty="0" smtClean="0"/>
              <a:t>Index everything for keyword</a:t>
            </a:r>
          </a:p>
          <a:p>
            <a:pPr lvl="2"/>
            <a:r>
              <a:rPr lang="en-US" sz="2800" dirty="0" smtClean="0"/>
              <a:t>Provide facets for limiting</a:t>
            </a:r>
          </a:p>
          <a:p>
            <a:pPr lvl="2"/>
            <a:r>
              <a:rPr lang="en-US" sz="2800" dirty="0" smtClean="0"/>
              <a:t>Provide browse searches</a:t>
            </a:r>
            <a:endParaRPr lang="en-US" sz="2800" dirty="0"/>
          </a:p>
        </p:txBody>
      </p:sp>
      <p:sp>
        <p:nvSpPr>
          <p:cNvPr id="4" name="Slide Number Placeholder 3"/>
          <p:cNvSpPr>
            <a:spLocks noGrp="1"/>
          </p:cNvSpPr>
          <p:nvPr>
            <p:ph type="sldNum" sz="quarter" idx="12"/>
          </p:nvPr>
        </p:nvSpPr>
        <p:spPr/>
        <p:txBody>
          <a:bodyPr/>
          <a:lstStyle/>
          <a:p>
            <a:fld id="{A00A331D-2EB0-4CEE-8662-2FAB66802E28}" type="slidenum">
              <a:rPr lang="en-US" smtClean="0"/>
              <a:t>160</a:t>
            </a:fld>
            <a:endParaRPr lang="en-US"/>
          </a:p>
        </p:txBody>
      </p:sp>
    </p:spTree>
    <p:extLst>
      <p:ext uri="{BB962C8B-B14F-4D97-AF65-F5344CB8AC3E}">
        <p14:creationId xmlns:p14="http://schemas.microsoft.com/office/powerpoint/2010/main" val="354436925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161</a:t>
            </a:fld>
            <a:endParaRPr lang="en-US"/>
          </a:p>
        </p:txBody>
      </p:sp>
      <p:pic>
        <p:nvPicPr>
          <p:cNvPr id="3" name="Picture 2"/>
          <p:cNvPicPr>
            <a:picLocks noChangeAspect="1"/>
          </p:cNvPicPr>
          <p:nvPr/>
        </p:nvPicPr>
        <p:blipFill>
          <a:blip r:embed="rId3"/>
          <a:stretch>
            <a:fillRect/>
          </a:stretch>
        </p:blipFill>
        <p:spPr>
          <a:xfrm>
            <a:off x="2238375" y="171450"/>
            <a:ext cx="7715250" cy="6515100"/>
          </a:xfrm>
          <a:prstGeom prst="rect">
            <a:avLst/>
          </a:prstGeom>
        </p:spPr>
      </p:pic>
      <p:sp>
        <p:nvSpPr>
          <p:cNvPr id="4" name="Oval 3"/>
          <p:cNvSpPr/>
          <p:nvPr/>
        </p:nvSpPr>
        <p:spPr>
          <a:xfrm>
            <a:off x="3512634" y="3501483"/>
            <a:ext cx="1037063" cy="71925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59977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162</a:t>
            </a:fld>
            <a:endParaRPr lang="en-US"/>
          </a:p>
        </p:txBody>
      </p:sp>
      <p:pic>
        <p:nvPicPr>
          <p:cNvPr id="3" name="Picture 2"/>
          <p:cNvPicPr>
            <a:picLocks noChangeAspect="1"/>
          </p:cNvPicPr>
          <p:nvPr/>
        </p:nvPicPr>
        <p:blipFill>
          <a:blip r:embed="rId3"/>
          <a:stretch>
            <a:fillRect/>
          </a:stretch>
        </p:blipFill>
        <p:spPr>
          <a:xfrm>
            <a:off x="154030" y="210979"/>
            <a:ext cx="11674793" cy="6647021"/>
          </a:xfrm>
          <a:prstGeom prst="rect">
            <a:avLst/>
          </a:prstGeom>
        </p:spPr>
      </p:pic>
      <p:sp>
        <p:nvSpPr>
          <p:cNvPr id="4" name="Oval 3"/>
          <p:cNvSpPr/>
          <p:nvPr/>
        </p:nvSpPr>
        <p:spPr>
          <a:xfrm>
            <a:off x="154031" y="4527395"/>
            <a:ext cx="1039150" cy="6244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455815" y="3722532"/>
            <a:ext cx="2924175" cy="1609725"/>
          </a:xfrm>
          <a:prstGeom prst="rect">
            <a:avLst/>
          </a:prstGeom>
          <a:ln w="22225">
            <a:solidFill>
              <a:srgbClr val="FF0000"/>
            </a:solidFill>
          </a:ln>
        </p:spPr>
      </p:pic>
      <p:pic>
        <p:nvPicPr>
          <p:cNvPr id="7" name="Picture 6"/>
          <p:cNvPicPr>
            <a:picLocks noChangeAspect="1"/>
          </p:cNvPicPr>
          <p:nvPr/>
        </p:nvPicPr>
        <p:blipFill>
          <a:blip r:embed="rId5"/>
          <a:stretch>
            <a:fillRect/>
          </a:stretch>
        </p:blipFill>
        <p:spPr>
          <a:xfrm>
            <a:off x="4973327" y="461033"/>
            <a:ext cx="4810125" cy="5400675"/>
          </a:xfrm>
          <a:prstGeom prst="rect">
            <a:avLst/>
          </a:prstGeom>
          <a:ln w="25400">
            <a:solidFill>
              <a:srgbClr val="FF0000"/>
            </a:solidFill>
          </a:ln>
        </p:spPr>
      </p:pic>
      <p:pic>
        <p:nvPicPr>
          <p:cNvPr id="6" name="Picture 5"/>
          <p:cNvPicPr>
            <a:picLocks noChangeAspect="1"/>
          </p:cNvPicPr>
          <p:nvPr/>
        </p:nvPicPr>
        <p:blipFill>
          <a:blip r:embed="rId6"/>
          <a:stretch>
            <a:fillRect/>
          </a:stretch>
        </p:blipFill>
        <p:spPr>
          <a:xfrm>
            <a:off x="9783452" y="6238389"/>
            <a:ext cx="1860232" cy="366713"/>
          </a:xfrm>
          <a:prstGeom prst="rect">
            <a:avLst/>
          </a:prstGeom>
        </p:spPr>
      </p:pic>
    </p:spTree>
    <p:extLst>
      <p:ext uri="{BB962C8B-B14F-4D97-AF65-F5344CB8AC3E}">
        <p14:creationId xmlns:p14="http://schemas.microsoft.com/office/powerpoint/2010/main" val="14875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163</a:t>
            </a:fld>
            <a:endParaRPr lang="en-US"/>
          </a:p>
        </p:txBody>
      </p:sp>
      <p:pic>
        <p:nvPicPr>
          <p:cNvPr id="5" name="Picture 4"/>
          <p:cNvPicPr>
            <a:picLocks noChangeAspect="1"/>
          </p:cNvPicPr>
          <p:nvPr/>
        </p:nvPicPr>
        <p:blipFill>
          <a:blip r:embed="rId3"/>
          <a:stretch>
            <a:fillRect/>
          </a:stretch>
        </p:blipFill>
        <p:spPr>
          <a:xfrm>
            <a:off x="698920" y="0"/>
            <a:ext cx="10794159" cy="6858000"/>
          </a:xfrm>
          <a:prstGeom prst="rect">
            <a:avLst/>
          </a:prstGeom>
        </p:spPr>
      </p:pic>
      <p:pic>
        <p:nvPicPr>
          <p:cNvPr id="7" name="Picture 6"/>
          <p:cNvPicPr>
            <a:picLocks noChangeAspect="1"/>
          </p:cNvPicPr>
          <p:nvPr/>
        </p:nvPicPr>
        <p:blipFill>
          <a:blip r:embed="rId4"/>
          <a:stretch>
            <a:fillRect/>
          </a:stretch>
        </p:blipFill>
        <p:spPr>
          <a:xfrm>
            <a:off x="6137119" y="0"/>
            <a:ext cx="2171318" cy="6858000"/>
          </a:xfrm>
          <a:prstGeom prst="rect">
            <a:avLst/>
          </a:prstGeom>
        </p:spPr>
      </p:pic>
      <p:pic>
        <p:nvPicPr>
          <p:cNvPr id="10" name="Picture 9"/>
          <p:cNvPicPr>
            <a:picLocks noChangeAspect="1"/>
          </p:cNvPicPr>
          <p:nvPr/>
        </p:nvPicPr>
        <p:blipFill>
          <a:blip r:embed="rId5"/>
          <a:stretch>
            <a:fillRect/>
          </a:stretch>
        </p:blipFill>
        <p:spPr>
          <a:xfrm>
            <a:off x="9410700" y="6553200"/>
            <a:ext cx="2781300" cy="304800"/>
          </a:xfrm>
          <a:prstGeom prst="rect">
            <a:avLst/>
          </a:prstGeom>
        </p:spPr>
      </p:pic>
    </p:spTree>
    <p:extLst>
      <p:ext uri="{BB962C8B-B14F-4D97-AF65-F5344CB8AC3E}">
        <p14:creationId xmlns:p14="http://schemas.microsoft.com/office/powerpoint/2010/main" val="24678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164</a:t>
            </a:fld>
            <a:endParaRPr lang="en-US"/>
          </a:p>
        </p:txBody>
      </p:sp>
      <p:pic>
        <p:nvPicPr>
          <p:cNvPr id="3" name="Picture 2"/>
          <p:cNvPicPr>
            <a:picLocks noChangeAspect="1"/>
          </p:cNvPicPr>
          <p:nvPr/>
        </p:nvPicPr>
        <p:blipFill>
          <a:blip r:embed="rId3"/>
          <a:stretch>
            <a:fillRect/>
          </a:stretch>
        </p:blipFill>
        <p:spPr>
          <a:xfrm>
            <a:off x="682590" y="0"/>
            <a:ext cx="10826820" cy="6858000"/>
          </a:xfrm>
          <a:prstGeom prst="rect">
            <a:avLst/>
          </a:prstGeom>
        </p:spPr>
      </p:pic>
    </p:spTree>
    <p:extLst>
      <p:ext uri="{BB962C8B-B14F-4D97-AF65-F5344CB8AC3E}">
        <p14:creationId xmlns:p14="http://schemas.microsoft.com/office/powerpoint/2010/main" val="313908997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165</a:t>
            </a:fld>
            <a:endParaRPr lang="en-US"/>
          </a:p>
        </p:txBody>
      </p:sp>
      <p:pic>
        <p:nvPicPr>
          <p:cNvPr id="3" name="Picture 2"/>
          <p:cNvPicPr>
            <a:picLocks noChangeAspect="1"/>
          </p:cNvPicPr>
          <p:nvPr/>
        </p:nvPicPr>
        <p:blipFill>
          <a:blip r:embed="rId3"/>
          <a:stretch>
            <a:fillRect/>
          </a:stretch>
        </p:blipFill>
        <p:spPr>
          <a:xfrm>
            <a:off x="494818" y="74113"/>
            <a:ext cx="11058525" cy="3648075"/>
          </a:xfrm>
          <a:prstGeom prst="rect">
            <a:avLst/>
          </a:prstGeom>
        </p:spPr>
      </p:pic>
      <p:pic>
        <p:nvPicPr>
          <p:cNvPr id="4" name="Picture 3"/>
          <p:cNvPicPr>
            <a:picLocks noChangeAspect="1"/>
          </p:cNvPicPr>
          <p:nvPr/>
        </p:nvPicPr>
        <p:blipFill>
          <a:blip r:embed="rId4"/>
          <a:stretch>
            <a:fillRect/>
          </a:stretch>
        </p:blipFill>
        <p:spPr>
          <a:xfrm>
            <a:off x="412625" y="4207668"/>
            <a:ext cx="3914775" cy="1085850"/>
          </a:xfrm>
          <a:prstGeom prst="rect">
            <a:avLst/>
          </a:prstGeom>
        </p:spPr>
      </p:pic>
      <p:pic>
        <p:nvPicPr>
          <p:cNvPr id="7" name="Picture 6"/>
          <p:cNvPicPr>
            <a:picLocks noChangeAspect="1"/>
          </p:cNvPicPr>
          <p:nvPr/>
        </p:nvPicPr>
        <p:blipFill>
          <a:blip r:embed="rId5"/>
          <a:stretch>
            <a:fillRect/>
          </a:stretch>
        </p:blipFill>
        <p:spPr>
          <a:xfrm>
            <a:off x="5022296" y="4207668"/>
            <a:ext cx="6791325" cy="1733550"/>
          </a:xfrm>
          <a:prstGeom prst="rect">
            <a:avLst/>
          </a:prstGeom>
        </p:spPr>
      </p:pic>
    </p:spTree>
    <p:extLst>
      <p:ext uri="{BB962C8B-B14F-4D97-AF65-F5344CB8AC3E}">
        <p14:creationId xmlns:p14="http://schemas.microsoft.com/office/powerpoint/2010/main" val="236708610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166</a:t>
            </a:fld>
            <a:endParaRPr lang="en-US"/>
          </a:p>
        </p:txBody>
      </p:sp>
      <p:pic>
        <p:nvPicPr>
          <p:cNvPr id="4" name="Picture 3"/>
          <p:cNvPicPr>
            <a:picLocks noChangeAspect="1"/>
          </p:cNvPicPr>
          <p:nvPr/>
        </p:nvPicPr>
        <p:blipFill>
          <a:blip r:embed="rId3"/>
          <a:stretch>
            <a:fillRect/>
          </a:stretch>
        </p:blipFill>
        <p:spPr>
          <a:xfrm>
            <a:off x="1312126" y="0"/>
            <a:ext cx="9326880" cy="6800850"/>
          </a:xfrm>
          <a:prstGeom prst="rect">
            <a:avLst/>
          </a:prstGeom>
        </p:spPr>
      </p:pic>
      <p:pic>
        <p:nvPicPr>
          <p:cNvPr id="5" name="Picture 4"/>
          <p:cNvPicPr>
            <a:picLocks noChangeAspect="1"/>
          </p:cNvPicPr>
          <p:nvPr/>
        </p:nvPicPr>
        <p:blipFill>
          <a:blip r:embed="rId4"/>
          <a:stretch>
            <a:fillRect/>
          </a:stretch>
        </p:blipFill>
        <p:spPr>
          <a:xfrm>
            <a:off x="7201713" y="149844"/>
            <a:ext cx="4657725" cy="514350"/>
          </a:xfrm>
          <a:prstGeom prst="rect">
            <a:avLst/>
          </a:prstGeom>
        </p:spPr>
      </p:pic>
      <p:pic>
        <p:nvPicPr>
          <p:cNvPr id="3" name="Picture 2"/>
          <p:cNvPicPr>
            <a:picLocks noChangeAspect="1"/>
          </p:cNvPicPr>
          <p:nvPr/>
        </p:nvPicPr>
        <p:blipFill>
          <a:blip r:embed="rId5"/>
          <a:stretch>
            <a:fillRect/>
          </a:stretch>
        </p:blipFill>
        <p:spPr>
          <a:xfrm>
            <a:off x="6429373" y="3400422"/>
            <a:ext cx="4050220" cy="890397"/>
          </a:xfrm>
          <a:prstGeom prst="rect">
            <a:avLst/>
          </a:prstGeom>
          <a:ln w="19050">
            <a:solidFill>
              <a:schemeClr val="tx1"/>
            </a:solidFill>
          </a:ln>
        </p:spPr>
      </p:pic>
    </p:spTree>
    <p:extLst>
      <p:ext uri="{BB962C8B-B14F-4D97-AF65-F5344CB8AC3E}">
        <p14:creationId xmlns:p14="http://schemas.microsoft.com/office/powerpoint/2010/main" val="78897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 What About All Our Old Records?</a:t>
            </a:r>
            <a:endParaRPr lang="en-US" dirty="0"/>
          </a:p>
        </p:txBody>
      </p:sp>
      <p:sp>
        <p:nvSpPr>
          <p:cNvPr id="3" name="Content Placeholder 2"/>
          <p:cNvSpPr>
            <a:spLocks noGrp="1"/>
          </p:cNvSpPr>
          <p:nvPr>
            <p:ph idx="1"/>
          </p:nvPr>
        </p:nvSpPr>
        <p:spPr/>
        <p:txBody>
          <a:bodyPr/>
          <a:lstStyle/>
          <a:p>
            <a:r>
              <a:rPr lang="en-US" dirty="0" smtClean="0"/>
              <a:t>In order for faceted vocabularies to work best, we will need to figure out how to add facets to legacy records.  Think about how many literature and music records don’t have any genre/form terms in them.  Audience and creator/contributor terms would also be helpful.</a:t>
            </a:r>
          </a:p>
          <a:p>
            <a:r>
              <a:rPr lang="en-US" dirty="0"/>
              <a:t>ALCTS </a:t>
            </a:r>
            <a:r>
              <a:rPr lang="en-US" dirty="0" err="1"/>
              <a:t>CaMMS</a:t>
            </a:r>
            <a:r>
              <a:rPr lang="en-US" dirty="0"/>
              <a:t> Subject Analysis </a:t>
            </a:r>
            <a:r>
              <a:rPr lang="en-US" dirty="0" smtClean="0"/>
              <a:t>Committee has issued a white paper: </a:t>
            </a:r>
            <a:r>
              <a:rPr lang="en-US" i="1" dirty="0" smtClean="0"/>
              <a:t>A </a:t>
            </a:r>
            <a:r>
              <a:rPr lang="en-US" i="1" dirty="0"/>
              <a:t>Brave New (Faceted) World: Towards Full Implementation of Library of Congress Faceted </a:t>
            </a:r>
            <a:r>
              <a:rPr lang="en-US" i="1" dirty="0" smtClean="0"/>
              <a:t>Vocabularies </a:t>
            </a:r>
            <a:r>
              <a:rPr lang="en-US" dirty="0"/>
              <a:t>(</a:t>
            </a:r>
            <a:r>
              <a:rPr lang="en-US" dirty="0">
                <a:hlinkClick r:id="rId3"/>
              </a:rPr>
              <a:t>http://</a:t>
            </a:r>
            <a:r>
              <a:rPr lang="en-US" dirty="0" smtClean="0">
                <a:hlinkClick r:id="rId3"/>
              </a:rPr>
              <a:t>hdl.handle.net/11213/8146</a:t>
            </a:r>
            <a:r>
              <a:rPr lang="en-US" dirty="0" smtClean="0"/>
              <a:t>)</a:t>
            </a:r>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167</a:t>
            </a:fld>
            <a:endParaRPr lang="en-US"/>
          </a:p>
        </p:txBody>
      </p:sp>
    </p:spTree>
    <p:extLst>
      <p:ext uri="{BB962C8B-B14F-4D97-AF65-F5344CB8AC3E}">
        <p14:creationId xmlns:p14="http://schemas.microsoft.com/office/powerpoint/2010/main" val="327743832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 Brave New (Faceted) World</a:t>
            </a:r>
            <a:endParaRPr lang="en-US" dirty="0"/>
          </a:p>
        </p:txBody>
      </p:sp>
      <p:sp>
        <p:nvSpPr>
          <p:cNvPr id="3" name="Content Placeholder 2"/>
          <p:cNvSpPr>
            <a:spLocks noGrp="1"/>
          </p:cNvSpPr>
          <p:nvPr>
            <p:ph idx="1"/>
          </p:nvPr>
        </p:nvSpPr>
        <p:spPr>
          <a:xfrm>
            <a:off x="838200" y="1561172"/>
            <a:ext cx="10515600" cy="5296828"/>
          </a:xfrm>
        </p:spPr>
        <p:txBody>
          <a:bodyPr>
            <a:normAutofit fontScale="92500" lnSpcReduction="10000"/>
          </a:bodyPr>
          <a:lstStyle/>
          <a:p>
            <a:r>
              <a:rPr lang="en-US" dirty="0" smtClean="0"/>
              <a:t>Key Points:</a:t>
            </a:r>
          </a:p>
          <a:p>
            <a:pPr lvl="1"/>
            <a:r>
              <a:rPr lang="en-US" dirty="0" smtClean="0"/>
              <a:t>need </a:t>
            </a:r>
            <a:r>
              <a:rPr lang="en-US" dirty="0"/>
              <a:t>critical mass of </a:t>
            </a:r>
            <a:r>
              <a:rPr lang="en-US" dirty="0" smtClean="0"/>
              <a:t>bibliographic metadata that includes </a:t>
            </a:r>
            <a:r>
              <a:rPr lang="en-US" dirty="0"/>
              <a:t>these faceted </a:t>
            </a:r>
            <a:r>
              <a:rPr lang="en-US" dirty="0" smtClean="0"/>
              <a:t>attributes</a:t>
            </a:r>
          </a:p>
          <a:p>
            <a:pPr lvl="1"/>
            <a:r>
              <a:rPr lang="en-US" dirty="0" smtClean="0"/>
              <a:t>full-scale </a:t>
            </a:r>
            <a:r>
              <a:rPr lang="en-US" dirty="0"/>
              <a:t>implementation requires a combination of broad and comprehensive training of </a:t>
            </a:r>
            <a:r>
              <a:rPr lang="en-US" dirty="0" smtClean="0"/>
              <a:t>catalogers (“</a:t>
            </a:r>
            <a:r>
              <a:rPr lang="en-US" dirty="0"/>
              <a:t>current implementation”) and retrospective implementation through the development of </a:t>
            </a:r>
            <a:r>
              <a:rPr lang="en-US" dirty="0" smtClean="0"/>
              <a:t>nuanced and </a:t>
            </a:r>
            <a:r>
              <a:rPr lang="en-US" dirty="0"/>
              <a:t>powerful machine </a:t>
            </a:r>
            <a:r>
              <a:rPr lang="en-US" dirty="0" smtClean="0"/>
              <a:t>algorithms</a:t>
            </a:r>
          </a:p>
          <a:p>
            <a:pPr lvl="1"/>
            <a:r>
              <a:rPr lang="en-US" dirty="0" smtClean="0"/>
              <a:t>requires buy-in </a:t>
            </a:r>
            <a:r>
              <a:rPr lang="en-US" dirty="0"/>
              <a:t>and support of national and international entities like PCC, LC, OCLC </a:t>
            </a:r>
            <a:r>
              <a:rPr lang="en-US" dirty="0" smtClean="0"/>
              <a:t>and </a:t>
            </a:r>
            <a:r>
              <a:rPr lang="en-US" dirty="0"/>
              <a:t>library systems </a:t>
            </a:r>
            <a:r>
              <a:rPr lang="en-US" dirty="0" smtClean="0"/>
              <a:t>vendors</a:t>
            </a:r>
          </a:p>
          <a:p>
            <a:pPr lvl="1"/>
            <a:r>
              <a:rPr lang="en-US" dirty="0"/>
              <a:t>addition of genre/form terms should be a core requirement for </a:t>
            </a:r>
            <a:r>
              <a:rPr lang="en-US" dirty="0" smtClean="0"/>
              <a:t>PCC records</a:t>
            </a:r>
          </a:p>
          <a:p>
            <a:pPr lvl="1"/>
            <a:r>
              <a:rPr lang="en-US" dirty="0" smtClean="0"/>
              <a:t>strongly </a:t>
            </a:r>
            <a:r>
              <a:rPr lang="en-US" dirty="0"/>
              <a:t>encourage the addition of 382 fields, using LCMPT </a:t>
            </a:r>
            <a:r>
              <a:rPr lang="en-US" dirty="0" smtClean="0"/>
              <a:t>terms whenever appropriate</a:t>
            </a:r>
          </a:p>
          <a:p>
            <a:pPr lvl="1"/>
            <a:r>
              <a:rPr lang="en-US" dirty="0" smtClean="0"/>
              <a:t>add LCDGT to </a:t>
            </a:r>
            <a:r>
              <a:rPr lang="en-US" dirty="0"/>
              <a:t>both bibliographic and authority </a:t>
            </a:r>
            <a:r>
              <a:rPr lang="en-US" dirty="0" smtClean="0"/>
              <a:t>records, until authority </a:t>
            </a:r>
            <a:r>
              <a:rPr lang="en-US" dirty="0"/>
              <a:t>records are created for all personal names and works </a:t>
            </a:r>
            <a:r>
              <a:rPr lang="en-US" dirty="0" smtClean="0"/>
              <a:t>and expressions; then just add to authority records</a:t>
            </a:r>
          </a:p>
          <a:p>
            <a:pPr lvl="1"/>
            <a:r>
              <a:rPr lang="en-US" dirty="0" smtClean="0"/>
              <a:t>shows how retrospective enhancement of records could be achieved based on fixed field values and codes, LCSH and classification numbers, and other data already in records</a:t>
            </a:r>
            <a:endParaRPr lang="en-US" dirty="0"/>
          </a:p>
          <a:p>
            <a:pPr lvl="1"/>
            <a:endParaRPr lang="en-US" dirty="0"/>
          </a:p>
          <a:p>
            <a:pPr lvl="1"/>
            <a:endParaRPr lang="en-US" dirty="0"/>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168</a:t>
            </a:fld>
            <a:endParaRPr lang="en-US" dirty="0"/>
          </a:p>
        </p:txBody>
      </p:sp>
    </p:spTree>
    <p:extLst>
      <p:ext uri="{BB962C8B-B14F-4D97-AF65-F5344CB8AC3E}">
        <p14:creationId xmlns:p14="http://schemas.microsoft.com/office/powerpoint/2010/main" val="352718447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170220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a:t>
            </a:fld>
            <a:endParaRPr lang="en-US"/>
          </a:p>
        </p:txBody>
      </p:sp>
      <p:pic>
        <p:nvPicPr>
          <p:cNvPr id="3" name="Picture 2"/>
          <p:cNvPicPr>
            <a:picLocks noChangeAspect="1"/>
          </p:cNvPicPr>
          <p:nvPr/>
        </p:nvPicPr>
        <p:blipFill>
          <a:blip r:embed="rId3"/>
          <a:stretch>
            <a:fillRect/>
          </a:stretch>
        </p:blipFill>
        <p:spPr>
          <a:xfrm>
            <a:off x="0" y="32163"/>
            <a:ext cx="12136755" cy="3084576"/>
          </a:xfrm>
          <a:prstGeom prst="rect">
            <a:avLst/>
          </a:prstGeom>
        </p:spPr>
      </p:pic>
      <p:pic>
        <p:nvPicPr>
          <p:cNvPr id="4" name="Picture 3"/>
          <p:cNvPicPr>
            <a:picLocks noChangeAspect="1"/>
          </p:cNvPicPr>
          <p:nvPr/>
        </p:nvPicPr>
        <p:blipFill>
          <a:blip r:embed="rId4"/>
          <a:stretch>
            <a:fillRect/>
          </a:stretch>
        </p:blipFill>
        <p:spPr>
          <a:xfrm>
            <a:off x="323857" y="3116739"/>
            <a:ext cx="11634597" cy="3604736"/>
          </a:xfrm>
          <a:prstGeom prst="rect">
            <a:avLst/>
          </a:prstGeom>
        </p:spPr>
      </p:pic>
      <p:sp>
        <p:nvSpPr>
          <p:cNvPr id="5" name="Oval 4"/>
          <p:cNvSpPr/>
          <p:nvPr/>
        </p:nvSpPr>
        <p:spPr>
          <a:xfrm>
            <a:off x="7828157" y="3601844"/>
            <a:ext cx="2888166" cy="42374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773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18</a:t>
            </a:fld>
            <a:endParaRPr lang="en-US"/>
          </a:p>
        </p:txBody>
      </p:sp>
      <p:pic>
        <p:nvPicPr>
          <p:cNvPr id="3" name="Picture 2"/>
          <p:cNvPicPr>
            <a:picLocks noChangeAspect="1"/>
          </p:cNvPicPr>
          <p:nvPr/>
        </p:nvPicPr>
        <p:blipFill>
          <a:blip r:embed="rId3"/>
          <a:stretch>
            <a:fillRect/>
          </a:stretch>
        </p:blipFill>
        <p:spPr>
          <a:xfrm>
            <a:off x="849249" y="0"/>
            <a:ext cx="10504551" cy="6802374"/>
          </a:xfrm>
          <a:prstGeom prst="rect">
            <a:avLst/>
          </a:prstGeom>
        </p:spPr>
      </p:pic>
    </p:spTree>
    <p:extLst>
      <p:ext uri="{BB962C8B-B14F-4D97-AF65-F5344CB8AC3E}">
        <p14:creationId xmlns:p14="http://schemas.microsoft.com/office/powerpoint/2010/main" val="1118589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r>
              <a:rPr lang="en-US" dirty="0" smtClean="0"/>
              <a:t>General principles</a:t>
            </a:r>
          </a:p>
          <a:p>
            <a:pPr lvl="1"/>
            <a:r>
              <a:rPr lang="en-US" dirty="0" smtClean="0"/>
              <a:t>Consult</a:t>
            </a:r>
            <a:r>
              <a:rPr lang="en-US" i="1" dirty="0" smtClean="0"/>
              <a:t> Introduction to Library </a:t>
            </a:r>
            <a:r>
              <a:rPr lang="en-US" i="1" dirty="0"/>
              <a:t>of Congress Genre/Form Terms for </a:t>
            </a:r>
            <a:r>
              <a:rPr lang="en-US" i="1" dirty="0" smtClean="0"/>
              <a:t>Library </a:t>
            </a:r>
            <a:r>
              <a:rPr lang="en-US" i="1" dirty="0"/>
              <a:t>and Archival Materials </a:t>
            </a:r>
            <a:r>
              <a:rPr lang="en-US" dirty="0" smtClean="0"/>
              <a:t>and </a:t>
            </a:r>
            <a:r>
              <a:rPr lang="en-US" dirty="0"/>
              <a:t>the </a:t>
            </a:r>
            <a:r>
              <a:rPr lang="en-US" i="1" dirty="0"/>
              <a:t>Library of Congress Genre/Form Terms Manual </a:t>
            </a:r>
            <a:r>
              <a:rPr lang="en-US" dirty="0"/>
              <a:t>(</a:t>
            </a:r>
            <a:r>
              <a:rPr lang="en-US" dirty="0">
                <a:hlinkClick r:id="rId3"/>
              </a:rPr>
              <a:t>http://</a:t>
            </a:r>
            <a:r>
              <a:rPr lang="en-US" dirty="0" smtClean="0">
                <a:hlinkClick r:id="rId3"/>
              </a:rPr>
              <a:t>www.loc.gov/aba/publications/FreeLCGFT/freelcgft.html</a:t>
            </a:r>
            <a:r>
              <a:rPr lang="en-US" dirty="0" smtClean="0"/>
              <a:t>)</a:t>
            </a:r>
          </a:p>
          <a:p>
            <a:pPr lvl="1"/>
            <a:r>
              <a:rPr lang="en-US" dirty="0"/>
              <a:t>Assigned both to individual works and to </a:t>
            </a:r>
            <a:r>
              <a:rPr lang="en-US" dirty="0" smtClean="0"/>
              <a:t>compilations</a:t>
            </a:r>
            <a:endParaRPr lang="en-US" dirty="0"/>
          </a:p>
          <a:p>
            <a:pPr lvl="1"/>
            <a:r>
              <a:rPr lang="en-US" dirty="0" smtClean="0"/>
              <a:t>Terms that describe </a:t>
            </a:r>
            <a:r>
              <a:rPr lang="en-US" dirty="0"/>
              <a:t>works and expressions </a:t>
            </a:r>
            <a:r>
              <a:rPr lang="en-US" dirty="0" smtClean="0"/>
              <a:t>are eligible: terms for the </a:t>
            </a:r>
            <a:r>
              <a:rPr lang="en-US" dirty="0"/>
              <a:t>intellectual or artistic expression of the work and also </a:t>
            </a:r>
            <a:r>
              <a:rPr lang="en-US" dirty="0" smtClean="0"/>
              <a:t>the original </a:t>
            </a:r>
            <a:r>
              <a:rPr lang="en-US" dirty="0"/>
              <a:t>mode of issuance, where </a:t>
            </a:r>
            <a:r>
              <a:rPr lang="en-US" dirty="0" smtClean="0"/>
              <a:t>applicable </a:t>
            </a:r>
          </a:p>
          <a:p>
            <a:pPr lvl="1"/>
            <a:r>
              <a:rPr lang="en-US" dirty="0" smtClean="0"/>
              <a:t>Terms that describe manifestation attributes generally are ineligible (e.g., </a:t>
            </a:r>
            <a:r>
              <a:rPr lang="en-US" b="1" dirty="0" smtClean="0"/>
              <a:t>DVDs</a:t>
            </a:r>
            <a:r>
              <a:rPr lang="en-US" dirty="0" smtClean="0"/>
              <a:t>; </a:t>
            </a:r>
            <a:r>
              <a:rPr lang="en-US" b="1" dirty="0" smtClean="0"/>
              <a:t>Large print books</a:t>
            </a:r>
            <a:r>
              <a:rPr lang="en-US" dirty="0"/>
              <a:t>; </a:t>
            </a:r>
            <a:r>
              <a:rPr lang="en-US" b="1" dirty="0" smtClean="0"/>
              <a:t>Miniature books</a:t>
            </a:r>
            <a:r>
              <a:rPr lang="en-US" dirty="0" smtClean="0"/>
              <a:t>; </a:t>
            </a:r>
            <a:r>
              <a:rPr lang="en-US" b="1" dirty="0"/>
              <a:t>Paperbacks</a:t>
            </a:r>
            <a:r>
              <a:rPr lang="en-US" dirty="0"/>
              <a:t>;</a:t>
            </a:r>
            <a:r>
              <a:rPr lang="en-US" b="1" dirty="0"/>
              <a:t> Streaming video</a:t>
            </a:r>
            <a:r>
              <a:rPr lang="en-US" dirty="0" smtClean="0"/>
              <a:t>)</a:t>
            </a:r>
            <a:endParaRPr lang="en-US" dirty="0" smtClean="0"/>
          </a:p>
          <a:p>
            <a:pPr lvl="1"/>
            <a:r>
              <a:rPr lang="en-US" dirty="0" smtClean="0"/>
              <a:t>A few exceptional manifestation-level terms are in LCGFT (e.g., </a:t>
            </a:r>
            <a:r>
              <a:rPr lang="en-US" b="1" dirty="0" smtClean="0"/>
              <a:t>Internet videos</a:t>
            </a:r>
            <a:r>
              <a:rPr lang="en-US" dirty="0" smtClean="0"/>
              <a:t>; </a:t>
            </a:r>
            <a:r>
              <a:rPr lang="en-US" b="1" dirty="0" smtClean="0"/>
              <a:t>Video recordings for the hearing impaired</a:t>
            </a:r>
            <a:r>
              <a:rPr lang="en-US" dirty="0" smtClean="0"/>
              <a:t>), but they should not be considered precedents</a:t>
            </a:r>
          </a:p>
        </p:txBody>
      </p:sp>
      <p:sp>
        <p:nvSpPr>
          <p:cNvPr id="4" name="Slide Number Placeholder 3"/>
          <p:cNvSpPr>
            <a:spLocks noGrp="1"/>
          </p:cNvSpPr>
          <p:nvPr>
            <p:ph type="sldNum" sz="quarter" idx="12"/>
          </p:nvPr>
        </p:nvSpPr>
        <p:spPr/>
        <p:txBody>
          <a:bodyPr/>
          <a:lstStyle/>
          <a:p>
            <a:fld id="{A00A331D-2EB0-4CEE-8662-2FAB66802E28}" type="slidenum">
              <a:rPr lang="en-US" smtClean="0"/>
              <a:t>19</a:t>
            </a:fld>
            <a:endParaRPr lang="en-US"/>
          </a:p>
        </p:txBody>
      </p:sp>
    </p:spTree>
    <p:extLst>
      <p:ext uri="{BB962C8B-B14F-4D97-AF65-F5344CB8AC3E}">
        <p14:creationId xmlns:p14="http://schemas.microsoft.com/office/powerpoint/2010/main" val="4259919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lstStyle/>
          <a:p>
            <a:r>
              <a:rPr lang="en-US" dirty="0" smtClean="0"/>
              <a:t>Outline</a:t>
            </a:r>
            <a:endParaRPr lang="en-US" dirty="0"/>
          </a:p>
        </p:txBody>
      </p:sp>
      <p:sp>
        <p:nvSpPr>
          <p:cNvPr id="3" name="Content Placeholder 2"/>
          <p:cNvSpPr>
            <a:spLocks noGrp="1"/>
          </p:cNvSpPr>
          <p:nvPr>
            <p:ph idx="1"/>
          </p:nvPr>
        </p:nvSpPr>
        <p:spPr>
          <a:xfrm>
            <a:off x="838200" y="1315844"/>
            <a:ext cx="10515600" cy="5542156"/>
          </a:xfrm>
        </p:spPr>
        <p:txBody>
          <a:bodyPr>
            <a:normAutofit/>
          </a:bodyPr>
          <a:lstStyle/>
          <a:p>
            <a:r>
              <a:rPr lang="en-US" dirty="0" smtClean="0"/>
              <a:t>LCGFT</a:t>
            </a:r>
          </a:p>
          <a:p>
            <a:pPr lvl="1"/>
            <a:r>
              <a:rPr lang="en-US" dirty="0" smtClean="0"/>
              <a:t>Background and Principles</a:t>
            </a:r>
            <a:endParaRPr lang="en-US" dirty="0" smtClean="0"/>
          </a:p>
          <a:p>
            <a:pPr lvl="1"/>
            <a:r>
              <a:rPr lang="en-US" dirty="0" smtClean="0"/>
              <a:t>“General” Terms</a:t>
            </a:r>
          </a:p>
          <a:p>
            <a:pPr lvl="1"/>
            <a:r>
              <a:rPr lang="en-US" dirty="0" smtClean="0"/>
              <a:t>Literature Terms</a:t>
            </a:r>
            <a:endParaRPr lang="en-US" dirty="0" smtClean="0"/>
          </a:p>
          <a:p>
            <a:pPr lvl="1"/>
            <a:r>
              <a:rPr lang="en-US" dirty="0" smtClean="0"/>
              <a:t>Artistic and Visual Works </a:t>
            </a:r>
            <a:r>
              <a:rPr lang="en-US" dirty="0" smtClean="0"/>
              <a:t>Terms</a:t>
            </a:r>
          </a:p>
          <a:p>
            <a:pPr lvl="1"/>
            <a:r>
              <a:rPr lang="en-US" dirty="0" smtClean="0"/>
              <a:t>Moving Image, Music, </a:t>
            </a:r>
            <a:r>
              <a:rPr lang="en-US" dirty="0"/>
              <a:t>and Cartographic Materials </a:t>
            </a:r>
            <a:r>
              <a:rPr lang="en-US" dirty="0" smtClean="0"/>
              <a:t>Terms </a:t>
            </a:r>
            <a:r>
              <a:rPr lang="en-US" i="1" dirty="0" smtClean="0"/>
              <a:t>(but I will skip due to time constraints)</a:t>
            </a:r>
            <a:endParaRPr lang="en-US" dirty="0" smtClean="0"/>
          </a:p>
          <a:p>
            <a:r>
              <a:rPr lang="en-US" dirty="0" smtClean="0"/>
              <a:t>LCDGT</a:t>
            </a:r>
          </a:p>
          <a:p>
            <a:pPr lvl="1"/>
            <a:r>
              <a:rPr lang="en-US" dirty="0" smtClean="0"/>
              <a:t>Background and Principles</a:t>
            </a:r>
          </a:p>
          <a:p>
            <a:pPr lvl="1"/>
            <a:r>
              <a:rPr lang="en-US" dirty="0" smtClean="0"/>
              <a:t>Audience Examples</a:t>
            </a:r>
          </a:p>
          <a:p>
            <a:pPr lvl="1"/>
            <a:r>
              <a:rPr lang="en-US" dirty="0" smtClean="0"/>
              <a:t>Creator/Contributor Characteristics Examples</a:t>
            </a:r>
            <a:endParaRPr lang="en-US" dirty="0" smtClean="0"/>
          </a:p>
          <a:p>
            <a:r>
              <a:rPr lang="en-US" dirty="0" smtClean="0"/>
              <a:t>Facets </a:t>
            </a:r>
            <a:r>
              <a:rPr lang="en-US" dirty="0" smtClean="0"/>
              <a:t>and Your Discovery System</a:t>
            </a:r>
          </a:p>
        </p:txBody>
      </p:sp>
      <p:sp>
        <p:nvSpPr>
          <p:cNvPr id="4" name="Slide Number Placeholder 3"/>
          <p:cNvSpPr>
            <a:spLocks noGrp="1"/>
          </p:cNvSpPr>
          <p:nvPr>
            <p:ph type="sldNum" sz="quarter" idx="12"/>
          </p:nvPr>
        </p:nvSpPr>
        <p:spPr/>
        <p:txBody>
          <a:bodyPr/>
          <a:lstStyle/>
          <a:p>
            <a:fld id="{A00A331D-2EB0-4CEE-8662-2FAB66802E28}" type="slidenum">
              <a:rPr lang="en-US" smtClean="0"/>
              <a:t>2</a:t>
            </a:fld>
            <a:endParaRPr lang="en-US"/>
          </a:p>
        </p:txBody>
      </p:sp>
    </p:spTree>
    <p:extLst>
      <p:ext uri="{BB962C8B-B14F-4D97-AF65-F5344CB8AC3E}">
        <p14:creationId xmlns:p14="http://schemas.microsoft.com/office/powerpoint/2010/main" val="371970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r>
              <a:rPr lang="en-US" dirty="0" smtClean="0"/>
              <a:t>General principles</a:t>
            </a:r>
          </a:p>
          <a:p>
            <a:pPr lvl="1"/>
            <a:r>
              <a:rPr lang="en-US" dirty="0" smtClean="0"/>
              <a:t>Definition</a:t>
            </a:r>
            <a:r>
              <a:rPr lang="en-US" dirty="0"/>
              <a:t>: “Genres and forms may be broadly defined as categories of resources that share known conventions. </a:t>
            </a:r>
            <a:r>
              <a:rPr lang="en-US" dirty="0" smtClean="0"/>
              <a:t> More </a:t>
            </a:r>
            <a:r>
              <a:rPr lang="en-US" dirty="0"/>
              <a:t>specifically, genre/form terms  may describe the purpose, structure, content, and/or themes of resources. </a:t>
            </a:r>
            <a:r>
              <a:rPr lang="en-US" dirty="0" smtClean="0"/>
              <a:t> Genre/form </a:t>
            </a:r>
            <a:r>
              <a:rPr lang="en-US" dirty="0"/>
              <a:t>terms describing content and themes most frequently refer to creative works and denote common rhetorical devices that usually combine elements such as plot and setting, </a:t>
            </a:r>
            <a:r>
              <a:rPr lang="en-US" dirty="0" smtClean="0"/>
              <a:t>character </a:t>
            </a:r>
            <a:r>
              <a:rPr lang="en-US" dirty="0"/>
              <a:t>types, etc. </a:t>
            </a:r>
            <a:r>
              <a:rPr lang="en-US" dirty="0" smtClean="0"/>
              <a:t> Such </a:t>
            </a:r>
            <a:r>
              <a:rPr lang="en-US" dirty="0"/>
              <a:t>terms may be closely related to the subjects of the creative works, but are distinct from them</a:t>
            </a:r>
            <a:r>
              <a:rPr lang="en-US" dirty="0" smtClean="0"/>
              <a:t>.”</a:t>
            </a:r>
          </a:p>
        </p:txBody>
      </p:sp>
      <p:sp>
        <p:nvSpPr>
          <p:cNvPr id="4" name="Slide Number Placeholder 3"/>
          <p:cNvSpPr>
            <a:spLocks noGrp="1"/>
          </p:cNvSpPr>
          <p:nvPr>
            <p:ph type="sldNum" sz="quarter" idx="12"/>
          </p:nvPr>
        </p:nvSpPr>
        <p:spPr/>
        <p:txBody>
          <a:bodyPr/>
          <a:lstStyle/>
          <a:p>
            <a:fld id="{A00A331D-2EB0-4CEE-8662-2FAB66802E28}" type="slidenum">
              <a:rPr lang="en-US" smtClean="0"/>
              <a:t>20</a:t>
            </a:fld>
            <a:endParaRPr lang="en-US"/>
          </a:p>
        </p:txBody>
      </p:sp>
    </p:spTree>
    <p:extLst>
      <p:ext uri="{BB962C8B-B14F-4D97-AF65-F5344CB8AC3E}">
        <p14:creationId xmlns:p14="http://schemas.microsoft.com/office/powerpoint/2010/main" val="1781323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r>
              <a:rPr lang="en-US" dirty="0" smtClean="0"/>
              <a:t>General principles</a:t>
            </a:r>
          </a:p>
          <a:p>
            <a:pPr lvl="1"/>
            <a:r>
              <a:rPr lang="en-US" b="1" i="1" dirty="0" smtClean="0"/>
              <a:t>Exclusions</a:t>
            </a:r>
            <a:r>
              <a:rPr lang="en-US" b="1" i="1" dirty="0"/>
              <a:t>:</a:t>
            </a:r>
            <a:r>
              <a:rPr lang="en-US" dirty="0"/>
              <a:t> </a:t>
            </a:r>
            <a:r>
              <a:rPr lang="en-US" dirty="0" smtClean="0"/>
              <a:t>Several </a:t>
            </a:r>
            <a:r>
              <a:rPr lang="en-US" dirty="0"/>
              <a:t>other characteristics of works and expressions are closely related to genres and forms, but are not eligible for </a:t>
            </a:r>
            <a:r>
              <a:rPr lang="en-US" dirty="0" smtClean="0">
                <a:solidFill>
                  <a:srgbClr val="FF0000"/>
                </a:solidFill>
              </a:rPr>
              <a:t>explicit</a:t>
            </a:r>
            <a:r>
              <a:rPr lang="en-US" dirty="0" smtClean="0"/>
              <a:t> </a:t>
            </a:r>
            <a:r>
              <a:rPr lang="en-US" dirty="0"/>
              <a:t>inclusion in LCGFT</a:t>
            </a:r>
            <a:r>
              <a:rPr lang="en-US" dirty="0" smtClean="0"/>
              <a:t>:</a:t>
            </a:r>
          </a:p>
          <a:p>
            <a:pPr lvl="2"/>
            <a:r>
              <a:rPr lang="en-US" sz="2400" dirty="0" smtClean="0"/>
              <a:t>ethnicity</a:t>
            </a:r>
            <a:r>
              <a:rPr lang="en-US" sz="2400" dirty="0"/>
              <a:t>, nationality, or other characteristics of </a:t>
            </a:r>
            <a:r>
              <a:rPr lang="en-US" sz="2400" dirty="0" smtClean="0"/>
              <a:t>creators (e.g., Korean drama</a:t>
            </a:r>
            <a:r>
              <a:rPr lang="en-US" sz="2400" dirty="0"/>
              <a:t>; Uighur </a:t>
            </a:r>
            <a:r>
              <a:rPr lang="en-US" sz="2400" dirty="0" smtClean="0"/>
              <a:t>folk songs; Artists</a:t>
            </a:r>
            <a:r>
              <a:rPr lang="en-US" sz="2400" dirty="0"/>
              <a:t>' writings; Films by </a:t>
            </a:r>
            <a:r>
              <a:rPr lang="en-US" sz="2400" dirty="0" smtClean="0"/>
              <a:t>children; Music </a:t>
            </a:r>
            <a:r>
              <a:rPr lang="en-US" sz="2400" dirty="0"/>
              <a:t>by women </a:t>
            </a:r>
            <a:r>
              <a:rPr lang="en-US" sz="2400" dirty="0" smtClean="0"/>
              <a:t>composers; Shinto </a:t>
            </a:r>
            <a:r>
              <a:rPr lang="en-US" sz="2400" dirty="0"/>
              <a:t>poetry; Taoist music; Mexican American posters)</a:t>
            </a:r>
            <a:endParaRPr lang="en-US" sz="2400" dirty="0" smtClean="0"/>
          </a:p>
          <a:p>
            <a:pPr lvl="2"/>
            <a:r>
              <a:rPr lang="en-US" sz="2400" dirty="0" smtClean="0"/>
              <a:t>intended audience (e.g., Children’s stories; Young adult </a:t>
            </a:r>
            <a:r>
              <a:rPr lang="en-US" sz="2400" dirty="0"/>
              <a:t>drama; Music for the hearing impaired)</a:t>
            </a:r>
            <a:endParaRPr lang="en-US" sz="2400" dirty="0" smtClean="0"/>
          </a:p>
          <a:p>
            <a:pPr lvl="2"/>
            <a:r>
              <a:rPr lang="en-US" sz="2400" dirty="0" smtClean="0"/>
              <a:t>time </a:t>
            </a:r>
            <a:r>
              <a:rPr lang="en-US" sz="2400" dirty="0"/>
              <a:t>period of </a:t>
            </a:r>
            <a:r>
              <a:rPr lang="en-US" sz="2400" dirty="0" smtClean="0"/>
              <a:t>creation (e.g., Medieval music; Han poetry; 19th century maps)</a:t>
            </a:r>
          </a:p>
          <a:p>
            <a:pPr lvl="2"/>
            <a:r>
              <a:rPr lang="en-US" sz="2400" dirty="0" smtClean="0"/>
              <a:t>language (e.g., Urdu wit and humor; Arabic films)</a:t>
            </a:r>
          </a:p>
          <a:p>
            <a:pPr lvl="2"/>
            <a:r>
              <a:rPr lang="en-US" sz="2400" dirty="0" smtClean="0"/>
              <a:t>place of creation (e.g</a:t>
            </a:r>
            <a:r>
              <a:rPr lang="en-US" sz="2400" dirty="0"/>
              <a:t>., East Asian periodicals; Southern African </a:t>
            </a:r>
            <a:r>
              <a:rPr lang="en-US" sz="2400" dirty="0" smtClean="0"/>
              <a:t>newspapers)</a:t>
            </a:r>
          </a:p>
          <a:p>
            <a:pPr lvl="2"/>
            <a:r>
              <a:rPr lang="en-US" sz="2400" dirty="0" smtClean="0"/>
              <a:t>country of production (e.g., Canadian films; Mexican television programs)</a:t>
            </a:r>
          </a:p>
          <a:p>
            <a:pPr lvl="2"/>
            <a:r>
              <a:rPr lang="en-US" sz="2400" dirty="0" smtClean="0"/>
              <a:t>geographic location (e.g</a:t>
            </a:r>
            <a:r>
              <a:rPr lang="en-US" sz="2400" dirty="0"/>
              <a:t>., </a:t>
            </a:r>
            <a:r>
              <a:rPr lang="en-US" sz="2400" dirty="0" smtClean="0"/>
              <a:t>works </a:t>
            </a:r>
            <a:r>
              <a:rPr lang="en-US" sz="2400" dirty="0"/>
              <a:t>set in </a:t>
            </a:r>
            <a:r>
              <a:rPr lang="en-US" sz="2400" dirty="0" smtClean="0"/>
              <a:t>Miami)</a:t>
            </a:r>
          </a:p>
        </p:txBody>
      </p:sp>
      <p:sp>
        <p:nvSpPr>
          <p:cNvPr id="4" name="Slide Number Placeholder 3"/>
          <p:cNvSpPr>
            <a:spLocks noGrp="1"/>
          </p:cNvSpPr>
          <p:nvPr>
            <p:ph type="sldNum" sz="quarter" idx="12"/>
          </p:nvPr>
        </p:nvSpPr>
        <p:spPr/>
        <p:txBody>
          <a:bodyPr/>
          <a:lstStyle/>
          <a:p>
            <a:fld id="{A00A331D-2EB0-4CEE-8662-2FAB66802E28}" type="slidenum">
              <a:rPr lang="en-US" smtClean="0"/>
              <a:t>21</a:t>
            </a:fld>
            <a:endParaRPr lang="en-US"/>
          </a:p>
        </p:txBody>
      </p:sp>
    </p:spTree>
    <p:extLst>
      <p:ext uri="{BB962C8B-B14F-4D97-AF65-F5344CB8AC3E}">
        <p14:creationId xmlns:p14="http://schemas.microsoft.com/office/powerpoint/2010/main" val="3654942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r>
              <a:rPr lang="en-US" dirty="0" smtClean="0"/>
              <a:t>General principles</a:t>
            </a:r>
          </a:p>
          <a:p>
            <a:pPr lvl="1"/>
            <a:r>
              <a:rPr lang="en-US" b="1" i="1" dirty="0" smtClean="0"/>
              <a:t>Exclusions</a:t>
            </a:r>
            <a:r>
              <a:rPr lang="en-US" b="1" i="1" dirty="0"/>
              <a:t>:</a:t>
            </a:r>
            <a:r>
              <a:rPr lang="en-US" dirty="0"/>
              <a:t> </a:t>
            </a:r>
            <a:r>
              <a:rPr lang="en-US" dirty="0" smtClean="0"/>
              <a:t>Several </a:t>
            </a:r>
            <a:r>
              <a:rPr lang="en-US" dirty="0"/>
              <a:t>other characteristics of works and expressions are closely related to genres and forms, but are not eligible for </a:t>
            </a:r>
            <a:r>
              <a:rPr lang="en-US" dirty="0" smtClean="0">
                <a:solidFill>
                  <a:srgbClr val="FF0000"/>
                </a:solidFill>
              </a:rPr>
              <a:t>explicit</a:t>
            </a:r>
            <a:r>
              <a:rPr lang="en-US" dirty="0" smtClean="0"/>
              <a:t> </a:t>
            </a:r>
            <a:r>
              <a:rPr lang="en-US" dirty="0"/>
              <a:t>inclusion in LCGFT</a:t>
            </a:r>
            <a:r>
              <a:rPr lang="en-US" dirty="0" smtClean="0"/>
              <a:t>:</a:t>
            </a:r>
          </a:p>
          <a:p>
            <a:pPr lvl="2"/>
            <a:r>
              <a:rPr lang="en-US" sz="2400" dirty="0" smtClean="0"/>
              <a:t>the </a:t>
            </a:r>
            <a:r>
              <a:rPr lang="en-US" sz="2400" dirty="0"/>
              <a:t>popularity of the work (e.g., blockbusters</a:t>
            </a:r>
            <a:r>
              <a:rPr lang="en-US" sz="2400" dirty="0" smtClean="0"/>
              <a:t>)</a:t>
            </a:r>
          </a:p>
          <a:p>
            <a:pPr lvl="2"/>
            <a:r>
              <a:rPr lang="en-US" sz="2400" dirty="0" smtClean="0"/>
              <a:t>medium </a:t>
            </a:r>
            <a:r>
              <a:rPr lang="en-US" sz="2400" dirty="0"/>
              <a:t>of performance (e.g., </a:t>
            </a:r>
            <a:r>
              <a:rPr lang="en-US" sz="2400" dirty="0" smtClean="0"/>
              <a:t>trumpet music)</a:t>
            </a:r>
          </a:p>
          <a:p>
            <a:pPr lvl="2"/>
            <a:r>
              <a:rPr lang="en-US" sz="2400" dirty="0" smtClean="0"/>
              <a:t>terms </a:t>
            </a:r>
            <a:r>
              <a:rPr lang="en-US" sz="2400" dirty="0"/>
              <a:t>that by their nature require a value judgment on the part of catalogers and users (e.g., racist films</a:t>
            </a:r>
            <a:r>
              <a:rPr lang="en-US" sz="2400" dirty="0" smtClean="0"/>
              <a:t>)</a:t>
            </a:r>
          </a:p>
          <a:p>
            <a:pPr lvl="2"/>
            <a:r>
              <a:rPr lang="en-US" sz="2400" dirty="0" smtClean="0"/>
              <a:t>Excluded characteristics </a:t>
            </a:r>
            <a:r>
              <a:rPr lang="en-US" sz="2400" i="1" dirty="0">
                <a:solidFill>
                  <a:srgbClr val="FF0000"/>
                </a:solidFill>
              </a:rPr>
              <a:t>may </a:t>
            </a:r>
            <a:r>
              <a:rPr lang="en-US" sz="2400" i="1" dirty="0" smtClean="0">
                <a:solidFill>
                  <a:srgbClr val="FF0000"/>
                </a:solidFill>
              </a:rPr>
              <a:t>be implicit </a:t>
            </a:r>
            <a:r>
              <a:rPr lang="en-US" sz="2400" dirty="0"/>
              <a:t>within a genre or </a:t>
            </a:r>
            <a:r>
              <a:rPr lang="en-US" sz="2400" dirty="0" smtClean="0"/>
              <a:t>form (e.g</a:t>
            </a:r>
            <a:r>
              <a:rPr lang="en-US" sz="2400" dirty="0"/>
              <a:t>., </a:t>
            </a:r>
            <a:r>
              <a:rPr lang="en-US" sz="2400" b="1" dirty="0"/>
              <a:t>Fu</a:t>
            </a:r>
            <a:r>
              <a:rPr lang="en-US" sz="2400" dirty="0" smtClean="0"/>
              <a:t> is a Chinese poetic form from the Han Dynasty; </a:t>
            </a:r>
            <a:r>
              <a:rPr lang="en-US" sz="2400" b="1" dirty="0" smtClean="0"/>
              <a:t>Silent films</a:t>
            </a:r>
            <a:r>
              <a:rPr lang="en-US" sz="2400" dirty="0" smtClean="0"/>
              <a:t> generally come from a particular time period of the 20th century; </a:t>
            </a:r>
            <a:r>
              <a:rPr lang="en-US" sz="2400" b="1" dirty="0" smtClean="0"/>
              <a:t>Rubble films </a:t>
            </a:r>
            <a:r>
              <a:rPr lang="en-US" sz="2400" dirty="0" smtClean="0"/>
              <a:t>are set in the rubble of bombed-out European cities)</a:t>
            </a:r>
            <a:endParaRPr lang="en-US" sz="2400" dirty="0"/>
          </a:p>
          <a:p>
            <a:pPr lvl="1"/>
            <a:r>
              <a:rPr lang="en-US" dirty="0" smtClean="0"/>
              <a:t>LCGFT has a few exceptional terms indicative of audience which should not be considered precedents (e.g., </a:t>
            </a:r>
            <a:r>
              <a:rPr lang="en-US" b="1" dirty="0" smtClean="0"/>
              <a:t>Children's films</a:t>
            </a:r>
            <a:r>
              <a:rPr lang="en-US" dirty="0" smtClean="0"/>
              <a:t>;</a:t>
            </a:r>
            <a:r>
              <a:rPr lang="en-US" b="1" dirty="0" smtClean="0"/>
              <a:t> Law for laypersons</a:t>
            </a:r>
            <a:r>
              <a:rPr lang="en-US" dirty="0" smtClean="0"/>
              <a:t>;</a:t>
            </a:r>
            <a:r>
              <a:rPr lang="en-US" b="1" dirty="0" smtClean="0"/>
              <a:t> Television programs for people with visual disabilities)</a:t>
            </a:r>
          </a:p>
        </p:txBody>
      </p:sp>
      <p:sp>
        <p:nvSpPr>
          <p:cNvPr id="4" name="Slide Number Placeholder 3"/>
          <p:cNvSpPr>
            <a:spLocks noGrp="1"/>
          </p:cNvSpPr>
          <p:nvPr>
            <p:ph type="sldNum" sz="quarter" idx="12"/>
          </p:nvPr>
        </p:nvSpPr>
        <p:spPr/>
        <p:txBody>
          <a:bodyPr/>
          <a:lstStyle/>
          <a:p>
            <a:fld id="{A00A331D-2EB0-4CEE-8662-2FAB66802E28}" type="slidenum">
              <a:rPr lang="en-US" smtClean="0"/>
              <a:t>22</a:t>
            </a:fld>
            <a:endParaRPr lang="en-US"/>
          </a:p>
        </p:txBody>
      </p:sp>
    </p:spTree>
    <p:extLst>
      <p:ext uri="{BB962C8B-B14F-4D97-AF65-F5344CB8AC3E}">
        <p14:creationId xmlns:p14="http://schemas.microsoft.com/office/powerpoint/2010/main" val="2821661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878"/>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82461"/>
            <a:ext cx="10515600" cy="2556466"/>
          </a:xfrm>
        </p:spPr>
        <p:txBody>
          <a:bodyPr>
            <a:normAutofit/>
          </a:bodyPr>
          <a:lstStyle/>
          <a:p>
            <a:r>
              <a:rPr lang="en-US" dirty="0" smtClean="0"/>
              <a:t>MARC coding</a:t>
            </a:r>
          </a:p>
          <a:p>
            <a:pPr lvl="1"/>
            <a:r>
              <a:rPr lang="en-US" dirty="0" smtClean="0"/>
              <a:t>Use MARC </a:t>
            </a:r>
            <a:r>
              <a:rPr lang="en-US" dirty="0"/>
              <a:t>655 (Index </a:t>
            </a:r>
            <a:r>
              <a:rPr lang="en-US" dirty="0" smtClean="0"/>
              <a:t>Term--Genre/Form</a:t>
            </a:r>
            <a:r>
              <a:rPr lang="en-US" dirty="0"/>
              <a:t>) and 380 (Form of Work) in bibliographic records</a:t>
            </a:r>
          </a:p>
          <a:p>
            <a:pPr lvl="1"/>
            <a:r>
              <a:rPr lang="en-US" dirty="0" smtClean="0"/>
              <a:t>Use MARC 380 (Form of Work) and perhaps 372 (Field of Activity) in authority records</a:t>
            </a:r>
          </a:p>
          <a:p>
            <a:pPr lvl="1"/>
            <a:r>
              <a:rPr lang="en-US" dirty="0" smtClean="0"/>
              <a:t>Include $2 </a:t>
            </a:r>
            <a:r>
              <a:rPr lang="en-US" dirty="0" err="1" smtClean="0"/>
              <a:t>lcgft</a:t>
            </a:r>
            <a:r>
              <a:rPr lang="en-US" dirty="0" smtClean="0"/>
              <a:t> in MARC fields when LCGFT terms are used</a:t>
            </a:r>
          </a:p>
        </p:txBody>
      </p:sp>
      <p:sp>
        <p:nvSpPr>
          <p:cNvPr id="4" name="Slide Number Placeholder 3"/>
          <p:cNvSpPr>
            <a:spLocks noGrp="1"/>
          </p:cNvSpPr>
          <p:nvPr>
            <p:ph type="sldNum" sz="quarter" idx="12"/>
          </p:nvPr>
        </p:nvSpPr>
        <p:spPr/>
        <p:txBody>
          <a:bodyPr/>
          <a:lstStyle/>
          <a:p>
            <a:fld id="{A00A331D-2EB0-4CEE-8662-2FAB66802E28}" type="slidenum">
              <a:rPr lang="en-US" smtClean="0"/>
              <a:t>23</a:t>
            </a:fld>
            <a:endParaRPr lang="en-US"/>
          </a:p>
        </p:txBody>
      </p:sp>
      <p:sp>
        <p:nvSpPr>
          <p:cNvPr id="5" name="TextBox 4"/>
          <p:cNvSpPr txBox="1"/>
          <p:nvPr/>
        </p:nvSpPr>
        <p:spPr>
          <a:xfrm>
            <a:off x="506994" y="3877302"/>
            <a:ext cx="5752290" cy="2862322"/>
          </a:xfrm>
          <a:prstGeom prst="rect">
            <a:avLst/>
          </a:prstGeom>
          <a:noFill/>
        </p:spPr>
        <p:txBody>
          <a:bodyPr wrap="square" rtlCol="0">
            <a:spAutoFit/>
          </a:bodyPr>
          <a:lstStyle/>
          <a:p>
            <a:r>
              <a:rPr lang="it-IT" sz="2000" dirty="0" smtClean="0"/>
              <a:t>100 1_  </a:t>
            </a:r>
            <a:r>
              <a:rPr lang="en-US" sz="2000" dirty="0"/>
              <a:t>Grahame-Smith, Seth, </a:t>
            </a:r>
            <a:r>
              <a:rPr lang="en-US" sz="2000" dirty="0" smtClean="0"/>
              <a:t>$e </a:t>
            </a:r>
            <a:r>
              <a:rPr lang="en-US" sz="2000" dirty="0"/>
              <a:t>author</a:t>
            </a:r>
            <a:r>
              <a:rPr lang="en-US" sz="2000" dirty="0" smtClean="0"/>
              <a:t>.</a:t>
            </a:r>
            <a:endParaRPr lang="it-IT" sz="2000" dirty="0" smtClean="0"/>
          </a:p>
          <a:p>
            <a:r>
              <a:rPr lang="en-US" sz="2000" dirty="0" smtClean="0"/>
              <a:t>245 </a:t>
            </a:r>
            <a:r>
              <a:rPr lang="en-US" sz="2000" dirty="0"/>
              <a:t>10  Pride and prejudice and zombies : </a:t>
            </a:r>
            <a:r>
              <a:rPr lang="en-US" sz="2000" dirty="0" smtClean="0"/>
              <a:t>$b </a:t>
            </a:r>
            <a:r>
              <a:rPr lang="en-US" sz="2000" dirty="0"/>
              <a:t>the 	</a:t>
            </a:r>
            <a:r>
              <a:rPr lang="en-US" sz="2000" dirty="0" smtClean="0"/>
              <a:t>classic </a:t>
            </a:r>
            <a:r>
              <a:rPr lang="en-US" sz="2000" dirty="0"/>
              <a:t>regency romance--now with </a:t>
            </a:r>
            <a:r>
              <a:rPr lang="en-US" sz="2000" dirty="0" smtClean="0"/>
              <a:t>	ultraviolent </a:t>
            </a:r>
            <a:r>
              <a:rPr lang="en-US" sz="2000" dirty="0"/>
              <a:t>zombie mayhem / </a:t>
            </a:r>
            <a:r>
              <a:rPr lang="en-US" sz="2000" dirty="0" smtClean="0"/>
              <a:t>$c </a:t>
            </a:r>
            <a:r>
              <a:rPr lang="en-US" sz="2000" dirty="0"/>
              <a:t>by Jane </a:t>
            </a:r>
            <a:r>
              <a:rPr lang="en-US" sz="2000" dirty="0" smtClean="0"/>
              <a:t>	Austen </a:t>
            </a:r>
            <a:r>
              <a:rPr lang="en-US" sz="2000" dirty="0"/>
              <a:t>and Seth Grahame-Smith</a:t>
            </a:r>
            <a:r>
              <a:rPr lang="en-US" sz="2000" dirty="0" smtClean="0"/>
              <a:t>.</a:t>
            </a:r>
          </a:p>
          <a:p>
            <a:r>
              <a:rPr lang="it-IT" sz="2000" dirty="0" smtClean="0">
                <a:solidFill>
                  <a:srgbClr val="FF0000"/>
                </a:solidFill>
              </a:rPr>
              <a:t>655 _7  Zombie fiction. $2 lcgft</a:t>
            </a:r>
            <a:endParaRPr lang="en-US" sz="2000" dirty="0" smtClean="0">
              <a:solidFill>
                <a:srgbClr val="FF0000"/>
              </a:solidFill>
            </a:endParaRPr>
          </a:p>
          <a:p>
            <a:r>
              <a:rPr lang="en-US" sz="2000" dirty="0" smtClean="0">
                <a:solidFill>
                  <a:srgbClr val="FF0000"/>
                </a:solidFill>
              </a:rPr>
              <a:t>655 _7  Horror fiction.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Parodies (Literature)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Novels. $2 </a:t>
            </a:r>
            <a:r>
              <a:rPr lang="en-US" sz="2000" dirty="0" err="1" smtClean="0">
                <a:solidFill>
                  <a:srgbClr val="FF0000"/>
                </a:solidFill>
              </a:rPr>
              <a:t>lcgft</a:t>
            </a:r>
            <a:endParaRPr lang="en-US" sz="2000" dirty="0">
              <a:solidFill>
                <a:srgbClr val="FF0000"/>
              </a:solidFill>
            </a:endParaRPr>
          </a:p>
        </p:txBody>
      </p:sp>
      <p:sp>
        <p:nvSpPr>
          <p:cNvPr id="6" name="TextBox 5"/>
          <p:cNvSpPr txBox="1"/>
          <p:nvPr/>
        </p:nvSpPr>
        <p:spPr>
          <a:xfrm>
            <a:off x="6259284" y="3877085"/>
            <a:ext cx="5671457" cy="2246769"/>
          </a:xfrm>
          <a:prstGeom prst="rect">
            <a:avLst/>
          </a:prstGeom>
          <a:noFill/>
        </p:spPr>
        <p:txBody>
          <a:bodyPr wrap="square" rtlCol="0">
            <a:spAutoFit/>
          </a:bodyPr>
          <a:lstStyle/>
          <a:p>
            <a:r>
              <a:rPr lang="en-US" sz="2000" dirty="0" smtClean="0"/>
              <a:t>130 _</a:t>
            </a:r>
            <a:r>
              <a:rPr lang="en-US" sz="2000" dirty="0"/>
              <a:t>0  Wo </a:t>
            </a:r>
            <a:r>
              <a:rPr lang="en-US" sz="2000" dirty="0" err="1"/>
              <a:t>hu</a:t>
            </a:r>
            <a:r>
              <a:rPr lang="en-US" sz="2000" dirty="0"/>
              <a:t> </a:t>
            </a:r>
            <a:r>
              <a:rPr lang="en-US" sz="2000" dirty="0" err="1"/>
              <a:t>cang</a:t>
            </a:r>
            <a:r>
              <a:rPr lang="en-US" sz="2000" dirty="0"/>
              <a:t> long (Motion picture</a:t>
            </a:r>
            <a:r>
              <a:rPr lang="en-US" sz="2000" dirty="0" smtClean="0"/>
              <a:t>)</a:t>
            </a:r>
          </a:p>
          <a:p>
            <a:r>
              <a:rPr lang="it-IT" sz="2000" dirty="0">
                <a:solidFill>
                  <a:srgbClr val="FF0000"/>
                </a:solidFill>
              </a:rPr>
              <a:t>380 __  Motion pictures </a:t>
            </a:r>
            <a:r>
              <a:rPr lang="it-IT" sz="2000" dirty="0" smtClean="0">
                <a:solidFill>
                  <a:srgbClr val="FF0000"/>
                </a:solidFill>
              </a:rPr>
              <a:t>$a </a:t>
            </a:r>
            <a:r>
              <a:rPr lang="it-IT" sz="2000" dirty="0">
                <a:solidFill>
                  <a:srgbClr val="FF0000"/>
                </a:solidFill>
              </a:rPr>
              <a:t>Action and </a:t>
            </a:r>
            <a:r>
              <a:rPr lang="it-IT" sz="2000" dirty="0" smtClean="0">
                <a:solidFill>
                  <a:srgbClr val="FF0000"/>
                </a:solidFill>
              </a:rPr>
              <a:t>adventure</a:t>
            </a:r>
          </a:p>
          <a:p>
            <a:r>
              <a:rPr lang="it-IT" sz="2000" dirty="0">
                <a:solidFill>
                  <a:srgbClr val="FF0000"/>
                </a:solidFill>
              </a:rPr>
              <a:t> </a:t>
            </a:r>
            <a:r>
              <a:rPr lang="it-IT" sz="2000" dirty="0" smtClean="0">
                <a:solidFill>
                  <a:srgbClr val="FF0000"/>
                </a:solidFill>
              </a:rPr>
              <a:t>             films $a </a:t>
            </a:r>
            <a:r>
              <a:rPr lang="it-IT" sz="2000" dirty="0">
                <a:solidFill>
                  <a:srgbClr val="FF0000"/>
                </a:solidFill>
              </a:rPr>
              <a:t>Martial arts films </a:t>
            </a:r>
            <a:r>
              <a:rPr lang="it-IT" sz="2000" dirty="0" smtClean="0">
                <a:solidFill>
                  <a:srgbClr val="FF0000"/>
                </a:solidFill>
              </a:rPr>
              <a:t>$a </a:t>
            </a:r>
            <a:r>
              <a:rPr lang="it-IT" sz="2000" dirty="0">
                <a:solidFill>
                  <a:srgbClr val="FF0000"/>
                </a:solidFill>
              </a:rPr>
              <a:t>Romance </a:t>
            </a:r>
            <a:r>
              <a:rPr lang="it-IT" sz="2000" dirty="0" smtClean="0">
                <a:solidFill>
                  <a:srgbClr val="FF0000"/>
                </a:solidFill>
              </a:rPr>
              <a:t>films</a:t>
            </a:r>
          </a:p>
          <a:p>
            <a:r>
              <a:rPr lang="it-IT" sz="2000" dirty="0">
                <a:solidFill>
                  <a:srgbClr val="FF0000"/>
                </a:solidFill>
              </a:rPr>
              <a:t> </a:t>
            </a:r>
            <a:r>
              <a:rPr lang="it-IT" sz="2000" dirty="0" smtClean="0">
                <a:solidFill>
                  <a:srgbClr val="FF0000"/>
                </a:solidFill>
              </a:rPr>
              <a:t>             $a Film adaptations $a </a:t>
            </a:r>
            <a:r>
              <a:rPr lang="it-IT" sz="2000" dirty="0">
                <a:solidFill>
                  <a:srgbClr val="FF0000"/>
                </a:solidFill>
              </a:rPr>
              <a:t>Fiction films </a:t>
            </a:r>
            <a:r>
              <a:rPr lang="it-IT" sz="2000" dirty="0" smtClean="0">
                <a:solidFill>
                  <a:srgbClr val="FF0000"/>
                </a:solidFill>
              </a:rPr>
              <a:t>$a</a:t>
            </a:r>
          </a:p>
          <a:p>
            <a:r>
              <a:rPr lang="it-IT" sz="2000" dirty="0">
                <a:solidFill>
                  <a:srgbClr val="FF0000"/>
                </a:solidFill>
              </a:rPr>
              <a:t> </a:t>
            </a:r>
            <a:r>
              <a:rPr lang="it-IT" sz="2000" dirty="0" smtClean="0">
                <a:solidFill>
                  <a:srgbClr val="FF0000"/>
                </a:solidFill>
              </a:rPr>
              <a:t>             </a:t>
            </a:r>
            <a:r>
              <a:rPr lang="it-IT" sz="2000" dirty="0">
                <a:solidFill>
                  <a:srgbClr val="FF0000"/>
                </a:solidFill>
              </a:rPr>
              <a:t>Feature films </a:t>
            </a:r>
            <a:r>
              <a:rPr lang="it-IT" sz="2000" dirty="0" smtClean="0">
                <a:solidFill>
                  <a:srgbClr val="FF0000"/>
                </a:solidFill>
              </a:rPr>
              <a:t>$2 lcgft</a:t>
            </a:r>
          </a:p>
          <a:p>
            <a:r>
              <a:rPr lang="it-IT" sz="2000" dirty="0" smtClean="0"/>
              <a:t>430 _0  </a:t>
            </a:r>
            <a:r>
              <a:rPr lang="en-US" sz="2000" dirty="0"/>
              <a:t>Crouching tiger, hidden dragon (Motion </a:t>
            </a:r>
            <a:endParaRPr lang="en-US" sz="2000" dirty="0" smtClean="0"/>
          </a:p>
          <a:p>
            <a:r>
              <a:rPr lang="en-US" sz="2000" dirty="0"/>
              <a:t> </a:t>
            </a:r>
            <a:r>
              <a:rPr lang="en-US" sz="2000" dirty="0" smtClean="0"/>
              <a:t>             picture</a:t>
            </a:r>
            <a:r>
              <a:rPr lang="en-US" sz="2000" dirty="0"/>
              <a:t>)</a:t>
            </a:r>
            <a:endParaRPr lang="it-IT" sz="2000" dirty="0" smtClean="0"/>
          </a:p>
        </p:txBody>
      </p:sp>
    </p:spTree>
    <p:extLst>
      <p:ext uri="{BB962C8B-B14F-4D97-AF65-F5344CB8AC3E}">
        <p14:creationId xmlns:p14="http://schemas.microsoft.com/office/powerpoint/2010/main" val="29132862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444539D-FBEC-4E84-9746-045B2A375F7F}" type="slidenum">
              <a:rPr lang="en-US" smtClean="0"/>
              <a:t>24</a:t>
            </a:fld>
            <a:endParaRPr lang="en-US"/>
          </a:p>
        </p:txBody>
      </p:sp>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4" name="Picture 3"/>
          <p:cNvPicPr>
            <a:picLocks noChangeAspect="1"/>
          </p:cNvPicPr>
          <p:nvPr/>
        </p:nvPicPr>
        <p:blipFill>
          <a:blip r:embed="rId4"/>
          <a:stretch>
            <a:fillRect/>
          </a:stretch>
        </p:blipFill>
        <p:spPr>
          <a:xfrm>
            <a:off x="1042554" y="0"/>
            <a:ext cx="9764268" cy="6839903"/>
          </a:xfrm>
          <a:prstGeom prst="rect">
            <a:avLst/>
          </a:prstGeom>
        </p:spPr>
      </p:pic>
    </p:spTree>
    <p:extLst>
      <p:ext uri="{BB962C8B-B14F-4D97-AF65-F5344CB8AC3E}">
        <p14:creationId xmlns:p14="http://schemas.microsoft.com/office/powerpoint/2010/main" val="428279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444539D-FBEC-4E84-9746-045B2A375F7F}" type="slidenum">
              <a:rPr lang="en-US" smtClean="0"/>
              <a:t>25</a:t>
            </a:fld>
            <a:endParaRPr lang="en-US"/>
          </a:p>
        </p:txBody>
      </p:sp>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3" name="Picture 2"/>
          <p:cNvPicPr>
            <a:picLocks noChangeAspect="1"/>
          </p:cNvPicPr>
          <p:nvPr/>
        </p:nvPicPr>
        <p:blipFill>
          <a:blip r:embed="rId4"/>
          <a:stretch>
            <a:fillRect/>
          </a:stretch>
        </p:blipFill>
        <p:spPr>
          <a:xfrm>
            <a:off x="962765" y="4445"/>
            <a:ext cx="9910953" cy="6795135"/>
          </a:xfrm>
          <a:prstGeom prst="rect">
            <a:avLst/>
          </a:prstGeom>
        </p:spPr>
      </p:pic>
      <p:sp>
        <p:nvSpPr>
          <p:cNvPr id="5" name="TextBox 4"/>
          <p:cNvSpPr txBox="1"/>
          <p:nvPr/>
        </p:nvSpPr>
        <p:spPr>
          <a:xfrm>
            <a:off x="7283604" y="1717288"/>
            <a:ext cx="2698596" cy="923330"/>
          </a:xfrm>
          <a:prstGeom prst="rect">
            <a:avLst/>
          </a:prstGeom>
          <a:solidFill>
            <a:schemeClr val="bg1"/>
          </a:solidFill>
          <a:ln w="28575">
            <a:solidFill>
              <a:srgbClr val="00B0F0"/>
            </a:solidFill>
          </a:ln>
        </p:spPr>
        <p:txBody>
          <a:bodyPr wrap="square" rtlCol="0">
            <a:spAutoFit/>
          </a:bodyPr>
          <a:lstStyle/>
          <a:p>
            <a:r>
              <a:rPr lang="en-US" b="1" dirty="0" smtClean="0"/>
              <a:t>372 - Field of Activity </a:t>
            </a:r>
            <a:r>
              <a:rPr lang="en-US" dirty="0" smtClean="0"/>
              <a:t>in authority records may also contain genre/form terms</a:t>
            </a:r>
            <a:endParaRPr lang="en-US" dirty="0"/>
          </a:p>
        </p:txBody>
      </p:sp>
    </p:spTree>
    <p:extLst>
      <p:ext uri="{BB962C8B-B14F-4D97-AF65-F5344CB8AC3E}">
        <p14:creationId xmlns:p14="http://schemas.microsoft.com/office/powerpoint/2010/main" val="1094422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447800"/>
            <a:ext cx="10515600" cy="5410200"/>
          </a:xfrm>
        </p:spPr>
        <p:txBody>
          <a:bodyPr>
            <a:normAutofit/>
          </a:bodyPr>
          <a:lstStyle/>
          <a:p>
            <a:r>
              <a:rPr lang="en-US" dirty="0" smtClean="0"/>
              <a:t>General principles</a:t>
            </a:r>
          </a:p>
          <a:p>
            <a:pPr lvl="1"/>
            <a:r>
              <a:rPr lang="en-US" dirty="0" smtClean="0"/>
              <a:t>May use subfield $3 when a term only applies to a part of a resource</a:t>
            </a:r>
          </a:p>
          <a:p>
            <a:pPr marL="457200" lvl="1" indent="0">
              <a:buNone/>
            </a:pPr>
            <a:endParaRPr lang="en-US" dirty="0"/>
          </a:p>
          <a:p>
            <a:pPr marL="457200" lvl="1" indent="0">
              <a:buNone/>
            </a:pPr>
            <a:r>
              <a:rPr lang="en-US" dirty="0" smtClean="0"/>
              <a:t>245 04  The gold rush ; $b plus, Pay day / $c Film de Dam ; written and directed 	        by Charlie Chaplin.</a:t>
            </a:r>
          </a:p>
          <a:p>
            <a:pPr marL="457200" lvl="1" indent="0">
              <a:buNone/>
            </a:pPr>
            <a:r>
              <a:rPr lang="en-US" dirty="0" smtClean="0"/>
              <a:t>655 _7  Comedy films. $2 </a:t>
            </a:r>
            <a:r>
              <a:rPr lang="en-US" dirty="0" err="1" smtClean="0"/>
              <a:t>lcgft</a:t>
            </a:r>
            <a:endParaRPr lang="en-US" dirty="0" smtClean="0"/>
          </a:p>
          <a:p>
            <a:pPr marL="457200" lvl="1" indent="0">
              <a:buNone/>
            </a:pPr>
            <a:r>
              <a:rPr lang="en-US" dirty="0" smtClean="0"/>
              <a:t>655 _7  Silent films. $2 </a:t>
            </a:r>
            <a:r>
              <a:rPr lang="en-US" dirty="0" err="1" smtClean="0"/>
              <a:t>lcgft</a:t>
            </a:r>
            <a:endParaRPr lang="en-US" dirty="0" smtClean="0"/>
          </a:p>
          <a:p>
            <a:pPr marL="457200" lvl="1" indent="0">
              <a:buNone/>
            </a:pPr>
            <a:r>
              <a:rPr lang="en-US" dirty="0" smtClean="0"/>
              <a:t>655 _7  Fiction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Gold rush: </a:t>
            </a:r>
            <a:r>
              <a:rPr lang="en-US" dirty="0" smtClean="0"/>
              <a:t>$a Feature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Pay day: </a:t>
            </a:r>
            <a:r>
              <a:rPr lang="en-US" dirty="0" smtClean="0"/>
              <a:t>$a Short films. $2 </a:t>
            </a:r>
            <a:r>
              <a:rPr lang="en-US" dirty="0" err="1" smtClean="0"/>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26</a:t>
            </a:fld>
            <a:endParaRPr lang="en-US"/>
          </a:p>
        </p:txBody>
      </p:sp>
    </p:spTree>
    <p:extLst>
      <p:ext uri="{BB962C8B-B14F-4D97-AF65-F5344CB8AC3E}">
        <p14:creationId xmlns:p14="http://schemas.microsoft.com/office/powerpoint/2010/main" val="2332974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447800"/>
            <a:ext cx="10515600" cy="5410200"/>
          </a:xfrm>
        </p:spPr>
        <p:txBody>
          <a:bodyPr>
            <a:normAutofit/>
          </a:bodyPr>
          <a:lstStyle/>
          <a:p>
            <a:r>
              <a:rPr lang="en-US" dirty="0" smtClean="0"/>
              <a:t>General principles</a:t>
            </a:r>
          </a:p>
          <a:p>
            <a:pPr lvl="1"/>
            <a:r>
              <a:rPr lang="en-US" dirty="0" smtClean="0"/>
              <a:t>May use subfield $3 when a term only applies to a part of a resource</a:t>
            </a:r>
          </a:p>
          <a:p>
            <a:pPr marL="457200" lvl="1" indent="0">
              <a:buNone/>
            </a:pPr>
            <a:endParaRPr lang="en-US" dirty="0"/>
          </a:p>
          <a:p>
            <a:pPr marL="457200" lvl="1" indent="0">
              <a:buNone/>
            </a:pPr>
            <a:r>
              <a:rPr lang="en-US" dirty="0" smtClean="0"/>
              <a:t>245 </a:t>
            </a:r>
            <a:r>
              <a:rPr lang="en-US" dirty="0"/>
              <a:t>02  A German requiem : </a:t>
            </a:r>
            <a:r>
              <a:rPr lang="en-US" dirty="0" smtClean="0"/>
              <a:t>$b </a:t>
            </a:r>
            <a:r>
              <a:rPr lang="en-US" dirty="0"/>
              <a:t>op. 45 / </a:t>
            </a:r>
            <a:r>
              <a:rPr lang="en-US" dirty="0" smtClean="0"/>
              <a:t>$c </a:t>
            </a:r>
            <a:r>
              <a:rPr lang="en-US" dirty="0"/>
              <a:t>Brahms. Bartered bride overture / </a:t>
            </a:r>
            <a:r>
              <a:rPr lang="en-US" dirty="0" smtClean="0"/>
              <a:t>	 	       Smetana</a:t>
            </a:r>
            <a:r>
              <a:rPr lang="en-US" dirty="0"/>
              <a:t>. </a:t>
            </a:r>
            <a:r>
              <a:rPr lang="en-US" dirty="0" err="1"/>
              <a:t>Rhapsodie</a:t>
            </a:r>
            <a:r>
              <a:rPr lang="en-US" dirty="0"/>
              <a:t> </a:t>
            </a:r>
            <a:r>
              <a:rPr lang="en-US" dirty="0" err="1"/>
              <a:t>espagnole</a:t>
            </a:r>
            <a:r>
              <a:rPr lang="en-US" dirty="0"/>
              <a:t> / Ravel</a:t>
            </a:r>
            <a:r>
              <a:rPr lang="en-US" dirty="0" smtClean="0"/>
              <a:t>.</a:t>
            </a:r>
          </a:p>
          <a:p>
            <a:pPr marL="457200" lvl="1" indent="0">
              <a:buNone/>
            </a:pPr>
            <a:r>
              <a:rPr lang="en-US" dirty="0" smtClean="0"/>
              <a:t>655 _7  Art music.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A German </a:t>
            </a:r>
            <a:r>
              <a:rPr lang="en-US" dirty="0" smtClean="0">
                <a:solidFill>
                  <a:srgbClr val="FF0000"/>
                </a:solidFill>
              </a:rPr>
              <a:t>requiem: </a:t>
            </a:r>
            <a:r>
              <a:rPr lang="en-US" dirty="0" smtClean="0"/>
              <a:t>$a </a:t>
            </a:r>
            <a:r>
              <a:rPr lang="en-US" dirty="0"/>
              <a:t>Requiems.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Bartered bride </a:t>
            </a:r>
            <a:r>
              <a:rPr lang="en-US" dirty="0" smtClean="0">
                <a:solidFill>
                  <a:srgbClr val="FF0000"/>
                </a:solidFill>
              </a:rPr>
              <a:t>overture: </a:t>
            </a:r>
            <a:r>
              <a:rPr lang="en-US" dirty="0" smtClean="0"/>
              <a:t>$a Overtures.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err="1" smtClean="0">
                <a:solidFill>
                  <a:srgbClr val="FF0000"/>
                </a:solidFill>
              </a:rPr>
              <a:t>Rhapsodie</a:t>
            </a:r>
            <a:r>
              <a:rPr lang="en-US" dirty="0" smtClean="0">
                <a:solidFill>
                  <a:srgbClr val="FF0000"/>
                </a:solidFill>
              </a:rPr>
              <a:t> </a:t>
            </a:r>
            <a:r>
              <a:rPr lang="en-US" dirty="0" err="1" smtClean="0">
                <a:solidFill>
                  <a:srgbClr val="FF0000"/>
                </a:solidFill>
              </a:rPr>
              <a:t>espagnole</a:t>
            </a:r>
            <a:r>
              <a:rPr lang="en-US" dirty="0">
                <a:solidFill>
                  <a:srgbClr val="FF0000"/>
                </a:solidFill>
              </a:rPr>
              <a:t>: </a:t>
            </a:r>
            <a:r>
              <a:rPr lang="en-US" dirty="0"/>
              <a:t>$a Rhapsodies (Music</a:t>
            </a:r>
            <a:r>
              <a:rPr lang="en-US" dirty="0" smtClean="0"/>
              <a:t>) $2 </a:t>
            </a:r>
            <a:r>
              <a:rPr lang="en-US" dirty="0" err="1" smtClean="0"/>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27</a:t>
            </a:fld>
            <a:endParaRPr lang="en-US"/>
          </a:p>
        </p:txBody>
      </p:sp>
    </p:spTree>
    <p:extLst>
      <p:ext uri="{BB962C8B-B14F-4D97-AF65-F5344CB8AC3E}">
        <p14:creationId xmlns:p14="http://schemas.microsoft.com/office/powerpoint/2010/main" val="1911702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1499"/>
            <a:ext cx="10515600" cy="341886"/>
          </a:xfrm>
        </p:spPr>
        <p:txBody>
          <a:bodyPr>
            <a:normAutofit fontScale="90000"/>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924448"/>
            <a:ext cx="11049000" cy="5933552"/>
          </a:xfrm>
        </p:spPr>
        <p:txBody>
          <a:bodyPr>
            <a:normAutofit lnSpcReduction="10000"/>
          </a:bodyPr>
          <a:lstStyle/>
          <a:p>
            <a:r>
              <a:rPr lang="en-US" dirty="0" smtClean="0"/>
              <a:t>General principles</a:t>
            </a:r>
          </a:p>
          <a:p>
            <a:pPr lvl="1"/>
            <a:r>
              <a:rPr lang="en-US" dirty="0" smtClean="0"/>
              <a:t>May use subfield $3 when a term only applies to a part of a resource</a:t>
            </a:r>
          </a:p>
          <a:p>
            <a:pPr marL="457200" lvl="1" indent="0">
              <a:buNone/>
            </a:pPr>
            <a:endParaRPr lang="en-US" dirty="0"/>
          </a:p>
          <a:p>
            <a:pPr marL="457200" lvl="1" indent="0">
              <a:buNone/>
            </a:pPr>
            <a:r>
              <a:rPr lang="en-US" sz="2000" dirty="0" smtClean="0"/>
              <a:t>245 </a:t>
            </a:r>
            <a:r>
              <a:rPr lang="en-US" sz="2000" dirty="0"/>
              <a:t>00  Tennessee River Civil War driving tour</a:t>
            </a:r>
            <a:r>
              <a:rPr lang="en-US" sz="2000" dirty="0" smtClean="0"/>
              <a:t>.</a:t>
            </a:r>
          </a:p>
          <a:p>
            <a:pPr marL="457200" lvl="1" indent="0">
              <a:buNone/>
            </a:pPr>
            <a:r>
              <a:rPr lang="en-US" sz="2000" dirty="0"/>
              <a:t>300 __  1 audio disc (approximately 18 min.) : </a:t>
            </a:r>
            <a:r>
              <a:rPr lang="en-US" sz="2000" dirty="0" smtClean="0"/>
              <a:t>$b </a:t>
            </a:r>
            <a:r>
              <a:rPr lang="en-US" sz="2000" dirty="0"/>
              <a:t>digital ; </a:t>
            </a:r>
            <a:r>
              <a:rPr lang="en-US" sz="2000" dirty="0" smtClean="0"/>
              <a:t>$c </a:t>
            </a:r>
            <a:r>
              <a:rPr lang="en-US" sz="2000" dirty="0"/>
              <a:t>4 3/4 in. + </a:t>
            </a:r>
            <a:r>
              <a:rPr lang="en-US" sz="2000" dirty="0" smtClean="0"/>
              <a:t>$e 1 videodisc </a:t>
            </a:r>
            <a:r>
              <a:rPr lang="en-US" sz="2000" dirty="0"/>
              <a:t>(</a:t>
            </a:r>
            <a:r>
              <a:rPr lang="en-US" sz="2000" dirty="0" smtClean="0"/>
              <a:t>approximately</a:t>
            </a:r>
          </a:p>
          <a:p>
            <a:pPr marL="457200" lvl="1" indent="0">
              <a:buNone/>
            </a:pPr>
            <a:r>
              <a:rPr lang="en-US" sz="2000" dirty="0"/>
              <a:t>	</a:t>
            </a:r>
            <a:r>
              <a:rPr lang="en-US" sz="2000" dirty="0" smtClean="0"/>
              <a:t>      </a:t>
            </a:r>
            <a:r>
              <a:rPr lang="en-US" sz="2000" dirty="0"/>
              <a:t>23 min. : sound, color ; 4 3/4 in.) + 1 color </a:t>
            </a:r>
            <a:r>
              <a:rPr lang="en-US" sz="2000" dirty="0" smtClean="0"/>
              <a:t>map </a:t>
            </a:r>
            <a:r>
              <a:rPr lang="en-US" sz="2000" dirty="0"/>
              <a:t>(27 x 19 cm, on sheet 44 x 28 cm, folded to </a:t>
            </a:r>
            <a:r>
              <a:rPr lang="en-US" sz="2000" dirty="0" smtClean="0"/>
              <a:t>14</a:t>
            </a:r>
          </a:p>
          <a:p>
            <a:pPr marL="457200" lvl="1" indent="0">
              <a:buNone/>
            </a:pPr>
            <a:r>
              <a:rPr lang="en-US" sz="2000" dirty="0"/>
              <a:t> </a:t>
            </a:r>
            <a:r>
              <a:rPr lang="en-US" sz="2000" dirty="0" smtClean="0"/>
              <a:t> 	      </a:t>
            </a:r>
            <a:r>
              <a:rPr lang="en-US" sz="2000" dirty="0"/>
              <a:t>x 11 cm</a:t>
            </a:r>
            <a:r>
              <a:rPr lang="en-US" sz="2000" dirty="0" smtClean="0"/>
              <a:t>)</a:t>
            </a:r>
          </a:p>
          <a:p>
            <a:pPr marL="457200" lvl="1" indent="0">
              <a:buNone/>
            </a:pPr>
            <a:r>
              <a:rPr lang="en-US" sz="2000" dirty="0"/>
              <a:t>520 __ </a:t>
            </a:r>
            <a:r>
              <a:rPr lang="en-US" sz="2000" dirty="0" smtClean="0"/>
              <a:t> Driving </a:t>
            </a:r>
            <a:r>
              <a:rPr lang="en-US" sz="2000" dirty="0"/>
              <a:t>tour of Civil War sites in Tennessee, specifically along </a:t>
            </a:r>
            <a:r>
              <a:rPr lang="en-US" sz="2000" dirty="0" smtClean="0"/>
              <a:t>the </a:t>
            </a:r>
            <a:r>
              <a:rPr lang="en-US" sz="2000" dirty="0"/>
              <a:t>Tennessee River and </a:t>
            </a:r>
            <a:endParaRPr lang="en-US" sz="2000" dirty="0" smtClean="0"/>
          </a:p>
          <a:p>
            <a:pPr marL="457200" lvl="1" indent="0">
              <a:buNone/>
            </a:pPr>
            <a:r>
              <a:rPr lang="en-US" sz="2000" dirty="0"/>
              <a:t>	</a:t>
            </a:r>
            <a:r>
              <a:rPr lang="en-US" sz="2000" dirty="0" smtClean="0"/>
              <a:t>      surrounding </a:t>
            </a:r>
            <a:r>
              <a:rPr lang="en-US" sz="2000" dirty="0"/>
              <a:t>area. Includes audio tour CD </a:t>
            </a:r>
            <a:r>
              <a:rPr lang="en-US" sz="2000" dirty="0" smtClean="0"/>
              <a:t>with </a:t>
            </a:r>
            <a:r>
              <a:rPr lang="en-US" sz="2000" dirty="0"/>
              <a:t>accompanying map. The map includes </a:t>
            </a:r>
            <a:r>
              <a:rPr lang="en-US" sz="2000" dirty="0" smtClean="0"/>
              <a:t>an</a:t>
            </a:r>
          </a:p>
          <a:p>
            <a:pPr marL="457200" lvl="1" indent="0">
              <a:buNone/>
            </a:pPr>
            <a:r>
              <a:rPr lang="en-US" sz="2000" dirty="0"/>
              <a:t> </a:t>
            </a:r>
            <a:r>
              <a:rPr lang="en-US" sz="2000" dirty="0" smtClean="0"/>
              <a:t>  	      audio </a:t>
            </a:r>
            <a:r>
              <a:rPr lang="en-US" sz="2000" dirty="0"/>
              <a:t>CD legend of </a:t>
            </a:r>
            <a:r>
              <a:rPr lang="en-US" sz="2000" dirty="0" smtClean="0"/>
              <a:t>attractions </a:t>
            </a:r>
            <a:r>
              <a:rPr lang="en-US" sz="2000" dirty="0"/>
              <a:t>and GPS coordinates, and URLs to local area tourist websites</a:t>
            </a:r>
            <a:r>
              <a:rPr lang="en-US" sz="2000" dirty="0" smtClean="0"/>
              <a:t>.</a:t>
            </a:r>
          </a:p>
          <a:p>
            <a:pPr marL="457200" lvl="1" indent="0">
              <a:buNone/>
            </a:pPr>
            <a:r>
              <a:rPr lang="en-US" sz="2000" dirty="0"/>
              <a:t>	</a:t>
            </a:r>
            <a:r>
              <a:rPr lang="en-US" sz="2000" dirty="0" smtClean="0"/>
              <a:t>      The accompanying </a:t>
            </a:r>
            <a:r>
              <a:rPr lang="en-US" sz="2000" dirty="0"/>
              <a:t>DVD covers the same sites referenced on both the </a:t>
            </a:r>
            <a:r>
              <a:rPr lang="en-US" sz="2000" dirty="0" smtClean="0"/>
              <a:t>audio </a:t>
            </a:r>
            <a:r>
              <a:rPr lang="en-US" sz="2000" dirty="0"/>
              <a:t>CD and map</a:t>
            </a:r>
            <a:r>
              <a:rPr lang="en-US" sz="2000" dirty="0" smtClean="0"/>
              <a:t>.</a:t>
            </a:r>
          </a:p>
          <a:p>
            <a:pPr marL="457200" lvl="1" indent="0">
              <a:buNone/>
            </a:pPr>
            <a:r>
              <a:rPr lang="en-US" sz="2000" dirty="0" smtClean="0"/>
              <a:t>655 _7  </a:t>
            </a:r>
            <a:r>
              <a:rPr lang="en-US" sz="2000" dirty="0" smtClean="0">
                <a:solidFill>
                  <a:srgbClr val="FF0000"/>
                </a:solidFill>
              </a:rPr>
              <a:t>$3 CD: </a:t>
            </a:r>
            <a:r>
              <a:rPr lang="en-US" sz="2000" dirty="0"/>
              <a:t>$a Audiobooks.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CD: </a:t>
            </a:r>
            <a:r>
              <a:rPr lang="en-US" sz="2000" dirty="0" smtClean="0"/>
              <a:t>$a Guidebooks.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a:t>
            </a:r>
            <a:r>
              <a:rPr lang="fr-FR" sz="2000" dirty="0" err="1"/>
              <a:t>Travelogues</a:t>
            </a:r>
            <a:r>
              <a:rPr lang="fr-FR" sz="2000" dirty="0"/>
              <a:t> (Motion </a:t>
            </a:r>
            <a:r>
              <a:rPr lang="fr-FR" sz="2000" dirty="0" err="1"/>
              <a:t>pictures</a:t>
            </a:r>
            <a:r>
              <a:rPr lang="fr-FR" sz="2000" dirty="0"/>
              <a:t>) </a:t>
            </a:r>
            <a:r>
              <a:rPr lang="fr-FR" sz="2000" dirty="0" smtClean="0"/>
              <a:t>$2 </a:t>
            </a:r>
            <a:r>
              <a:rPr lang="fr-FR"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a:t>$a Nonfiction films.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Short films.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map: </a:t>
            </a:r>
            <a:r>
              <a:rPr lang="en-US" sz="2000" dirty="0" smtClean="0"/>
              <a:t>$a Tourist maps. $2 </a:t>
            </a:r>
            <a:r>
              <a:rPr lang="en-US" sz="2000" dirty="0" err="1" smtClean="0"/>
              <a:t>lcgft</a:t>
            </a:r>
            <a:endParaRPr lang="en-US" sz="20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28</a:t>
            </a:fld>
            <a:endParaRPr lang="en-US"/>
          </a:p>
        </p:txBody>
      </p:sp>
    </p:spTree>
    <p:extLst>
      <p:ext uri="{BB962C8B-B14F-4D97-AF65-F5344CB8AC3E}">
        <p14:creationId xmlns:p14="http://schemas.microsoft.com/office/powerpoint/2010/main" val="1854102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dirty="0" smtClean="0"/>
              <a:t>General principles</a:t>
            </a:r>
          </a:p>
          <a:p>
            <a:pPr lvl="1"/>
            <a:r>
              <a:rPr lang="en-US" dirty="0" smtClean="0"/>
              <a:t>Specificity applies to genre/form the same as it does to subjects.  Assign LCGFT terms that are specific to the resource being cataloged.  A seemingly broad term like </a:t>
            </a:r>
            <a:r>
              <a:rPr lang="en-US" b="1" dirty="0" smtClean="0"/>
              <a:t>Poetry</a:t>
            </a:r>
            <a:r>
              <a:rPr lang="en-US" dirty="0" smtClean="0"/>
              <a:t> is specific when you’re cataloging a collection of poems in many different forms</a:t>
            </a:r>
          </a:p>
          <a:p>
            <a:pPr lvl="1"/>
            <a:r>
              <a:rPr lang="en-US" dirty="0" smtClean="0"/>
              <a:t>Assign </a:t>
            </a:r>
            <a:r>
              <a:rPr lang="en-US" dirty="0"/>
              <a:t>genre/form terms only as they come readily to mind after a </a:t>
            </a:r>
            <a:r>
              <a:rPr lang="en-US" dirty="0" smtClean="0"/>
              <a:t>superficial review </a:t>
            </a:r>
            <a:r>
              <a:rPr lang="en-US" dirty="0"/>
              <a:t>of the resource being </a:t>
            </a:r>
            <a:r>
              <a:rPr lang="en-US" dirty="0" smtClean="0"/>
              <a:t>cataloged</a:t>
            </a:r>
          </a:p>
          <a:p>
            <a:pPr lvl="1"/>
            <a:r>
              <a:rPr lang="en-US" dirty="0"/>
              <a:t>Assign genre/form terms that correspond to the cataloging treatment of the resource. </a:t>
            </a:r>
            <a:r>
              <a:rPr lang="en-US" dirty="0" smtClean="0"/>
              <a:t> If </a:t>
            </a:r>
            <a:r>
              <a:rPr lang="en-US" dirty="0"/>
              <a:t>cataloging a continuing resource such as a periodical, a monographic series, or a collected </a:t>
            </a:r>
            <a:r>
              <a:rPr lang="en-US" dirty="0" smtClean="0"/>
              <a:t>set</a:t>
            </a:r>
            <a:r>
              <a:rPr lang="en-US" dirty="0"/>
              <a:t>, </a:t>
            </a:r>
            <a:r>
              <a:rPr lang="en-US" dirty="0" smtClean="0"/>
              <a:t>assign terms that characterize the  </a:t>
            </a:r>
            <a:r>
              <a:rPr lang="en-US" dirty="0"/>
              <a:t>resource </a:t>
            </a:r>
            <a:r>
              <a:rPr lang="en-US" dirty="0" smtClean="0"/>
              <a:t>as a </a:t>
            </a:r>
            <a:r>
              <a:rPr lang="en-US" dirty="0"/>
              <a:t>whole. </a:t>
            </a:r>
            <a:r>
              <a:rPr lang="en-US" dirty="0" smtClean="0"/>
              <a:t> If </a:t>
            </a:r>
            <a:r>
              <a:rPr lang="en-US" dirty="0"/>
              <a:t>cataloging a work as an analytic, assign terms that characterize the </a:t>
            </a:r>
            <a:r>
              <a:rPr lang="en-US" dirty="0" smtClean="0"/>
              <a:t>analytic</a:t>
            </a:r>
          </a:p>
        </p:txBody>
      </p:sp>
      <p:sp>
        <p:nvSpPr>
          <p:cNvPr id="4" name="Slide Number Placeholder 3"/>
          <p:cNvSpPr>
            <a:spLocks noGrp="1"/>
          </p:cNvSpPr>
          <p:nvPr>
            <p:ph type="sldNum" sz="quarter" idx="12"/>
          </p:nvPr>
        </p:nvSpPr>
        <p:spPr/>
        <p:txBody>
          <a:bodyPr/>
          <a:lstStyle/>
          <a:p>
            <a:fld id="{A00A331D-2EB0-4CEE-8662-2FAB66802E28}" type="slidenum">
              <a:rPr lang="en-US" smtClean="0"/>
              <a:t>29</a:t>
            </a:fld>
            <a:endParaRPr lang="en-US"/>
          </a:p>
        </p:txBody>
      </p:sp>
    </p:spTree>
    <p:extLst>
      <p:ext uri="{BB962C8B-B14F-4D97-AF65-F5344CB8AC3E}">
        <p14:creationId xmlns:p14="http://schemas.microsoft.com/office/powerpoint/2010/main" val="3169329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200" y="1825625"/>
            <a:ext cx="11211962" cy="4895850"/>
          </a:xfrm>
        </p:spPr>
        <p:txBody>
          <a:bodyPr>
            <a:normAutofit lnSpcReduction="10000"/>
          </a:bodyPr>
          <a:lstStyle/>
          <a:p>
            <a:r>
              <a:rPr lang="en-US" dirty="0" smtClean="0"/>
              <a:t>LCSH for many decades included headings and subdivisions that were used to describe what a resource </a:t>
            </a:r>
            <a:r>
              <a:rPr lang="en-US" i="1" dirty="0" smtClean="0"/>
              <a:t>is</a:t>
            </a:r>
            <a:r>
              <a:rPr lang="en-US" dirty="0" smtClean="0"/>
              <a:t> rather than what it is </a:t>
            </a:r>
            <a:r>
              <a:rPr lang="en-US" i="1" dirty="0" smtClean="0"/>
              <a:t>about</a:t>
            </a:r>
            <a:r>
              <a:rPr lang="en-US" dirty="0" smtClean="0"/>
              <a:t>.  Headings can describe numerous non-subject aspects, including:</a:t>
            </a:r>
          </a:p>
          <a:p>
            <a:pPr lvl="1"/>
            <a:r>
              <a:rPr lang="en-US" dirty="0" smtClean="0">
                <a:solidFill>
                  <a:srgbClr val="FF0000"/>
                </a:solidFill>
              </a:rPr>
              <a:t>Genre/form</a:t>
            </a:r>
            <a:r>
              <a:rPr lang="en-US" dirty="0" smtClean="0"/>
              <a:t>	</a:t>
            </a:r>
            <a:r>
              <a:rPr lang="en-US" dirty="0" smtClean="0">
                <a:solidFill>
                  <a:srgbClr val="FF0000"/>
                </a:solidFill>
              </a:rPr>
              <a:t>Symphonies</a:t>
            </a:r>
            <a:r>
              <a:rPr lang="en-US" dirty="0">
                <a:solidFill>
                  <a:srgbClr val="FF0000"/>
                </a:solidFill>
              </a:rPr>
              <a:t>	World maps	</a:t>
            </a:r>
            <a:r>
              <a:rPr lang="en-US" dirty="0" smtClean="0">
                <a:solidFill>
                  <a:srgbClr val="FF0000"/>
                </a:solidFill>
              </a:rPr>
              <a:t>Comedy </a:t>
            </a:r>
            <a:r>
              <a:rPr lang="en-US" dirty="0">
                <a:solidFill>
                  <a:srgbClr val="FF0000"/>
                </a:solidFill>
              </a:rPr>
              <a:t>films	   </a:t>
            </a:r>
            <a:r>
              <a:rPr lang="en-US" dirty="0" smtClean="0">
                <a:solidFill>
                  <a:srgbClr val="FF0000"/>
                </a:solidFill>
              </a:rPr>
              <a:t>Sports posters</a:t>
            </a:r>
          </a:p>
          <a:p>
            <a:pPr lvl="1"/>
            <a:r>
              <a:rPr lang="en-US" dirty="0">
                <a:solidFill>
                  <a:srgbClr val="0070C0"/>
                </a:solidFill>
              </a:rPr>
              <a:t>Creator info</a:t>
            </a:r>
            <a:r>
              <a:rPr lang="en-US" dirty="0">
                <a:solidFill>
                  <a:srgbClr val="002060"/>
                </a:solidFill>
              </a:rPr>
              <a:t>	</a:t>
            </a:r>
            <a:r>
              <a:rPr lang="en-US" dirty="0">
                <a:solidFill>
                  <a:srgbClr val="0070C0"/>
                </a:solidFill>
              </a:rPr>
              <a:t>Canadian </a:t>
            </a:r>
            <a:r>
              <a:rPr lang="en-US" dirty="0" smtClean="0">
                <a:solidFill>
                  <a:srgbClr val="FF0000"/>
                </a:solidFill>
              </a:rPr>
              <a:t>fiction</a:t>
            </a:r>
            <a:r>
              <a:rPr lang="en-US" dirty="0" smtClean="0">
                <a:solidFill>
                  <a:srgbClr val="0070C0"/>
                </a:solidFill>
              </a:rPr>
              <a:t>     </a:t>
            </a:r>
            <a:r>
              <a:rPr lang="en-US" dirty="0" smtClean="0">
                <a:solidFill>
                  <a:srgbClr val="FF0000"/>
                </a:solidFill>
              </a:rPr>
              <a:t>Film </a:t>
            </a:r>
            <a:r>
              <a:rPr lang="en-US" dirty="0">
                <a:solidFill>
                  <a:srgbClr val="FF0000"/>
                </a:solidFill>
              </a:rPr>
              <a:t>posters, </a:t>
            </a:r>
            <a:r>
              <a:rPr lang="en-US" dirty="0" smtClean="0">
                <a:solidFill>
                  <a:srgbClr val="0070C0"/>
                </a:solidFill>
              </a:rPr>
              <a:t>Swiss     American </a:t>
            </a:r>
            <a:r>
              <a:rPr lang="en-US" dirty="0" smtClean="0">
                <a:solidFill>
                  <a:srgbClr val="FF0000"/>
                </a:solidFill>
              </a:rPr>
              <a:t>poetry</a:t>
            </a:r>
            <a:r>
              <a:rPr lang="en-US" dirty="0" smtClean="0">
                <a:solidFill>
                  <a:srgbClr val="0070C0"/>
                </a:solidFill>
              </a:rPr>
              <a:t>--</a:t>
            </a:r>
          </a:p>
          <a:p>
            <a:pPr marL="457200" lvl="1" indent="0">
              <a:buNone/>
            </a:pPr>
            <a:r>
              <a:rPr lang="en-US" dirty="0" smtClean="0">
                <a:solidFill>
                  <a:srgbClr val="0070C0"/>
                </a:solidFill>
              </a:rPr>
              <a:t>			</a:t>
            </a:r>
            <a:r>
              <a:rPr lang="en-US" dirty="0">
                <a:solidFill>
                  <a:srgbClr val="0070C0"/>
                </a:solidFill>
              </a:rPr>
              <a:t>Women </a:t>
            </a:r>
            <a:r>
              <a:rPr lang="en-US" dirty="0" smtClean="0">
                <a:solidFill>
                  <a:srgbClr val="0070C0"/>
                </a:solidFill>
              </a:rPr>
              <a:t>authors     African </a:t>
            </a:r>
            <a:r>
              <a:rPr lang="en-US" dirty="0">
                <a:solidFill>
                  <a:srgbClr val="0070C0"/>
                </a:solidFill>
              </a:rPr>
              <a:t>American children's </a:t>
            </a:r>
            <a:r>
              <a:rPr lang="en-US" dirty="0" smtClean="0">
                <a:solidFill>
                  <a:srgbClr val="FF0000"/>
                </a:solidFill>
              </a:rPr>
              <a:t>writings</a:t>
            </a:r>
          </a:p>
          <a:p>
            <a:pPr marL="457200" lvl="1" indent="0">
              <a:buNone/>
            </a:pPr>
            <a:r>
              <a:rPr lang="en-US" dirty="0">
                <a:solidFill>
                  <a:srgbClr val="0070C0"/>
                </a:solidFill>
              </a:rPr>
              <a:t>			</a:t>
            </a:r>
            <a:r>
              <a:rPr lang="en-US" dirty="0">
                <a:solidFill>
                  <a:srgbClr val="FF0000"/>
                </a:solidFill>
              </a:rPr>
              <a:t>Music</a:t>
            </a:r>
            <a:r>
              <a:rPr lang="en-US" dirty="0">
                <a:solidFill>
                  <a:srgbClr val="0070C0"/>
                </a:solidFill>
              </a:rPr>
              <a:t> by Jewish composers</a:t>
            </a:r>
            <a:endParaRPr lang="en-US" dirty="0" smtClean="0">
              <a:solidFill>
                <a:srgbClr val="0070C0"/>
              </a:solidFill>
            </a:endParaRPr>
          </a:p>
          <a:p>
            <a:pPr lvl="1"/>
            <a:r>
              <a:rPr lang="en-US" dirty="0" smtClean="0">
                <a:solidFill>
                  <a:schemeClr val="accent6">
                    <a:lumMod val="75000"/>
                  </a:schemeClr>
                </a:solidFill>
              </a:rPr>
              <a:t>Place of origin</a:t>
            </a:r>
            <a:r>
              <a:rPr lang="en-US" dirty="0">
                <a:solidFill>
                  <a:srgbClr val="002060"/>
                </a:solidFill>
              </a:rPr>
              <a:t>	</a:t>
            </a:r>
            <a:r>
              <a:rPr lang="en-US" dirty="0">
                <a:solidFill>
                  <a:srgbClr val="FF0000"/>
                </a:solidFill>
              </a:rPr>
              <a:t>Almanacs,</a:t>
            </a:r>
            <a:r>
              <a:rPr lang="en-US" dirty="0">
                <a:solidFill>
                  <a:schemeClr val="accent2">
                    <a:lumMod val="75000"/>
                  </a:schemeClr>
                </a:solidFill>
              </a:rPr>
              <a:t> </a:t>
            </a:r>
            <a:r>
              <a:rPr lang="en-US" dirty="0" smtClean="0">
                <a:solidFill>
                  <a:schemeClr val="accent6">
                    <a:lumMod val="75000"/>
                  </a:schemeClr>
                </a:solidFill>
              </a:rPr>
              <a:t>Argentinian</a:t>
            </a:r>
            <a:r>
              <a:rPr lang="en-US" dirty="0" smtClean="0">
                <a:solidFill>
                  <a:schemeClr val="accent2">
                    <a:lumMod val="75000"/>
                  </a:schemeClr>
                </a:solidFill>
              </a:rPr>
              <a:t>     </a:t>
            </a:r>
            <a:r>
              <a:rPr lang="en-US" dirty="0" smtClean="0">
                <a:solidFill>
                  <a:srgbClr val="FF0000"/>
                </a:solidFill>
              </a:rPr>
              <a:t>Folk music--</a:t>
            </a:r>
            <a:r>
              <a:rPr lang="en-US" dirty="0" smtClean="0">
                <a:solidFill>
                  <a:schemeClr val="accent6">
                    <a:lumMod val="75000"/>
                  </a:schemeClr>
                </a:solidFill>
              </a:rPr>
              <a:t>Appalachian </a:t>
            </a:r>
            <a:r>
              <a:rPr lang="en-US" dirty="0">
                <a:solidFill>
                  <a:schemeClr val="accent6">
                    <a:lumMod val="75000"/>
                  </a:schemeClr>
                </a:solidFill>
              </a:rPr>
              <a:t>Region</a:t>
            </a:r>
            <a:endParaRPr lang="en-US" dirty="0" smtClean="0">
              <a:solidFill>
                <a:schemeClr val="accent6">
                  <a:lumMod val="75000"/>
                </a:schemeClr>
              </a:solidFill>
            </a:endParaRPr>
          </a:p>
          <a:p>
            <a:pPr lvl="1"/>
            <a:r>
              <a:rPr lang="en-US" dirty="0">
                <a:solidFill>
                  <a:schemeClr val="accent2">
                    <a:lumMod val="50000"/>
                  </a:schemeClr>
                </a:solidFill>
              </a:rPr>
              <a:t>Language</a:t>
            </a:r>
            <a:r>
              <a:rPr lang="en-US" dirty="0">
                <a:solidFill>
                  <a:srgbClr val="002060"/>
                </a:solidFill>
              </a:rPr>
              <a:t>	</a:t>
            </a:r>
            <a:r>
              <a:rPr lang="en-US" dirty="0">
                <a:solidFill>
                  <a:schemeClr val="accent2">
                    <a:lumMod val="50000"/>
                  </a:schemeClr>
                </a:solidFill>
              </a:rPr>
              <a:t>Inuktitut</a:t>
            </a:r>
            <a:r>
              <a:rPr lang="en-US" dirty="0">
                <a:solidFill>
                  <a:schemeClr val="accent2">
                    <a:lumMod val="75000"/>
                  </a:schemeClr>
                </a:solidFill>
              </a:rPr>
              <a:t> </a:t>
            </a:r>
            <a:r>
              <a:rPr lang="en-US" dirty="0" smtClean="0">
                <a:solidFill>
                  <a:srgbClr val="FF0000"/>
                </a:solidFill>
              </a:rPr>
              <a:t>poetry</a:t>
            </a:r>
            <a:r>
              <a:rPr lang="en-US" dirty="0" smtClean="0">
                <a:solidFill>
                  <a:schemeClr val="accent2">
                    <a:lumMod val="75000"/>
                  </a:schemeClr>
                </a:solidFill>
              </a:rPr>
              <a:t>     </a:t>
            </a:r>
            <a:r>
              <a:rPr lang="en-US" dirty="0" smtClean="0">
                <a:solidFill>
                  <a:srgbClr val="FF0000"/>
                </a:solidFill>
              </a:rPr>
              <a:t>Short </a:t>
            </a:r>
            <a:r>
              <a:rPr lang="en-US" dirty="0">
                <a:solidFill>
                  <a:srgbClr val="FF0000"/>
                </a:solidFill>
              </a:rPr>
              <a:t>stories, </a:t>
            </a:r>
            <a:r>
              <a:rPr lang="en-US" dirty="0">
                <a:solidFill>
                  <a:srgbClr val="0070C0"/>
                </a:solidFill>
              </a:rPr>
              <a:t>Zambian</a:t>
            </a:r>
            <a:r>
              <a:rPr lang="en-US" dirty="0">
                <a:solidFill>
                  <a:schemeClr val="accent2">
                    <a:lumMod val="75000"/>
                  </a:schemeClr>
                </a:solidFill>
              </a:rPr>
              <a:t> </a:t>
            </a:r>
            <a:r>
              <a:rPr lang="en-US" dirty="0">
                <a:solidFill>
                  <a:schemeClr val="accent2">
                    <a:lumMod val="50000"/>
                  </a:schemeClr>
                </a:solidFill>
              </a:rPr>
              <a:t>(English)</a:t>
            </a:r>
            <a:endParaRPr lang="en-US" dirty="0" smtClean="0">
              <a:solidFill>
                <a:schemeClr val="accent2">
                  <a:lumMod val="50000"/>
                </a:schemeClr>
              </a:solidFill>
            </a:endParaRPr>
          </a:p>
          <a:p>
            <a:pPr lvl="1"/>
            <a:r>
              <a:rPr lang="en-US" dirty="0" smtClean="0">
                <a:solidFill>
                  <a:srgbClr val="7030A0"/>
                </a:solidFill>
              </a:rPr>
              <a:t>Audience</a:t>
            </a:r>
            <a:r>
              <a:rPr lang="en-US" dirty="0" smtClean="0">
                <a:solidFill>
                  <a:srgbClr val="002060"/>
                </a:solidFill>
              </a:rPr>
              <a:t>	</a:t>
            </a:r>
            <a:r>
              <a:rPr lang="en-US" dirty="0" smtClean="0">
                <a:solidFill>
                  <a:srgbClr val="7030A0"/>
                </a:solidFill>
              </a:rPr>
              <a:t>Young </a:t>
            </a:r>
            <a:r>
              <a:rPr lang="en-US" dirty="0">
                <a:solidFill>
                  <a:srgbClr val="7030A0"/>
                </a:solidFill>
              </a:rPr>
              <a:t>adult </a:t>
            </a:r>
            <a:r>
              <a:rPr lang="en-US" dirty="0">
                <a:solidFill>
                  <a:srgbClr val="FF0000"/>
                </a:solidFill>
              </a:rPr>
              <a:t>fiction</a:t>
            </a:r>
            <a:r>
              <a:rPr lang="en-US" dirty="0">
                <a:solidFill>
                  <a:schemeClr val="accent2">
                    <a:lumMod val="75000"/>
                  </a:schemeClr>
                </a:solidFill>
              </a:rPr>
              <a:t>	</a:t>
            </a:r>
            <a:r>
              <a:rPr lang="en-US" dirty="0">
                <a:solidFill>
                  <a:srgbClr val="7030A0"/>
                </a:solidFill>
              </a:rPr>
              <a:t>Teen</a:t>
            </a:r>
            <a:r>
              <a:rPr lang="en-US" dirty="0">
                <a:solidFill>
                  <a:schemeClr val="accent2">
                    <a:lumMod val="75000"/>
                  </a:schemeClr>
                </a:solidFill>
              </a:rPr>
              <a:t> </a:t>
            </a:r>
            <a:r>
              <a:rPr lang="en-US" dirty="0" smtClean="0">
                <a:solidFill>
                  <a:srgbClr val="FF0000"/>
                </a:solidFill>
              </a:rPr>
              <a:t>films</a:t>
            </a:r>
            <a:r>
              <a:rPr lang="en-US" dirty="0" smtClean="0">
                <a:solidFill>
                  <a:schemeClr val="accent2">
                    <a:lumMod val="75000"/>
                  </a:schemeClr>
                </a:solidFill>
              </a:rPr>
              <a:t>      </a:t>
            </a:r>
            <a:r>
              <a:rPr lang="en-US" dirty="0" smtClean="0">
                <a:solidFill>
                  <a:schemeClr val="tx1">
                    <a:lumMod val="75000"/>
                    <a:lumOff val="25000"/>
                  </a:schemeClr>
                </a:solidFill>
              </a:rPr>
              <a:t>Music--</a:t>
            </a:r>
            <a:r>
              <a:rPr lang="en-US" dirty="0" smtClean="0">
                <a:solidFill>
                  <a:srgbClr val="FF0000"/>
                </a:solidFill>
              </a:rPr>
              <a:t>Dictionaries</a:t>
            </a:r>
            <a:r>
              <a:rPr lang="en-US" dirty="0">
                <a:solidFill>
                  <a:srgbClr val="FF0000"/>
                </a:solidFill>
              </a:rPr>
              <a:t>,</a:t>
            </a:r>
            <a:r>
              <a:rPr lang="en-US" dirty="0">
                <a:solidFill>
                  <a:schemeClr val="accent2">
                    <a:lumMod val="75000"/>
                  </a:schemeClr>
                </a:solidFill>
              </a:rPr>
              <a:t> </a:t>
            </a:r>
            <a:r>
              <a:rPr lang="en-US" dirty="0">
                <a:solidFill>
                  <a:srgbClr val="7030A0"/>
                </a:solidFill>
              </a:rPr>
              <a:t>Juvenile</a:t>
            </a:r>
            <a:endParaRPr lang="en-US" dirty="0" smtClean="0">
              <a:solidFill>
                <a:srgbClr val="7030A0"/>
              </a:solidFill>
            </a:endParaRPr>
          </a:p>
          <a:p>
            <a:pPr lvl="1"/>
            <a:r>
              <a:rPr lang="en-US" dirty="0" smtClean="0">
                <a:solidFill>
                  <a:schemeClr val="bg2">
                    <a:lumMod val="50000"/>
                  </a:schemeClr>
                </a:solidFill>
              </a:rPr>
              <a:t>Time period of creation</a:t>
            </a:r>
            <a:r>
              <a:rPr lang="en-US" dirty="0" smtClean="0">
                <a:solidFill>
                  <a:srgbClr val="FF0000"/>
                </a:solidFill>
              </a:rPr>
              <a:t>	     Rock music--</a:t>
            </a:r>
            <a:r>
              <a:rPr lang="en-US" dirty="0" smtClean="0">
                <a:solidFill>
                  <a:schemeClr val="bg2">
                    <a:lumMod val="50000"/>
                  </a:schemeClr>
                </a:solidFill>
              </a:rPr>
              <a:t>1961-1970</a:t>
            </a:r>
            <a:r>
              <a:rPr lang="en-US" dirty="0">
                <a:solidFill>
                  <a:schemeClr val="accent2">
                    <a:lumMod val="75000"/>
                  </a:schemeClr>
                </a:solidFill>
              </a:rPr>
              <a:t>	</a:t>
            </a:r>
            <a:r>
              <a:rPr lang="en-US" dirty="0">
                <a:solidFill>
                  <a:srgbClr val="FF0000"/>
                </a:solidFill>
              </a:rPr>
              <a:t>Tales,</a:t>
            </a:r>
            <a:r>
              <a:rPr lang="en-US" dirty="0">
                <a:solidFill>
                  <a:schemeClr val="accent2">
                    <a:lumMod val="75000"/>
                  </a:schemeClr>
                </a:solidFill>
              </a:rPr>
              <a:t> </a:t>
            </a:r>
            <a:r>
              <a:rPr lang="en-US" dirty="0">
                <a:solidFill>
                  <a:schemeClr val="bg2">
                    <a:lumMod val="50000"/>
                  </a:schemeClr>
                </a:solidFill>
              </a:rPr>
              <a:t>Medieval</a:t>
            </a:r>
            <a:endParaRPr lang="en-US" dirty="0" smtClean="0">
              <a:solidFill>
                <a:schemeClr val="bg2">
                  <a:lumMod val="50000"/>
                </a:schemeClr>
              </a:solidFill>
            </a:endParaRPr>
          </a:p>
          <a:p>
            <a:pPr lvl="1"/>
            <a:r>
              <a:rPr lang="en-US" dirty="0" smtClean="0">
                <a:solidFill>
                  <a:schemeClr val="accent2"/>
                </a:solidFill>
              </a:rPr>
              <a:t>Music medium of performance</a:t>
            </a:r>
            <a:r>
              <a:rPr lang="en-US" dirty="0">
                <a:solidFill>
                  <a:srgbClr val="002060"/>
                </a:solidFill>
              </a:rPr>
              <a:t>	    </a:t>
            </a:r>
            <a:r>
              <a:rPr lang="en-US" dirty="0">
                <a:solidFill>
                  <a:schemeClr val="accent2"/>
                </a:solidFill>
              </a:rPr>
              <a:t>Piano </a:t>
            </a:r>
            <a:r>
              <a:rPr lang="en-US" dirty="0" smtClean="0">
                <a:solidFill>
                  <a:schemeClr val="accent2"/>
                </a:solidFill>
              </a:rPr>
              <a:t>quintets</a:t>
            </a:r>
            <a:r>
              <a:rPr lang="en-US" dirty="0" smtClean="0">
                <a:solidFill>
                  <a:srgbClr val="002060"/>
                </a:solidFill>
              </a:rPr>
              <a:t>     </a:t>
            </a:r>
            <a:r>
              <a:rPr lang="en-US" dirty="0" smtClean="0">
                <a:solidFill>
                  <a:srgbClr val="FF0000"/>
                </a:solidFill>
              </a:rPr>
              <a:t>Concertos</a:t>
            </a:r>
            <a:r>
              <a:rPr lang="en-US" dirty="0" smtClean="0">
                <a:solidFill>
                  <a:schemeClr val="accent2">
                    <a:lumMod val="75000"/>
                  </a:schemeClr>
                </a:solidFill>
              </a:rPr>
              <a:t> </a:t>
            </a:r>
            <a:r>
              <a:rPr lang="en-US" dirty="0">
                <a:solidFill>
                  <a:schemeClr val="accent2"/>
                </a:solidFill>
              </a:rPr>
              <a:t>(Bassoon, flute, oboe</a:t>
            </a:r>
            <a:r>
              <a:rPr lang="en-US" dirty="0" smtClean="0">
                <a:solidFill>
                  <a:schemeClr val="accent2"/>
                </a:solidFill>
              </a:rPr>
              <a:t>)</a:t>
            </a:r>
          </a:p>
          <a:p>
            <a:pPr marL="457200" lvl="1" indent="0">
              <a:buNone/>
            </a:pPr>
            <a:r>
              <a:rPr lang="en-US" dirty="0"/>
              <a:t>					</a:t>
            </a:r>
            <a:r>
              <a:rPr lang="en-US" dirty="0" smtClean="0"/>
              <a:t>    </a:t>
            </a:r>
            <a:r>
              <a:rPr lang="en-US" dirty="0" smtClean="0">
                <a:solidFill>
                  <a:schemeClr val="accent2"/>
                </a:solidFill>
              </a:rPr>
              <a:t>Flutes </a:t>
            </a:r>
            <a:r>
              <a:rPr lang="en-US" dirty="0">
                <a:solidFill>
                  <a:schemeClr val="accent2"/>
                </a:solidFill>
              </a:rPr>
              <a:t>(3) with orchestra</a:t>
            </a:r>
          </a:p>
        </p:txBody>
      </p:sp>
      <p:sp>
        <p:nvSpPr>
          <p:cNvPr id="4" name="Slide Number Placeholder 3"/>
          <p:cNvSpPr>
            <a:spLocks noGrp="1"/>
          </p:cNvSpPr>
          <p:nvPr>
            <p:ph type="sldNum" sz="quarter" idx="12"/>
          </p:nvPr>
        </p:nvSpPr>
        <p:spPr/>
        <p:txBody>
          <a:bodyPr/>
          <a:lstStyle/>
          <a:p>
            <a:fld id="{A00A331D-2EB0-4CEE-8662-2FAB66802E28}" type="slidenum">
              <a:rPr lang="en-US" smtClean="0"/>
              <a:t>3</a:t>
            </a:fld>
            <a:endParaRPr lang="en-US" dirty="0"/>
          </a:p>
        </p:txBody>
      </p:sp>
    </p:spTree>
    <p:extLst>
      <p:ext uri="{BB962C8B-B14F-4D97-AF65-F5344CB8AC3E}">
        <p14:creationId xmlns:p14="http://schemas.microsoft.com/office/powerpoint/2010/main" val="2903209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dirty="0" smtClean="0"/>
              <a:t>General principles</a:t>
            </a:r>
          </a:p>
          <a:p>
            <a:pPr lvl="1"/>
            <a:r>
              <a:rPr lang="en-US" dirty="0" smtClean="0"/>
              <a:t>Assign </a:t>
            </a:r>
            <a:r>
              <a:rPr lang="en-US" dirty="0"/>
              <a:t>terms based on analysis of the resource being cataloged. Genre/form terms do not need to be justified by descriptive cataloging </a:t>
            </a:r>
            <a:r>
              <a:rPr lang="en-US" dirty="0" smtClean="0"/>
              <a:t>elements</a:t>
            </a:r>
          </a:p>
          <a:p>
            <a:pPr lvl="1"/>
            <a:r>
              <a:rPr lang="en-US" dirty="0"/>
              <a:t>Assign to the resource being cataloged genre/form terms that describe the resource as a whole.  Sometimes one term is sufficient, while at other times a complement of terms is necessary</a:t>
            </a:r>
          </a:p>
          <a:p>
            <a:pPr lvl="1"/>
            <a:r>
              <a:rPr lang="en-US" dirty="0"/>
              <a:t>Assign broader or more general terms when it’s not possible to establish a more specific term, when an array of terms is needed (e.g., for an animated science fiction romance film, three terms are needed: </a:t>
            </a:r>
            <a:r>
              <a:rPr lang="en-US" b="1" dirty="0"/>
              <a:t>Animated films</a:t>
            </a:r>
            <a:r>
              <a:rPr lang="en-US" dirty="0"/>
              <a:t>, </a:t>
            </a:r>
            <a:r>
              <a:rPr lang="en-US" b="1" dirty="0"/>
              <a:t>Science fiction films</a:t>
            </a:r>
            <a:r>
              <a:rPr lang="en-US" dirty="0"/>
              <a:t>, </a:t>
            </a:r>
            <a:r>
              <a:rPr lang="en-US" b="1" dirty="0"/>
              <a:t>Romance films</a:t>
            </a:r>
            <a:r>
              <a:rPr lang="en-US" dirty="0"/>
              <a:t>), or when the LCGFT Manual includes special instructions to do this</a:t>
            </a:r>
          </a:p>
          <a:p>
            <a:pPr marL="457200" lvl="1" indent="0">
              <a:buNone/>
            </a:pP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30</a:t>
            </a:fld>
            <a:endParaRPr lang="en-US"/>
          </a:p>
        </p:txBody>
      </p:sp>
    </p:spTree>
    <p:extLst>
      <p:ext uri="{BB962C8B-B14F-4D97-AF65-F5344CB8AC3E}">
        <p14:creationId xmlns:p14="http://schemas.microsoft.com/office/powerpoint/2010/main" val="161913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1"/>
            <a:r>
              <a:rPr lang="en-US" sz="2600" dirty="0" smtClean="0"/>
              <a:t>It </a:t>
            </a:r>
            <a:r>
              <a:rPr lang="en-US" sz="2600" dirty="0"/>
              <a:t>is permissible to assign both a broader and a narrower </a:t>
            </a:r>
            <a:r>
              <a:rPr lang="en-US" sz="2600" dirty="0" smtClean="0"/>
              <a:t>term </a:t>
            </a:r>
            <a:r>
              <a:rPr lang="en-US" sz="2600" dirty="0"/>
              <a:t>(for a compilation </a:t>
            </a:r>
            <a:r>
              <a:rPr lang="en-US" sz="2600" dirty="0" smtClean="0"/>
              <a:t>that consists </a:t>
            </a:r>
            <a:r>
              <a:rPr lang="en-US" sz="2600" dirty="0"/>
              <a:t>of a predominant genre or form but includes </a:t>
            </a:r>
            <a:r>
              <a:rPr lang="en-US" sz="2600" dirty="0" smtClean="0"/>
              <a:t>a “significant proportion” of works </a:t>
            </a:r>
            <a:r>
              <a:rPr lang="en-US" sz="2600" dirty="0"/>
              <a:t>that would be assigned another term in the </a:t>
            </a:r>
            <a:r>
              <a:rPr lang="en-US" sz="2600" dirty="0" smtClean="0"/>
              <a:t>hierarchy)</a:t>
            </a:r>
          </a:p>
          <a:p>
            <a:pPr marL="457200" lvl="1" indent="0">
              <a:buNone/>
            </a:pPr>
            <a:r>
              <a:rPr lang="en-US" dirty="0"/>
              <a:t>	</a:t>
            </a:r>
            <a:r>
              <a:rPr lang="en-US" i="1" dirty="0" smtClean="0"/>
              <a:t>Example: </a:t>
            </a:r>
            <a:r>
              <a:rPr lang="en-US" dirty="0"/>
              <a:t>anthology of oi music that also includes a significant proportion of 	other types of punk rock: assign both </a:t>
            </a:r>
            <a:r>
              <a:rPr lang="en-US" b="1" dirty="0"/>
              <a:t>Oi music </a:t>
            </a:r>
            <a:r>
              <a:rPr lang="en-US" dirty="0"/>
              <a:t>and </a:t>
            </a:r>
            <a:r>
              <a:rPr lang="en-US" b="1" dirty="0"/>
              <a:t>Punk rock music </a:t>
            </a:r>
            <a:r>
              <a:rPr lang="en-US" dirty="0"/>
              <a:t>	</a:t>
            </a:r>
            <a:endParaRPr lang="en-US" b="1" dirty="0" smtClean="0"/>
          </a:p>
          <a:p>
            <a:pPr lvl="1"/>
            <a:r>
              <a:rPr lang="en-US" sz="2600" dirty="0" smtClean="0"/>
              <a:t>If there is a predominant genre/form, assign that term first; if predominant genre/form needs two terms to express it, assign them first</a:t>
            </a:r>
          </a:p>
        </p:txBody>
      </p:sp>
      <p:sp>
        <p:nvSpPr>
          <p:cNvPr id="4" name="Slide Number Placeholder 3"/>
          <p:cNvSpPr>
            <a:spLocks noGrp="1"/>
          </p:cNvSpPr>
          <p:nvPr>
            <p:ph type="sldNum" sz="quarter" idx="12"/>
          </p:nvPr>
        </p:nvSpPr>
        <p:spPr/>
        <p:txBody>
          <a:bodyPr/>
          <a:lstStyle/>
          <a:p>
            <a:fld id="{A00A331D-2EB0-4CEE-8662-2FAB66802E28}" type="slidenum">
              <a:rPr lang="en-US" smtClean="0"/>
              <a:t>31</a:t>
            </a:fld>
            <a:endParaRPr lang="en-US"/>
          </a:p>
        </p:txBody>
      </p:sp>
    </p:spTree>
    <p:extLst>
      <p:ext uri="{BB962C8B-B14F-4D97-AF65-F5344CB8AC3E}">
        <p14:creationId xmlns:p14="http://schemas.microsoft.com/office/powerpoint/2010/main" val="1221754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2"/>
            <a:r>
              <a:rPr lang="en-US" sz="2500" dirty="0" smtClean="0"/>
              <a:t>Don’t assign genre/form terms to works that have no discernible genre/form (e.g., a history of U.S. foreign relations in the 20th century)</a:t>
            </a:r>
          </a:p>
          <a:p>
            <a:pPr lvl="2"/>
            <a:r>
              <a:rPr lang="en-US" sz="2500" dirty="0" smtClean="0"/>
              <a:t>For resources with separate parts (e.g., </a:t>
            </a:r>
            <a:r>
              <a:rPr lang="en-US" sz="2500" dirty="0"/>
              <a:t>text plus an extensive bibliography or a section of </a:t>
            </a:r>
            <a:r>
              <a:rPr lang="en-US" sz="2500" dirty="0" smtClean="0"/>
              <a:t>maps; book with accompanying disc) </a:t>
            </a:r>
            <a:r>
              <a:rPr lang="en-US" sz="2500" dirty="0"/>
              <a:t>also assign </a:t>
            </a:r>
            <a:r>
              <a:rPr lang="en-US" sz="2500" dirty="0" smtClean="0"/>
              <a:t>separate terms </a:t>
            </a:r>
            <a:r>
              <a:rPr lang="en-US" sz="2500" dirty="0"/>
              <a:t>for the individual parts or </a:t>
            </a:r>
            <a:r>
              <a:rPr lang="en-US" sz="2500" dirty="0" smtClean="0"/>
              <a:t>materials </a:t>
            </a:r>
            <a:r>
              <a:rPr lang="en-US" sz="2500" dirty="0"/>
              <a:t>if they are judged to be </a:t>
            </a:r>
            <a:r>
              <a:rPr lang="en-US" sz="2500" dirty="0" smtClean="0"/>
              <a:t>significant.  May use $3 to identify the part to which a term applies</a:t>
            </a:r>
            <a:endParaRPr lang="en-US" sz="2500" dirty="0"/>
          </a:p>
          <a:p>
            <a:pPr lvl="2"/>
            <a:endParaRPr lang="en-US" sz="25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32</a:t>
            </a:fld>
            <a:endParaRPr lang="en-US"/>
          </a:p>
        </p:txBody>
      </p:sp>
    </p:spTree>
    <p:extLst>
      <p:ext uri="{BB962C8B-B14F-4D97-AF65-F5344CB8AC3E}">
        <p14:creationId xmlns:p14="http://schemas.microsoft.com/office/powerpoint/2010/main" val="40622019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a:t>
            </a:r>
          </a:p>
          <a:p>
            <a:pPr lvl="2"/>
            <a:r>
              <a:rPr lang="en-US" sz="2500" dirty="0" smtClean="0"/>
              <a:t>If a resource consists of two or three genres that make up a broader genre, and that broader genre includes no other than those two or three genres within its scope, assign the broader genre instead of the two or three narrower genres</a:t>
            </a:r>
          </a:p>
          <a:p>
            <a:pPr marL="914400" lvl="2" indent="0">
              <a:buNone/>
            </a:pPr>
            <a:endParaRPr lang="en-US" sz="2500" dirty="0" smtClean="0"/>
          </a:p>
          <a:p>
            <a:pPr marL="914400" lvl="2" indent="0">
              <a:buNone/>
            </a:pPr>
            <a:r>
              <a:rPr lang="en-US" sz="2500" i="1" dirty="0" smtClean="0"/>
              <a:t>Title: </a:t>
            </a:r>
            <a:r>
              <a:rPr lang="en-US" sz="2500" dirty="0" smtClean="0"/>
              <a:t>The </a:t>
            </a:r>
            <a:r>
              <a:rPr lang="en-US" sz="2500" dirty="0"/>
              <a:t>best Rosh ha-</a:t>
            </a:r>
            <a:r>
              <a:rPr lang="en-US" sz="2500" dirty="0" err="1"/>
              <a:t>Shanah</a:t>
            </a:r>
            <a:r>
              <a:rPr lang="en-US" sz="2500" dirty="0"/>
              <a:t> and Yom Kippur music: music of </a:t>
            </a:r>
            <a:r>
              <a:rPr lang="en-US" sz="2500" dirty="0" smtClean="0"/>
              <a:t>	the High</a:t>
            </a:r>
          </a:p>
          <a:p>
            <a:pPr marL="914400" lvl="2" indent="0">
              <a:buNone/>
            </a:pPr>
            <a:r>
              <a:rPr lang="en-US" sz="2500" dirty="0"/>
              <a:t> </a:t>
            </a:r>
            <a:r>
              <a:rPr lang="en-US" sz="2500" dirty="0" smtClean="0"/>
              <a:t>         Holidays</a:t>
            </a:r>
          </a:p>
          <a:p>
            <a:pPr marL="914400" lvl="2" indent="0">
              <a:buNone/>
            </a:pPr>
            <a:r>
              <a:rPr lang="en-US" sz="2500" i="1" dirty="0" smtClean="0"/>
              <a:t>Term assigned: </a:t>
            </a:r>
            <a:r>
              <a:rPr lang="en-US" sz="2500" b="1" dirty="0" smtClean="0"/>
              <a:t>High Holiday music </a:t>
            </a:r>
            <a:r>
              <a:rPr lang="en-US" sz="2500" dirty="0" smtClean="0"/>
              <a:t>(rather than </a:t>
            </a:r>
            <a:r>
              <a:rPr lang="en-US" sz="2500" b="1" dirty="0" smtClean="0"/>
              <a:t>Rosh </a:t>
            </a:r>
            <a:r>
              <a:rPr lang="en-US" sz="2500" b="1" dirty="0"/>
              <a:t>ha-</a:t>
            </a:r>
            <a:r>
              <a:rPr lang="en-US" sz="2500" b="1" dirty="0" err="1"/>
              <a:t>Shanah</a:t>
            </a:r>
            <a:r>
              <a:rPr lang="en-US" sz="2500" b="1" dirty="0"/>
              <a:t> </a:t>
            </a:r>
            <a:r>
              <a:rPr lang="en-US" sz="2500" b="1" dirty="0" smtClean="0"/>
              <a:t>music </a:t>
            </a:r>
            <a:r>
              <a:rPr lang="en-US" sz="2500" dirty="0" smtClean="0"/>
              <a:t>and</a:t>
            </a:r>
            <a:r>
              <a:rPr lang="en-US" sz="2500" b="1" dirty="0" smtClean="0"/>
              <a:t> Yom Kippur music</a:t>
            </a:r>
            <a:r>
              <a:rPr lang="en-US" sz="2500" dirty="0" smtClean="0"/>
              <a:t>)</a:t>
            </a:r>
            <a:endParaRPr lang="en-US" sz="2500" dirty="0"/>
          </a:p>
          <a:p>
            <a:pPr lvl="2"/>
            <a:endParaRPr lang="en-US" sz="25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33</a:t>
            </a:fld>
            <a:endParaRPr lang="en-US"/>
          </a:p>
        </p:txBody>
      </p:sp>
    </p:spTree>
    <p:extLst>
      <p:ext uri="{BB962C8B-B14F-4D97-AF65-F5344CB8AC3E}">
        <p14:creationId xmlns:p14="http://schemas.microsoft.com/office/powerpoint/2010/main" val="3487299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 - Rule of Three</a:t>
            </a:r>
          </a:p>
          <a:p>
            <a:pPr lvl="2"/>
            <a:r>
              <a:rPr lang="en-US" sz="2500" dirty="0" smtClean="0"/>
              <a:t>If </a:t>
            </a:r>
            <a:r>
              <a:rPr lang="en-US" sz="2500" dirty="0"/>
              <a:t>a genre/form term includes in its scope more than three </a:t>
            </a:r>
            <a:r>
              <a:rPr lang="en-US" sz="2500" dirty="0" smtClean="0"/>
              <a:t>sub-genres </a:t>
            </a:r>
            <a:r>
              <a:rPr lang="en-US" sz="2500" dirty="0"/>
              <a:t>or forms, </a:t>
            </a:r>
            <a:r>
              <a:rPr lang="en-US" sz="2500" dirty="0" smtClean="0"/>
              <a:t>but </a:t>
            </a:r>
            <a:r>
              <a:rPr lang="en-US" sz="2500" dirty="0"/>
              <a:t>the resource being </a:t>
            </a:r>
            <a:r>
              <a:rPr lang="en-US" sz="2500" dirty="0" smtClean="0"/>
              <a:t>cataloged </a:t>
            </a:r>
            <a:r>
              <a:rPr lang="en-US" sz="2500" dirty="0"/>
              <a:t>consists of only two or three of those </a:t>
            </a:r>
            <a:r>
              <a:rPr lang="en-US" sz="2500" dirty="0" smtClean="0"/>
              <a:t>sub-genres </a:t>
            </a:r>
            <a:r>
              <a:rPr lang="en-US" sz="2500" dirty="0"/>
              <a:t>or forms, </a:t>
            </a:r>
            <a:r>
              <a:rPr lang="en-US" sz="2500" dirty="0" smtClean="0"/>
              <a:t>assign </a:t>
            </a:r>
            <a:r>
              <a:rPr lang="en-US" sz="2500" dirty="0"/>
              <a:t>the appropriate two or three terms instead of the broader </a:t>
            </a:r>
            <a:r>
              <a:rPr lang="en-US" sz="2500" dirty="0" smtClean="0"/>
              <a:t>term</a:t>
            </a:r>
          </a:p>
          <a:p>
            <a:pPr lvl="2"/>
            <a:endParaRPr lang="en-US" sz="2500" dirty="0"/>
          </a:p>
          <a:p>
            <a:pPr marL="457200" lvl="1" indent="0">
              <a:buNone/>
            </a:pPr>
            <a:r>
              <a:rPr lang="en-US" sz="2500" i="1" dirty="0" smtClean="0"/>
              <a:t>Title:</a:t>
            </a:r>
            <a:r>
              <a:rPr lang="en-US" sz="2500" dirty="0" smtClean="0"/>
              <a:t> Time </a:t>
            </a:r>
            <a:r>
              <a:rPr lang="en-US" sz="2500" dirty="0"/>
              <a:t>machine: the history of Canadian 60’s garage, punk, and surf, </a:t>
            </a:r>
            <a:r>
              <a:rPr lang="en-US" sz="2500" dirty="0" smtClean="0"/>
              <a:t>1985-95</a:t>
            </a:r>
          </a:p>
          <a:p>
            <a:pPr marL="457200" lvl="1" indent="0">
              <a:buNone/>
            </a:pPr>
            <a:r>
              <a:rPr lang="en-US" sz="2500" i="1" dirty="0" smtClean="0"/>
              <a:t>Terms assigned: </a:t>
            </a:r>
            <a:r>
              <a:rPr lang="en-US" sz="2500" b="1" dirty="0" smtClean="0"/>
              <a:t>Garage </a:t>
            </a:r>
            <a:r>
              <a:rPr lang="en-US" sz="2500" b="1" dirty="0"/>
              <a:t>rock </a:t>
            </a:r>
            <a:r>
              <a:rPr lang="en-US" sz="2500" b="1" dirty="0" smtClean="0"/>
              <a:t>music </a:t>
            </a:r>
          </a:p>
          <a:p>
            <a:pPr marL="457200" lvl="1" indent="0">
              <a:buNone/>
            </a:pPr>
            <a:r>
              <a:rPr lang="en-US" sz="2500" dirty="0"/>
              <a:t>	</a:t>
            </a:r>
            <a:r>
              <a:rPr lang="en-US" sz="2500" dirty="0" smtClean="0"/>
              <a:t>      	           </a:t>
            </a:r>
            <a:r>
              <a:rPr lang="en-US" sz="2500" b="1" dirty="0" smtClean="0"/>
              <a:t>Punk </a:t>
            </a:r>
            <a:r>
              <a:rPr lang="en-US" sz="2500" b="1" dirty="0"/>
              <a:t>rock </a:t>
            </a:r>
            <a:r>
              <a:rPr lang="en-US" sz="2500" b="1" dirty="0" smtClean="0"/>
              <a:t>music </a:t>
            </a:r>
            <a:r>
              <a:rPr lang="en-US" sz="2500" dirty="0" smtClean="0"/>
              <a:t> </a:t>
            </a:r>
          </a:p>
          <a:p>
            <a:pPr marL="457200" lvl="1" indent="0">
              <a:buNone/>
            </a:pPr>
            <a:r>
              <a:rPr lang="en-US" sz="2500" dirty="0"/>
              <a:t> </a:t>
            </a:r>
            <a:r>
              <a:rPr lang="en-US" sz="2500" dirty="0" smtClean="0"/>
              <a:t>           	           </a:t>
            </a:r>
            <a:r>
              <a:rPr lang="en-US" sz="2500" b="1" dirty="0" smtClean="0"/>
              <a:t>Surf music  </a:t>
            </a:r>
            <a:endParaRPr lang="en-US" sz="2500" b="1" dirty="0"/>
          </a:p>
          <a:p>
            <a:pPr marL="457200" lvl="1" indent="0">
              <a:buNone/>
            </a:pPr>
            <a:r>
              <a:rPr lang="en-US" sz="2500" b="1" dirty="0"/>
              <a:t>	</a:t>
            </a:r>
            <a:r>
              <a:rPr lang="en-US" sz="2500" b="1" dirty="0" smtClean="0"/>
              <a:t>	   </a:t>
            </a:r>
            <a:r>
              <a:rPr lang="en-US" sz="2500" dirty="0" smtClean="0"/>
              <a:t> </a:t>
            </a:r>
            <a:r>
              <a:rPr lang="en-US" sz="2500" i="1" dirty="0" smtClean="0"/>
              <a:t>not </a:t>
            </a:r>
            <a:r>
              <a:rPr lang="en-US" b="1" dirty="0"/>
              <a:t>Rock </a:t>
            </a:r>
            <a:r>
              <a:rPr lang="en-US" b="1" dirty="0" smtClean="0"/>
              <a:t>music</a:t>
            </a:r>
            <a:r>
              <a:rPr lang="en-US" dirty="0" smtClean="0"/>
              <a:t>, </a:t>
            </a:r>
            <a:r>
              <a:rPr lang="en-US" dirty="0"/>
              <a:t>the broader term, because it has more than three </a:t>
            </a:r>
            <a:r>
              <a:rPr lang="en-US" dirty="0" smtClean="0"/>
              <a:t>NTs</a:t>
            </a:r>
            <a:endParaRPr lang="en-US" sz="2500" dirty="0" smtClean="0"/>
          </a:p>
          <a:p>
            <a:pPr marL="914400" lvl="2" indent="0">
              <a:buNone/>
            </a:pPr>
            <a:endParaRPr lang="en-US" sz="25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34</a:t>
            </a:fld>
            <a:endParaRPr lang="en-US"/>
          </a:p>
        </p:txBody>
      </p:sp>
    </p:spTree>
    <p:extLst>
      <p:ext uri="{BB962C8B-B14F-4D97-AF65-F5344CB8AC3E}">
        <p14:creationId xmlns:p14="http://schemas.microsoft.com/office/powerpoint/2010/main" val="1205273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 - Rule of Three</a:t>
            </a:r>
          </a:p>
          <a:p>
            <a:pPr lvl="2"/>
            <a:r>
              <a:rPr lang="en-US" sz="2500" dirty="0"/>
              <a:t>If a resource displays more than three of the narrower terms of a single broader term, assign the broader term unless the rule of four </a:t>
            </a:r>
            <a:r>
              <a:rPr lang="en-US" sz="2500" dirty="0" smtClean="0"/>
              <a:t>applies </a:t>
            </a:r>
            <a:endParaRPr lang="en-US" sz="2500" dirty="0"/>
          </a:p>
          <a:p>
            <a:pPr marL="914400" lvl="2" indent="0">
              <a:buNone/>
            </a:pPr>
            <a:endParaRPr lang="en-US" sz="2200" dirty="0" smtClean="0"/>
          </a:p>
          <a:p>
            <a:pPr lvl="1"/>
            <a:r>
              <a:rPr lang="en-US" sz="2600" dirty="0" smtClean="0"/>
              <a:t>Number of terms - Rule of Four</a:t>
            </a:r>
          </a:p>
          <a:p>
            <a:pPr lvl="2"/>
            <a:r>
              <a:rPr lang="en-US" sz="2500" dirty="0" smtClean="0"/>
              <a:t>For resources that display four sub-genres or forms of a broader term, if the four sub-genres or forms comprise only a small portion of the scope of the broader term (i.e., the broader term has many narrower terms in addition to the four in question), assign the four sub-genres or forms instead of the broader term.</a:t>
            </a:r>
          </a:p>
          <a:p>
            <a:pPr lvl="2"/>
            <a:r>
              <a:rPr lang="en-US" sz="2500" i="1" dirty="0" smtClean="0"/>
              <a:t>Example:</a:t>
            </a:r>
            <a:r>
              <a:rPr lang="en-US" sz="2500" dirty="0" smtClean="0"/>
              <a:t> poetry anthology that consists of four Japanese forms: </a:t>
            </a:r>
            <a:r>
              <a:rPr lang="en-US" sz="2500" b="1" dirty="0" smtClean="0"/>
              <a:t>Haiku</a:t>
            </a:r>
            <a:r>
              <a:rPr lang="en-US" sz="2500" dirty="0" smtClean="0"/>
              <a:t>, </a:t>
            </a:r>
            <a:r>
              <a:rPr lang="en-US" sz="2500" b="1" dirty="0" err="1" smtClean="0"/>
              <a:t>Senryu</a:t>
            </a:r>
            <a:r>
              <a:rPr lang="en-US" sz="2500" dirty="0" smtClean="0"/>
              <a:t>, </a:t>
            </a:r>
            <a:r>
              <a:rPr lang="en-US" sz="2500" b="1" dirty="0" smtClean="0"/>
              <a:t>Tanka</a:t>
            </a:r>
            <a:r>
              <a:rPr lang="en-US" sz="2500" dirty="0"/>
              <a:t>, and </a:t>
            </a:r>
            <a:r>
              <a:rPr lang="en-US" sz="2500" b="1" dirty="0" err="1" smtClean="0"/>
              <a:t>Kyo</a:t>
            </a:r>
            <a:r>
              <a:rPr lang="en-US" sz="2500" b="1" dirty="0" err="1"/>
              <a:t>̄</a:t>
            </a:r>
            <a:r>
              <a:rPr lang="en-US" sz="2500" b="1" dirty="0" err="1" smtClean="0"/>
              <a:t>ka</a:t>
            </a:r>
            <a:r>
              <a:rPr lang="en-US" sz="2500" dirty="0" smtClean="0"/>
              <a:t>.  Assign the four specific terms rather than </a:t>
            </a:r>
            <a:r>
              <a:rPr lang="en-US" sz="2500" b="1" dirty="0" smtClean="0"/>
              <a:t>Poetry</a:t>
            </a:r>
          </a:p>
          <a:p>
            <a:pPr lvl="2"/>
            <a:endParaRPr lang="en-US" sz="2500" dirty="0"/>
          </a:p>
        </p:txBody>
      </p:sp>
      <p:sp>
        <p:nvSpPr>
          <p:cNvPr id="4" name="Slide Number Placeholder 3"/>
          <p:cNvSpPr>
            <a:spLocks noGrp="1"/>
          </p:cNvSpPr>
          <p:nvPr>
            <p:ph type="sldNum" sz="quarter" idx="12"/>
          </p:nvPr>
        </p:nvSpPr>
        <p:spPr/>
        <p:txBody>
          <a:bodyPr/>
          <a:lstStyle/>
          <a:p>
            <a:fld id="{A00A331D-2EB0-4CEE-8662-2FAB66802E28}" type="slidenum">
              <a:rPr lang="en-US" smtClean="0"/>
              <a:t>35</a:t>
            </a:fld>
            <a:endParaRPr lang="en-US"/>
          </a:p>
        </p:txBody>
      </p:sp>
    </p:spTree>
    <p:extLst>
      <p:ext uri="{BB962C8B-B14F-4D97-AF65-F5344CB8AC3E}">
        <p14:creationId xmlns:p14="http://schemas.microsoft.com/office/powerpoint/2010/main" val="36044233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84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331293"/>
            <a:ext cx="11149361" cy="5207619"/>
          </a:xfrm>
        </p:spPr>
        <p:txBody>
          <a:bodyPr>
            <a:normAutofit/>
          </a:bodyPr>
          <a:lstStyle/>
          <a:p>
            <a:r>
              <a:rPr lang="en-US" sz="3000" dirty="0" smtClean="0"/>
              <a:t>General principles</a:t>
            </a:r>
          </a:p>
          <a:p>
            <a:pPr lvl="1"/>
            <a:r>
              <a:rPr lang="en-US" sz="2600" dirty="0"/>
              <a:t>Bring out or account for each genre or form in the title </a:t>
            </a:r>
            <a:r>
              <a:rPr lang="en-US" sz="2600" dirty="0" smtClean="0"/>
              <a:t>and subtitle </a:t>
            </a:r>
            <a:r>
              <a:rPr lang="en-US" sz="2600" dirty="0"/>
              <a:t>if they accurately </a:t>
            </a:r>
            <a:r>
              <a:rPr lang="en-US" sz="2600" dirty="0" smtClean="0"/>
              <a:t>represent </a:t>
            </a:r>
            <a:r>
              <a:rPr lang="en-US" sz="2600" dirty="0"/>
              <a:t>the genre(s) and/or form(s) of the resource and if they </a:t>
            </a:r>
            <a:r>
              <a:rPr lang="en-US" sz="2600" dirty="0" smtClean="0"/>
              <a:t>are useful </a:t>
            </a:r>
            <a:r>
              <a:rPr lang="en-US" sz="2600" dirty="0"/>
              <a:t>for </a:t>
            </a:r>
            <a:r>
              <a:rPr lang="en-US" sz="2600" dirty="0" smtClean="0"/>
              <a:t>retrieval</a:t>
            </a:r>
          </a:p>
          <a:p>
            <a:pPr lvl="2"/>
            <a:r>
              <a:rPr lang="en-US" sz="2500" dirty="0"/>
              <a:t>If the title is general but the work is actually of a more specific genre and/or form, assign terms for the specific genre or form</a:t>
            </a:r>
          </a:p>
          <a:p>
            <a:pPr lvl="2"/>
            <a:r>
              <a:rPr lang="en-US" sz="2400" dirty="0"/>
              <a:t>If many genres and/or forms are listed on the title page in the manner of a table of contents, treat them as a table of contents</a:t>
            </a:r>
            <a:endParaRPr lang="en-US" sz="2200" dirty="0"/>
          </a:p>
          <a:p>
            <a:pPr lvl="1"/>
            <a:r>
              <a:rPr lang="en-US" sz="2600" dirty="0" smtClean="0"/>
              <a:t>Follow additional instructions in the manual for kinds of resources and disciplines (e.g., </a:t>
            </a:r>
            <a:r>
              <a:rPr lang="en-US" sz="2600" dirty="0" smtClean="0"/>
              <a:t>literature; moving </a:t>
            </a:r>
            <a:r>
              <a:rPr lang="en-US" sz="2600" dirty="0" smtClean="0"/>
              <a:t>images; radio programs)</a:t>
            </a:r>
            <a:endParaRPr lang="en-US" sz="2500" dirty="0"/>
          </a:p>
        </p:txBody>
      </p:sp>
      <p:sp>
        <p:nvSpPr>
          <p:cNvPr id="4" name="Slide Number Placeholder 3"/>
          <p:cNvSpPr>
            <a:spLocks noGrp="1"/>
          </p:cNvSpPr>
          <p:nvPr>
            <p:ph type="sldNum" sz="quarter" idx="12"/>
          </p:nvPr>
        </p:nvSpPr>
        <p:spPr/>
        <p:txBody>
          <a:bodyPr/>
          <a:lstStyle/>
          <a:p>
            <a:fld id="{A00A331D-2EB0-4CEE-8662-2FAB66802E28}" type="slidenum">
              <a:rPr lang="en-US" smtClean="0"/>
              <a:t>36</a:t>
            </a:fld>
            <a:endParaRPr lang="en-US"/>
          </a:p>
        </p:txBody>
      </p:sp>
    </p:spTree>
    <p:extLst>
      <p:ext uri="{BB962C8B-B14F-4D97-AF65-F5344CB8AC3E}">
        <p14:creationId xmlns:p14="http://schemas.microsoft.com/office/powerpoint/2010/main" val="4174386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01" y="146939"/>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553101" y="1145354"/>
            <a:ext cx="11523670" cy="5712646"/>
          </a:xfrm>
        </p:spPr>
        <p:txBody>
          <a:bodyPr>
            <a:normAutofit fontScale="92500" lnSpcReduction="20000"/>
          </a:bodyPr>
          <a:lstStyle/>
          <a:p>
            <a:r>
              <a:rPr lang="en-US" sz="3200" dirty="0" smtClean="0"/>
              <a:t>General principles</a:t>
            </a:r>
          </a:p>
          <a:p>
            <a:pPr lvl="1"/>
            <a:r>
              <a:rPr lang="en-US" sz="2800" dirty="0" smtClean="0"/>
              <a:t>Objectivity: </a:t>
            </a:r>
            <a:r>
              <a:rPr lang="en-US" sz="2800" dirty="0"/>
              <a:t>Avoid assigning terms that express personal value </a:t>
            </a:r>
            <a:r>
              <a:rPr lang="en-US" sz="2800" dirty="0" smtClean="0"/>
              <a:t>judgments and opinions about resources being cataloged. Consider </a:t>
            </a:r>
            <a:r>
              <a:rPr lang="en-US" sz="2800" dirty="0"/>
              <a:t>the intent of the author or publisher, and if possible assign terms for this orientation without being </a:t>
            </a:r>
            <a:r>
              <a:rPr lang="en-US" sz="2800" dirty="0" smtClean="0"/>
              <a:t>judgmental (e.g., if collection says it’s humorous poetry, assign the appropriate term even if you don’t find the poems funny)</a:t>
            </a:r>
          </a:p>
          <a:p>
            <a:pPr lvl="1"/>
            <a:r>
              <a:rPr lang="en-US" sz="2800" dirty="0" smtClean="0"/>
              <a:t>LCGFT terms are not authorized for any type of subdivision (no $x, $y, $z, or $v)</a:t>
            </a:r>
          </a:p>
          <a:p>
            <a:pPr marL="457200" lvl="1" indent="0">
              <a:buNone/>
            </a:pPr>
            <a:endParaRPr lang="en-US" sz="2600" dirty="0"/>
          </a:p>
          <a:p>
            <a:pPr marL="457200" lvl="1" indent="0">
              <a:buNone/>
            </a:pPr>
            <a:r>
              <a:rPr lang="en-US" sz="2600" i="1" dirty="0" smtClean="0"/>
              <a:t>   Not valid:	</a:t>
            </a:r>
            <a:r>
              <a:rPr lang="en-US" sz="2600" dirty="0" smtClean="0"/>
              <a:t>655 _7  Rock music $z Germany.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smtClean="0"/>
              <a:t>		   	655 _7  Rock music $y 2001-2010.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a:t> </a:t>
            </a:r>
            <a:r>
              <a:rPr lang="en-US" sz="2600" dirty="0" smtClean="0"/>
              <a:t>  </a:t>
            </a:r>
            <a:r>
              <a:rPr lang="en-US" sz="2600" i="1" dirty="0" smtClean="0"/>
              <a:t>Valid:</a:t>
            </a:r>
            <a:r>
              <a:rPr lang="en-US" sz="2600" dirty="0" smtClean="0"/>
              <a:t> 	   	655 _7  Rock music. $2 </a:t>
            </a:r>
            <a:r>
              <a:rPr lang="en-US" sz="2600" dirty="0" err="1" smtClean="0"/>
              <a:t>lcgft</a:t>
            </a:r>
            <a:r>
              <a:rPr lang="en-US" sz="2600" dirty="0" smtClean="0"/>
              <a:t>	     </a:t>
            </a:r>
          </a:p>
          <a:p>
            <a:pPr marL="457200" lvl="1" indent="0">
              <a:buNone/>
            </a:pPr>
            <a:r>
              <a:rPr lang="en-US" sz="2600" dirty="0" smtClean="0"/>
              <a:t>	</a:t>
            </a:r>
            <a:endParaRPr lang="en-US" sz="2600" dirty="0"/>
          </a:p>
          <a:p>
            <a:pPr marL="457200" lvl="1" indent="0">
              <a:buNone/>
            </a:pPr>
            <a:r>
              <a:rPr lang="en-US" sz="2600" dirty="0" smtClean="0"/>
              <a:t>		   	655 _4  Rock music $z Germany.</a:t>
            </a:r>
          </a:p>
          <a:p>
            <a:pPr marL="457200" lvl="1" indent="0">
              <a:buNone/>
            </a:pPr>
            <a:endParaRPr lang="en-US" sz="2600" dirty="0"/>
          </a:p>
          <a:p>
            <a:pPr marL="457200" lvl="1" indent="0">
              <a:buNone/>
            </a:pPr>
            <a:r>
              <a:rPr lang="en-US" sz="2600" dirty="0" smtClean="0"/>
              <a:t> 		   	655 _4  Rock music $y 2001-2010.</a:t>
            </a:r>
            <a:endParaRPr lang="en-US" sz="2500" dirty="0"/>
          </a:p>
        </p:txBody>
      </p:sp>
      <p:sp>
        <p:nvSpPr>
          <p:cNvPr id="4" name="Slide Number Placeholder 3"/>
          <p:cNvSpPr>
            <a:spLocks noGrp="1"/>
          </p:cNvSpPr>
          <p:nvPr>
            <p:ph type="sldNum" sz="quarter" idx="12"/>
          </p:nvPr>
        </p:nvSpPr>
        <p:spPr/>
        <p:txBody>
          <a:bodyPr/>
          <a:lstStyle/>
          <a:p>
            <a:fld id="{A00A331D-2EB0-4CEE-8662-2FAB66802E28}" type="slidenum">
              <a:rPr lang="en-US" smtClean="0"/>
              <a:t>37</a:t>
            </a:fld>
            <a:endParaRPr lang="en-US"/>
          </a:p>
        </p:txBody>
      </p:sp>
    </p:spTree>
    <p:extLst>
      <p:ext uri="{BB962C8B-B14F-4D97-AF65-F5344CB8AC3E}">
        <p14:creationId xmlns:p14="http://schemas.microsoft.com/office/powerpoint/2010/main" val="4055196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42" y="6671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379142" y="1065125"/>
            <a:ext cx="11812858" cy="5792875"/>
          </a:xfrm>
        </p:spPr>
        <p:txBody>
          <a:bodyPr>
            <a:normAutofit lnSpcReduction="10000"/>
          </a:bodyPr>
          <a:lstStyle/>
          <a:p>
            <a:r>
              <a:rPr lang="en-US" dirty="0" smtClean="0"/>
              <a:t>General principles</a:t>
            </a:r>
          </a:p>
          <a:p>
            <a:pPr lvl="1"/>
            <a:r>
              <a:rPr lang="en-US" dirty="0" smtClean="0"/>
              <a:t>If no predominant genre/form and not classified in a number that reflects genre/form, then assign terms in any order considered to be most useful</a:t>
            </a:r>
          </a:p>
          <a:p>
            <a:pPr lvl="1">
              <a:spcAft>
                <a:spcPts val="1200"/>
              </a:spcAft>
            </a:pPr>
            <a:r>
              <a:rPr lang="en-US" dirty="0" smtClean="0"/>
              <a:t>If terms are assigned for the whole resource and for parts of the resource, assign terms for the whole before terms for the parts</a:t>
            </a:r>
            <a:endParaRPr lang="en-US" dirty="0"/>
          </a:p>
          <a:p>
            <a:pPr marL="457200" lvl="1" indent="0">
              <a:buNone/>
            </a:pPr>
            <a:r>
              <a:rPr lang="en-US" altLang="ja-JP" dirty="0" smtClean="0"/>
              <a:t>100 1_  Shaw</a:t>
            </a:r>
            <a:r>
              <a:rPr lang="en-US" altLang="ja-JP" dirty="0"/>
              <a:t>, Bernard, </a:t>
            </a:r>
            <a:r>
              <a:rPr lang="en-US" altLang="ja-JP" dirty="0" smtClean="0"/>
              <a:t>$d 1856-1950, $e author.</a:t>
            </a:r>
            <a:endParaRPr lang="en-US" altLang="ja-JP" dirty="0"/>
          </a:p>
          <a:p>
            <a:pPr marL="457200" lvl="1" indent="0">
              <a:buNone/>
            </a:pPr>
            <a:r>
              <a:rPr lang="en-US" altLang="ja-JP" dirty="0" smtClean="0"/>
              <a:t>245 10  Three </a:t>
            </a:r>
            <a:r>
              <a:rPr lang="en-US" altLang="ja-JP" dirty="0"/>
              <a:t>plays for Puritans / </a:t>
            </a:r>
            <a:r>
              <a:rPr lang="en-US" altLang="ja-JP" dirty="0" smtClean="0"/>
              <a:t>$c </a:t>
            </a:r>
            <a:r>
              <a:rPr lang="en-US" altLang="ja-JP" dirty="0"/>
              <a:t>Bernard Shaw ; definitive text under the </a:t>
            </a:r>
            <a:r>
              <a:rPr lang="en-US" altLang="ja-JP" dirty="0" smtClean="0"/>
              <a:t>editorial</a:t>
            </a:r>
          </a:p>
          <a:p>
            <a:pPr marL="457200" lvl="1" indent="0">
              <a:buNone/>
            </a:pPr>
            <a:r>
              <a:rPr lang="en-US" altLang="ja-JP" dirty="0"/>
              <a:t>	</a:t>
            </a:r>
            <a:r>
              <a:rPr lang="en-US" altLang="ja-JP" dirty="0" smtClean="0"/>
              <a:t>        supervision </a:t>
            </a:r>
            <a:r>
              <a:rPr lang="en-US" altLang="ja-JP" dirty="0"/>
              <a:t>of Dan H. Laurence ; with an introduction by Michael </a:t>
            </a:r>
            <a:r>
              <a:rPr lang="en-US" altLang="ja-JP" dirty="0" err="1"/>
              <a:t>Billington</a:t>
            </a:r>
            <a:r>
              <a:rPr lang="en-US" altLang="ja-JP" dirty="0" smtClean="0"/>
              <a:t>.</a:t>
            </a:r>
          </a:p>
          <a:p>
            <a:pPr marL="457200" lvl="1" indent="0">
              <a:buNone/>
            </a:pPr>
            <a:r>
              <a:rPr lang="en-US" dirty="0"/>
              <a:t>505 0_ </a:t>
            </a:r>
            <a:r>
              <a:rPr lang="en-US" dirty="0" smtClean="0"/>
              <a:t> The </a:t>
            </a:r>
            <a:r>
              <a:rPr lang="en-US" dirty="0"/>
              <a:t>devil's disciple -- Caesar and Cleopatra -- Captain </a:t>
            </a:r>
            <a:r>
              <a:rPr lang="en-US" dirty="0" err="1"/>
              <a:t>Brassbound's</a:t>
            </a:r>
            <a:r>
              <a:rPr lang="en-US" dirty="0"/>
              <a:t> conversion.</a:t>
            </a:r>
          </a:p>
          <a:p>
            <a:pPr marL="457200" lvl="1" indent="0">
              <a:buNone/>
            </a:pPr>
            <a:r>
              <a:rPr lang="en-US" dirty="0" smtClean="0">
                <a:solidFill>
                  <a:srgbClr val="FF0000"/>
                </a:solidFill>
              </a:rPr>
              <a:t>655 _7  Drama.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The devil's disciple ; 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 </a:t>
            </a:r>
            <a:r>
              <a:rPr lang="en-US" dirty="0">
                <a:solidFill>
                  <a:schemeClr val="accent2">
                    <a:lumMod val="50000"/>
                  </a:schemeClr>
                </a:solidFill>
              </a:rPr>
              <a:t>Melodramas (Drama</a:t>
            </a:r>
            <a:r>
              <a:rPr lang="en-US" dirty="0" smtClean="0">
                <a:solidFill>
                  <a:schemeClr val="accent2">
                    <a:lumMod val="50000"/>
                  </a:schemeClr>
                </a:solidFill>
              </a:rPr>
              <a:t>)</a:t>
            </a:r>
          </a:p>
          <a:p>
            <a:pPr marL="457200" lvl="1" indent="0">
              <a:buNone/>
            </a:pPr>
            <a:r>
              <a:rPr lang="en-US" dirty="0">
                <a:solidFill>
                  <a:schemeClr val="accent2">
                    <a:lumMod val="50000"/>
                  </a:schemeClr>
                </a:solidFill>
              </a:rPr>
              <a:t>	</a:t>
            </a:r>
            <a:r>
              <a:rPr lang="en-US" dirty="0" smtClean="0">
                <a:solidFill>
                  <a:schemeClr val="accent2">
                    <a:lumMod val="50000"/>
                  </a:schemeClr>
                </a:solidFill>
              </a:rPr>
              <a:t>       $2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Caesar and </a:t>
            </a:r>
            <a:r>
              <a:rPr lang="en-US" dirty="0" smtClean="0">
                <a:solidFill>
                  <a:schemeClr val="accent2">
                    <a:lumMod val="50000"/>
                  </a:schemeClr>
                </a:solidFill>
              </a:rPr>
              <a:t>Cleopatra: $a </a:t>
            </a:r>
            <a:r>
              <a:rPr lang="en-US" dirty="0">
                <a:solidFill>
                  <a:schemeClr val="accent2">
                    <a:lumMod val="50000"/>
                  </a:schemeClr>
                </a:solidFill>
              </a:rPr>
              <a:t>Historical drama. </a:t>
            </a:r>
            <a:r>
              <a:rPr lang="en-US" dirty="0" smtClean="0">
                <a:solidFill>
                  <a:schemeClr val="accent2">
                    <a:lumMod val="50000"/>
                  </a:schemeClr>
                </a:solidFill>
              </a:rPr>
              <a:t>$2 </a:t>
            </a:r>
            <a:r>
              <a:rPr lang="en-US" dirty="0" err="1" smtClean="0">
                <a:solidFill>
                  <a:schemeClr val="accent2">
                    <a:lumMod val="50000"/>
                  </a:schemeClr>
                </a:solidFill>
              </a:rPr>
              <a:t>lcgft</a:t>
            </a:r>
            <a:endParaRPr lang="en-US" dirty="0" smtClean="0">
              <a:solidFill>
                <a:schemeClr val="accent2">
                  <a:lumMod val="50000"/>
                </a:schemeClr>
              </a:solidFill>
            </a:endParaRPr>
          </a:p>
          <a:p>
            <a:pPr marL="457200" lvl="1" indent="0">
              <a:buNone/>
            </a:pPr>
            <a:r>
              <a:rPr lang="en-US" dirty="0" smtClean="0">
                <a:solidFill>
                  <a:schemeClr val="accent2">
                    <a:lumMod val="50000"/>
                  </a:schemeClr>
                </a:solidFill>
              </a:rPr>
              <a:t>655 _7  $3 </a:t>
            </a:r>
            <a:r>
              <a:rPr lang="en-US" dirty="0">
                <a:solidFill>
                  <a:schemeClr val="accent2">
                    <a:lumMod val="50000"/>
                  </a:schemeClr>
                </a:solidFill>
              </a:rPr>
              <a:t>Caesar and </a:t>
            </a:r>
            <a:r>
              <a:rPr lang="en-US" dirty="0" smtClean="0">
                <a:solidFill>
                  <a:schemeClr val="accent2">
                    <a:lumMod val="50000"/>
                  </a:schemeClr>
                </a:solidFill>
              </a:rPr>
              <a:t>Cleopatra: $a Biographical </a:t>
            </a:r>
            <a:r>
              <a:rPr lang="en-US" dirty="0">
                <a:solidFill>
                  <a:schemeClr val="accent2">
                    <a:lumMod val="50000"/>
                  </a:schemeClr>
                </a:solidFill>
              </a:rPr>
              <a:t>drama. </a:t>
            </a:r>
            <a:r>
              <a:rPr lang="en-US" dirty="0" smtClean="0">
                <a:solidFill>
                  <a:schemeClr val="accent2">
                    <a:lumMod val="50000"/>
                  </a:schemeClr>
                </a:solidFill>
              </a:rPr>
              <a:t>$2 </a:t>
            </a:r>
            <a:r>
              <a:rPr lang="en-US" dirty="0" err="1" smtClean="0">
                <a:solidFill>
                  <a:schemeClr val="accent2">
                    <a:lumMod val="50000"/>
                  </a:schemeClr>
                </a:solidFill>
              </a:rPr>
              <a:t>lcgft</a:t>
            </a:r>
            <a:endParaRPr lang="en-US" dirty="0" smtClean="0">
              <a:solidFill>
                <a:schemeClr val="accent2">
                  <a:lumMod val="50000"/>
                </a:schemeClr>
              </a:solidFill>
            </a:endParaRPr>
          </a:p>
          <a:p>
            <a:pPr marL="457200" lvl="1" indent="0">
              <a:buNone/>
            </a:pPr>
            <a:r>
              <a:rPr lang="en-US" dirty="0">
                <a:solidFill>
                  <a:schemeClr val="accent2">
                    <a:lumMod val="50000"/>
                  </a:schemeClr>
                </a:solidFill>
              </a:rPr>
              <a:t>655 _7 </a:t>
            </a:r>
            <a:r>
              <a:rPr lang="en-US" dirty="0" smtClean="0">
                <a:solidFill>
                  <a:schemeClr val="accent2">
                    <a:lumMod val="50000"/>
                  </a:schemeClr>
                </a:solidFill>
              </a:rPr>
              <a:t> $3 </a:t>
            </a:r>
            <a:r>
              <a:rPr lang="en-US" dirty="0">
                <a:solidFill>
                  <a:schemeClr val="accent2">
                    <a:lumMod val="50000"/>
                  </a:schemeClr>
                </a:solidFill>
              </a:rPr>
              <a:t>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 </a:t>
            </a:r>
            <a:r>
              <a:rPr lang="en-US" dirty="0">
                <a:solidFill>
                  <a:schemeClr val="accent2">
                    <a:lumMod val="50000"/>
                  </a:schemeClr>
                </a:solidFill>
              </a:rPr>
              <a:t>Problem plays. </a:t>
            </a:r>
            <a:r>
              <a:rPr lang="en-US" dirty="0" smtClean="0">
                <a:solidFill>
                  <a:schemeClr val="accent2">
                    <a:lumMod val="50000"/>
                  </a:schemeClr>
                </a:solidFill>
              </a:rPr>
              <a:t>$2 </a:t>
            </a:r>
            <a:r>
              <a:rPr lang="en-US" dirty="0" err="1">
                <a:solidFill>
                  <a:schemeClr val="accent2">
                    <a:lumMod val="50000"/>
                  </a:schemeClr>
                </a:solidFill>
              </a:rPr>
              <a:t>lcgft</a:t>
            </a:r>
            <a:endParaRPr lang="en-US" dirty="0" smtClean="0">
              <a:solidFill>
                <a:schemeClr val="accent2">
                  <a:lumMod val="50000"/>
                </a:schemeClr>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38</a:t>
            </a:fld>
            <a:endParaRPr lang="en-US"/>
          </a:p>
        </p:txBody>
      </p:sp>
    </p:spTree>
    <p:extLst>
      <p:ext uri="{BB962C8B-B14F-4D97-AF65-F5344CB8AC3E}">
        <p14:creationId xmlns:p14="http://schemas.microsoft.com/office/powerpoint/2010/main" val="2247130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2"/>
            <a:ext cx="10515600" cy="868142"/>
          </a:xfrm>
        </p:spPr>
        <p:txBody>
          <a:bodyPr/>
          <a:lstStyle/>
          <a:p>
            <a:r>
              <a:rPr lang="en-US" dirty="0" smtClean="0">
                <a:latin typeface="+mn-lt"/>
              </a:rPr>
              <a:t>“General” Terms</a:t>
            </a:r>
            <a:endParaRPr lang="en-US" dirty="0">
              <a:latin typeface="+mn-lt"/>
            </a:endParaRPr>
          </a:p>
        </p:txBody>
      </p:sp>
      <p:sp>
        <p:nvSpPr>
          <p:cNvPr id="3" name="Content Placeholder 2"/>
          <p:cNvSpPr>
            <a:spLocks noGrp="1"/>
          </p:cNvSpPr>
          <p:nvPr>
            <p:ph idx="1"/>
          </p:nvPr>
        </p:nvSpPr>
        <p:spPr>
          <a:xfrm>
            <a:off x="637902" y="1065125"/>
            <a:ext cx="11554098" cy="5792875"/>
          </a:xfrm>
        </p:spPr>
        <p:txBody>
          <a:bodyPr>
            <a:normAutofit/>
          </a:bodyPr>
          <a:lstStyle/>
          <a:p>
            <a:r>
              <a:rPr lang="en-US" dirty="0" smtClean="0"/>
              <a:t>Terms which </a:t>
            </a:r>
            <a:r>
              <a:rPr lang="en-US" dirty="0"/>
              <a:t>are not specific to a particular </a:t>
            </a:r>
            <a:r>
              <a:rPr lang="en-US" dirty="0" smtClean="0"/>
              <a:t>discipline</a:t>
            </a:r>
          </a:p>
          <a:p>
            <a:pPr marL="0" indent="0">
              <a:buNone/>
            </a:pPr>
            <a:r>
              <a:rPr lang="en-US" dirty="0" smtClean="0"/>
              <a:t>	</a:t>
            </a:r>
            <a:r>
              <a:rPr lang="en-US" b="1" dirty="0" smtClean="0">
                <a:solidFill>
                  <a:schemeClr val="accent1">
                    <a:lumMod val="75000"/>
                  </a:schemeClr>
                </a:solidFill>
              </a:rPr>
              <a:t>Abridgments	Almanacs		Bibliographies	Blogs</a:t>
            </a:r>
          </a:p>
          <a:p>
            <a:pPr marL="0" indent="0">
              <a:buNone/>
            </a:pPr>
            <a:r>
              <a:rPr lang="en-US" b="1" dirty="0">
                <a:solidFill>
                  <a:schemeClr val="accent1">
                    <a:lumMod val="75000"/>
                  </a:schemeClr>
                </a:solidFill>
              </a:rPr>
              <a:t>	</a:t>
            </a:r>
            <a:r>
              <a:rPr lang="en-US" b="1" dirty="0" smtClean="0">
                <a:solidFill>
                  <a:schemeClr val="accent1">
                    <a:lumMod val="75000"/>
                  </a:schemeClr>
                </a:solidFill>
              </a:rPr>
              <a:t>Conference papers and proceedings	Diaries		Dictionaries</a:t>
            </a:r>
          </a:p>
          <a:p>
            <a:pPr marL="0" indent="0">
              <a:buNone/>
            </a:pPr>
            <a:r>
              <a:rPr lang="en-US" b="1" dirty="0">
                <a:solidFill>
                  <a:schemeClr val="accent1">
                    <a:lumMod val="75000"/>
                  </a:schemeClr>
                </a:solidFill>
              </a:rPr>
              <a:t>	</a:t>
            </a:r>
            <a:r>
              <a:rPr lang="en-US" b="1" dirty="0" smtClean="0">
                <a:solidFill>
                  <a:schemeClr val="accent1">
                    <a:lumMod val="75000"/>
                  </a:schemeClr>
                </a:solidFill>
              </a:rPr>
              <a:t>FAQs			Guidebooks		Newsletters		Picture books</a:t>
            </a:r>
          </a:p>
          <a:p>
            <a:pPr marL="0" indent="0">
              <a:buNone/>
            </a:pPr>
            <a:r>
              <a:rPr lang="en-US" b="1" dirty="0">
                <a:solidFill>
                  <a:schemeClr val="accent1">
                    <a:lumMod val="75000"/>
                  </a:schemeClr>
                </a:solidFill>
              </a:rPr>
              <a:t>	</a:t>
            </a:r>
            <a:r>
              <a:rPr lang="en-US" b="1" dirty="0" smtClean="0">
                <a:solidFill>
                  <a:schemeClr val="accent1">
                    <a:lumMod val="75000"/>
                  </a:schemeClr>
                </a:solidFill>
              </a:rPr>
              <a:t>Sayings		Textbooks		Yearbooks		Zines</a:t>
            </a:r>
            <a:r>
              <a:rPr lang="en-US" dirty="0" smtClean="0"/>
              <a:t>	</a:t>
            </a:r>
            <a:endParaRPr lang="en-US" dirty="0"/>
          </a:p>
          <a:p>
            <a:r>
              <a:rPr lang="en-US" dirty="0"/>
              <a:t>T</a:t>
            </a:r>
            <a:r>
              <a:rPr lang="en-US" dirty="0" smtClean="0"/>
              <a:t>erms for ephemera     </a:t>
            </a:r>
            <a:r>
              <a:rPr lang="en-US" b="1" dirty="0" smtClean="0">
                <a:solidFill>
                  <a:schemeClr val="accent1">
                    <a:lumMod val="75000"/>
                  </a:schemeClr>
                </a:solidFill>
              </a:rPr>
              <a:t>Calendars</a:t>
            </a:r>
            <a:r>
              <a:rPr lang="en-US" dirty="0" smtClean="0"/>
              <a:t>     </a:t>
            </a:r>
            <a:r>
              <a:rPr lang="en-US" b="1" dirty="0" smtClean="0">
                <a:solidFill>
                  <a:schemeClr val="accent1">
                    <a:lumMod val="75000"/>
                  </a:schemeClr>
                </a:solidFill>
              </a:rPr>
              <a:t>Menus</a:t>
            </a:r>
            <a:r>
              <a:rPr lang="en-US" dirty="0" smtClean="0"/>
              <a:t>     </a:t>
            </a:r>
            <a:r>
              <a:rPr lang="en-US" b="1" dirty="0" smtClean="0">
                <a:solidFill>
                  <a:schemeClr val="accent1">
                    <a:lumMod val="75000"/>
                  </a:schemeClr>
                </a:solidFill>
              </a:rPr>
              <a:t>Theater programs</a:t>
            </a:r>
            <a:r>
              <a:rPr lang="en-US" dirty="0" smtClean="0"/>
              <a:t> </a:t>
            </a:r>
          </a:p>
          <a:p>
            <a:r>
              <a:rPr lang="en-US" dirty="0" smtClean="0"/>
              <a:t>Terms for some graphic materials     </a:t>
            </a:r>
            <a:r>
              <a:rPr lang="en-US" b="1" dirty="0" smtClean="0">
                <a:solidFill>
                  <a:srgbClr val="0070C0"/>
                </a:solidFill>
              </a:rPr>
              <a:t>Posters</a:t>
            </a:r>
            <a:r>
              <a:rPr lang="en-US" dirty="0" smtClean="0"/>
              <a:t>     </a:t>
            </a:r>
            <a:r>
              <a:rPr lang="en-US" b="1" dirty="0" smtClean="0">
                <a:solidFill>
                  <a:srgbClr val="0070C0"/>
                </a:solidFill>
              </a:rPr>
              <a:t>Postcards    Paper dolls</a:t>
            </a:r>
          </a:p>
          <a:p>
            <a:r>
              <a:rPr lang="en-US" dirty="0" smtClean="0"/>
              <a:t>Terms for puzzles and games     </a:t>
            </a:r>
            <a:r>
              <a:rPr lang="en-US" b="1" dirty="0" err="1" smtClean="0">
                <a:solidFill>
                  <a:schemeClr val="accent5"/>
                </a:solidFill>
              </a:rPr>
              <a:t>KenKen</a:t>
            </a:r>
            <a:r>
              <a:rPr lang="en-US" b="1" dirty="0" smtClean="0">
                <a:solidFill>
                  <a:schemeClr val="accent5"/>
                </a:solidFill>
              </a:rPr>
              <a:t> puzzles</a:t>
            </a:r>
            <a:r>
              <a:rPr lang="en-US" dirty="0" smtClean="0"/>
              <a:t>     </a:t>
            </a:r>
            <a:r>
              <a:rPr lang="en-US" b="1" dirty="0" smtClean="0">
                <a:solidFill>
                  <a:schemeClr val="accent1">
                    <a:lumMod val="75000"/>
                  </a:schemeClr>
                </a:solidFill>
              </a:rPr>
              <a:t>Sudoku puzzles</a:t>
            </a:r>
            <a:r>
              <a:rPr lang="en-US" dirty="0" smtClean="0"/>
              <a:t> </a:t>
            </a:r>
          </a:p>
          <a:p>
            <a:r>
              <a:rPr lang="en-US" dirty="0" smtClean="0"/>
              <a:t>Terms for types of toy and movable books     </a:t>
            </a:r>
            <a:r>
              <a:rPr lang="en-US" b="1" dirty="0" smtClean="0">
                <a:solidFill>
                  <a:schemeClr val="accent1">
                    <a:lumMod val="75000"/>
                  </a:schemeClr>
                </a:solidFill>
              </a:rPr>
              <a:t>Flip books</a:t>
            </a:r>
            <a:r>
              <a:rPr lang="en-US" dirty="0" smtClean="0"/>
              <a:t> </a:t>
            </a:r>
            <a:r>
              <a:rPr lang="en-US" b="1" dirty="0" smtClean="0">
                <a:solidFill>
                  <a:schemeClr val="accent1">
                    <a:lumMod val="75000"/>
                  </a:schemeClr>
                </a:solidFill>
              </a:rPr>
              <a:t>    Pop-up books</a:t>
            </a:r>
            <a:r>
              <a:rPr lang="en-US" dirty="0" smtClean="0"/>
              <a:t> </a:t>
            </a:r>
            <a:r>
              <a:rPr lang="en-US" dirty="0" smtClean="0">
                <a:solidFill>
                  <a:schemeClr val="accent1">
                    <a:lumMod val="75000"/>
                  </a:schemeClr>
                </a:solidFill>
              </a:rPr>
              <a:t> 	</a:t>
            </a:r>
            <a:endParaRPr lang="en-US" dirty="0" smtClean="0"/>
          </a:p>
          <a:p>
            <a:pPr>
              <a:spcAft>
                <a:spcPts val="600"/>
              </a:spcAft>
            </a:pPr>
            <a:r>
              <a:rPr lang="en-US" dirty="0" smtClean="0"/>
              <a:t>Some nonfiction terms     </a:t>
            </a:r>
            <a:r>
              <a:rPr lang="en-US" b="1" dirty="0" smtClean="0">
                <a:solidFill>
                  <a:schemeClr val="accent1">
                    <a:lumMod val="75000"/>
                  </a:schemeClr>
                </a:solidFill>
              </a:rPr>
              <a:t>Autobiographies</a:t>
            </a:r>
            <a:r>
              <a:rPr lang="en-US" dirty="0" smtClean="0"/>
              <a:t>     </a:t>
            </a:r>
            <a:r>
              <a:rPr lang="en-US" b="1" dirty="0" smtClean="0">
                <a:solidFill>
                  <a:schemeClr val="accent5"/>
                </a:solidFill>
              </a:rPr>
              <a:t>Biographies</a:t>
            </a:r>
            <a:r>
              <a:rPr lang="en-US" dirty="0" smtClean="0"/>
              <a:t>     </a:t>
            </a:r>
            <a:r>
              <a:rPr lang="en-US" b="1" dirty="0" smtClean="0">
                <a:solidFill>
                  <a:schemeClr val="accent1">
                    <a:lumMod val="75000"/>
                  </a:schemeClr>
                </a:solidFill>
              </a:rPr>
              <a:t>Diaries</a:t>
            </a:r>
          </a:p>
          <a:p>
            <a:pPr marL="0" indent="0">
              <a:spcBef>
                <a:spcPts val="0"/>
              </a:spcBef>
              <a:spcAft>
                <a:spcPts val="1200"/>
              </a:spcAft>
              <a:buNone/>
            </a:pPr>
            <a:r>
              <a:rPr lang="en-US" b="1" dirty="0">
                <a:solidFill>
                  <a:schemeClr val="accent1">
                    <a:lumMod val="75000"/>
                  </a:schemeClr>
                </a:solidFill>
              </a:rPr>
              <a:t>	</a:t>
            </a:r>
            <a:r>
              <a:rPr lang="en-US" b="1" dirty="0" smtClean="0">
                <a:solidFill>
                  <a:schemeClr val="accent1">
                    <a:lumMod val="75000"/>
                  </a:schemeClr>
                </a:solidFill>
              </a:rPr>
              <a:t>                                     Essays</a:t>
            </a:r>
            <a:r>
              <a:rPr lang="en-US" dirty="0" smtClean="0"/>
              <a:t>     </a:t>
            </a:r>
            <a:r>
              <a:rPr lang="en-US" b="1" dirty="0" smtClean="0">
                <a:solidFill>
                  <a:schemeClr val="accent1">
                    <a:lumMod val="75000"/>
                  </a:schemeClr>
                </a:solidFill>
              </a:rPr>
              <a:t>Travel writing     True crime stories</a:t>
            </a:r>
            <a:r>
              <a:rPr lang="en-US" dirty="0" smtClean="0"/>
              <a:t>     </a:t>
            </a:r>
          </a:p>
        </p:txBody>
      </p:sp>
      <p:sp>
        <p:nvSpPr>
          <p:cNvPr id="4" name="Slide Number Placeholder 3"/>
          <p:cNvSpPr>
            <a:spLocks noGrp="1"/>
          </p:cNvSpPr>
          <p:nvPr>
            <p:ph type="sldNum" sz="quarter" idx="12"/>
          </p:nvPr>
        </p:nvSpPr>
        <p:spPr/>
        <p:txBody>
          <a:bodyPr/>
          <a:lstStyle/>
          <a:p>
            <a:fld id="{A00A331D-2EB0-4CEE-8662-2FAB66802E28}" type="slidenum">
              <a:rPr lang="en-US" smtClean="0"/>
              <a:t>39</a:t>
            </a:fld>
            <a:endParaRPr lang="en-US"/>
          </a:p>
        </p:txBody>
      </p:sp>
    </p:spTree>
    <p:extLst>
      <p:ext uri="{BB962C8B-B14F-4D97-AF65-F5344CB8AC3E}">
        <p14:creationId xmlns:p14="http://schemas.microsoft.com/office/powerpoint/2010/main" val="2044495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199" y="1825624"/>
            <a:ext cx="11030893" cy="4810565"/>
          </a:xfrm>
        </p:spPr>
        <p:txBody>
          <a:bodyPr>
            <a:normAutofit fontScale="92500" lnSpcReduction="10000"/>
          </a:bodyPr>
          <a:lstStyle/>
          <a:p>
            <a:r>
              <a:rPr lang="en-US" dirty="0" smtClean="0"/>
              <a:t>Starting with genre/form in 2007, LC has been developing new controlled vocabularies to describe some of these aspects, with the long-term goal of limiting LCSH to describe what a resource is about and using the new vocabularies to describe what it is</a:t>
            </a:r>
          </a:p>
          <a:p>
            <a:pPr lvl="1"/>
            <a:r>
              <a:rPr lang="en-US" sz="2800" dirty="0"/>
              <a:t>LCGFT (</a:t>
            </a:r>
            <a:r>
              <a:rPr lang="en-US" sz="2800" dirty="0" smtClean="0"/>
              <a:t>2007- ): </a:t>
            </a:r>
            <a:r>
              <a:rPr lang="en-US" sz="2800" dirty="0"/>
              <a:t>genre/form</a:t>
            </a:r>
          </a:p>
          <a:p>
            <a:pPr lvl="1"/>
            <a:r>
              <a:rPr lang="en-US" sz="2800" dirty="0"/>
              <a:t>LCMPT (2014- ): music medium of performance</a:t>
            </a:r>
          </a:p>
          <a:p>
            <a:pPr lvl="1"/>
            <a:r>
              <a:rPr lang="en-US" sz="2800" dirty="0"/>
              <a:t>LCDGT (2015- ): demographic groups (audience and </a:t>
            </a:r>
            <a:r>
              <a:rPr lang="en-US" sz="2800" dirty="0" smtClean="0"/>
              <a:t>creator/contributor</a:t>
            </a:r>
          </a:p>
          <a:p>
            <a:pPr marL="457200" lvl="1" indent="0">
              <a:buNone/>
            </a:pPr>
            <a:r>
              <a:rPr lang="en-US" sz="2800" dirty="0" smtClean="0"/>
              <a:t>   </a:t>
            </a:r>
            <a:r>
              <a:rPr lang="en-US" sz="2800" dirty="0"/>
              <a:t>characteristics)</a:t>
            </a:r>
          </a:p>
          <a:p>
            <a:r>
              <a:rPr lang="en-US" dirty="0" smtClean="0"/>
              <a:t>New MARC fields/subfields were created to record form of work (380), medium of performance (382), demographic group characteristics (385, 386), place of origin (370), and time period of creation (046 $k/$l and $o/$p, 388)</a:t>
            </a:r>
          </a:p>
          <a:p>
            <a:r>
              <a:rPr lang="en-US" dirty="0" smtClean="0"/>
              <a:t>Existing MARC fields already existed for genre/form (655), language (008/35-37, 041), and country of production (257)</a:t>
            </a:r>
          </a:p>
          <a:p>
            <a:pPr lvl="1"/>
            <a:endParaRPr lang="en-US" sz="28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4</a:t>
            </a:fld>
            <a:endParaRPr lang="en-US"/>
          </a:p>
        </p:txBody>
      </p:sp>
    </p:spTree>
    <p:extLst>
      <p:ext uri="{BB962C8B-B14F-4D97-AF65-F5344CB8AC3E}">
        <p14:creationId xmlns:p14="http://schemas.microsoft.com/office/powerpoint/2010/main" val="2224424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“General” Terms</a:t>
            </a:r>
            <a:endParaRPr lang="en-US" dirty="0">
              <a:latin typeface="+mn-lt"/>
            </a:endParaRPr>
          </a:p>
        </p:txBody>
      </p:sp>
      <p:sp>
        <p:nvSpPr>
          <p:cNvPr id="3" name="Content Placeholder 2"/>
          <p:cNvSpPr>
            <a:spLocks noGrp="1"/>
          </p:cNvSpPr>
          <p:nvPr>
            <p:ph idx="1"/>
          </p:nvPr>
        </p:nvSpPr>
        <p:spPr>
          <a:xfrm>
            <a:off x="838200" y="1690688"/>
            <a:ext cx="10515600" cy="4871266"/>
          </a:xfrm>
        </p:spPr>
        <p:txBody>
          <a:bodyPr>
            <a:normAutofit/>
          </a:bodyPr>
          <a:lstStyle/>
          <a:p>
            <a:pPr>
              <a:spcAft>
                <a:spcPts val="1200"/>
              </a:spcAft>
            </a:pPr>
            <a:r>
              <a:rPr lang="en-US" dirty="0" smtClean="0"/>
              <a:t>Many have corresponding headings or form subdivisions in LCSH, </a:t>
            </a:r>
            <a:r>
              <a:rPr lang="en-US" i="1" dirty="0" smtClean="0"/>
              <a:t>but the LCGFT headings may not be identical</a:t>
            </a:r>
            <a:r>
              <a:rPr lang="en-US" dirty="0" smtClean="0"/>
              <a:t>.  For example:</a:t>
            </a:r>
          </a:p>
          <a:p>
            <a:pPr marL="914400" lvl="2" indent="0">
              <a:buNone/>
            </a:pPr>
            <a:r>
              <a:rPr lang="en-US" dirty="0" smtClean="0"/>
              <a:t>LCSH: $v Biography	</a:t>
            </a:r>
            <a:r>
              <a:rPr lang="en-US" dirty="0"/>
              <a:t>	</a:t>
            </a:r>
            <a:r>
              <a:rPr lang="en-US" dirty="0" smtClean="0"/>
              <a:t>	LCSH: $v Congresses</a:t>
            </a:r>
          </a:p>
          <a:p>
            <a:pPr marL="914400" lvl="2" indent="0">
              <a:buNone/>
            </a:pPr>
            <a:r>
              <a:rPr lang="en-US" dirty="0" smtClean="0"/>
              <a:t>LCGFT: Biographies			LCGFT: Conference papers and proceedings</a:t>
            </a:r>
          </a:p>
          <a:p>
            <a:pPr marL="914400" lvl="2" indent="0">
              <a:buNone/>
            </a:pPr>
            <a:endParaRPr lang="en-US" dirty="0"/>
          </a:p>
          <a:p>
            <a:pPr marL="914400" lvl="2" indent="0">
              <a:buNone/>
            </a:pPr>
            <a:r>
              <a:rPr lang="en-US" dirty="0" smtClean="0"/>
              <a:t>LCSH: $v Handbooks, manuals, etc.		LCSH: Imaginary histories</a:t>
            </a:r>
          </a:p>
          <a:p>
            <a:pPr marL="914400" lvl="2" indent="0">
              <a:buNone/>
            </a:pPr>
            <a:r>
              <a:rPr lang="en-US" dirty="0" smtClean="0"/>
              <a:t>LCGFT: Handbooks and manuals		LCGFT: </a:t>
            </a:r>
            <a:r>
              <a:rPr lang="en-US" dirty="0"/>
              <a:t>Counterfactual </a:t>
            </a:r>
            <a:r>
              <a:rPr lang="en-US" dirty="0" smtClean="0"/>
              <a:t>histories</a:t>
            </a:r>
          </a:p>
          <a:p>
            <a:pPr marL="914400" lvl="2" indent="0">
              <a:buNone/>
            </a:pPr>
            <a:endParaRPr lang="en-US" dirty="0"/>
          </a:p>
          <a:p>
            <a:pPr marL="914400" lvl="2" indent="0">
              <a:buNone/>
            </a:pPr>
            <a:r>
              <a:rPr lang="en-US" dirty="0" smtClean="0"/>
              <a:t>LCSH: Playbills				LCSH: Sound effects books</a:t>
            </a:r>
          </a:p>
          <a:p>
            <a:pPr marL="914400" lvl="2" indent="0">
              <a:buNone/>
            </a:pPr>
            <a:r>
              <a:rPr lang="en-US" dirty="0" smtClean="0"/>
              <a:t>LCGFT: Playbills (Posters)			LCGFT: Sound books</a:t>
            </a:r>
          </a:p>
          <a:p>
            <a:pPr marL="914400" lvl="2" indent="0">
              <a:buNone/>
            </a:pPr>
            <a:endParaRPr lang="en-US" dirty="0"/>
          </a:p>
          <a:p>
            <a:pPr marL="914400" lvl="2" indent="0">
              <a:buNone/>
            </a:pPr>
            <a:r>
              <a:rPr lang="en-US" dirty="0" smtClean="0"/>
              <a:t>LCSH: $</a:t>
            </a:r>
            <a:r>
              <a:rPr lang="en-US" dirty="0"/>
              <a:t>v Tables				LCSH: </a:t>
            </a:r>
            <a:r>
              <a:rPr lang="en-US" dirty="0" smtClean="0"/>
              <a:t>$</a:t>
            </a:r>
            <a:r>
              <a:rPr lang="en-US" dirty="0"/>
              <a:t>v </a:t>
            </a:r>
            <a:r>
              <a:rPr lang="en-US" dirty="0" smtClean="0"/>
              <a:t>Exhibitions</a:t>
            </a:r>
          </a:p>
          <a:p>
            <a:pPr marL="914400" lvl="2" indent="0">
              <a:buNone/>
            </a:pPr>
            <a:r>
              <a:rPr lang="en-US" dirty="0" smtClean="0"/>
              <a:t>LCGFT: Tables (Data)			LCGFT</a:t>
            </a:r>
            <a:r>
              <a:rPr lang="en-US" dirty="0"/>
              <a:t>: Exhibition catalogs</a:t>
            </a:r>
          </a:p>
        </p:txBody>
      </p:sp>
      <p:sp>
        <p:nvSpPr>
          <p:cNvPr id="4" name="Slide Number Placeholder 3"/>
          <p:cNvSpPr>
            <a:spLocks noGrp="1"/>
          </p:cNvSpPr>
          <p:nvPr>
            <p:ph type="sldNum" sz="quarter" idx="12"/>
          </p:nvPr>
        </p:nvSpPr>
        <p:spPr/>
        <p:txBody>
          <a:bodyPr/>
          <a:lstStyle/>
          <a:p>
            <a:fld id="{A00A331D-2EB0-4CEE-8662-2FAB66802E28}" type="slidenum">
              <a:rPr lang="en-US" smtClean="0"/>
              <a:t>40</a:t>
            </a:fld>
            <a:endParaRPr lang="en-US"/>
          </a:p>
        </p:txBody>
      </p:sp>
    </p:spTree>
    <p:extLst>
      <p:ext uri="{BB962C8B-B14F-4D97-AF65-F5344CB8AC3E}">
        <p14:creationId xmlns:p14="http://schemas.microsoft.com/office/powerpoint/2010/main" val="31635559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“General” Terms</a:t>
            </a:r>
            <a:endParaRPr lang="en-US" dirty="0">
              <a:latin typeface="+mn-lt"/>
            </a:endParaRPr>
          </a:p>
        </p:txBody>
      </p:sp>
      <p:sp>
        <p:nvSpPr>
          <p:cNvPr id="3" name="Content Placeholder 2"/>
          <p:cNvSpPr>
            <a:spLocks noGrp="1"/>
          </p:cNvSpPr>
          <p:nvPr>
            <p:ph idx="1"/>
          </p:nvPr>
        </p:nvSpPr>
        <p:spPr>
          <a:xfrm>
            <a:off x="838200" y="1825625"/>
            <a:ext cx="10515600" cy="4635560"/>
          </a:xfrm>
        </p:spPr>
        <p:txBody>
          <a:bodyPr>
            <a:normAutofit/>
          </a:bodyPr>
          <a:lstStyle/>
          <a:p>
            <a:r>
              <a:rPr lang="en-US" dirty="0" smtClean="0"/>
              <a:t>Divided into 10 “top” terms: </a:t>
            </a:r>
            <a:r>
              <a:rPr lang="en-US" b="1" dirty="0" smtClean="0">
                <a:solidFill>
                  <a:schemeClr val="accent1">
                    <a:lumMod val="75000"/>
                  </a:schemeClr>
                </a:solidFill>
              </a:rPr>
              <a:t>Commemorative works</a:t>
            </a:r>
            <a:r>
              <a:rPr lang="en-US" dirty="0" smtClean="0">
                <a:solidFill>
                  <a:schemeClr val="accent1">
                    <a:lumMod val="75000"/>
                  </a:schemeClr>
                </a:solidFill>
              </a:rPr>
              <a:t>;</a:t>
            </a:r>
            <a:r>
              <a:rPr lang="en-US" b="1" dirty="0" smtClean="0">
                <a:solidFill>
                  <a:schemeClr val="accent1">
                    <a:lumMod val="75000"/>
                  </a:schemeClr>
                </a:solidFill>
              </a:rPr>
              <a:t> Creative nonfiction</a:t>
            </a:r>
            <a:r>
              <a:rPr lang="en-US" dirty="0" smtClean="0">
                <a:solidFill>
                  <a:schemeClr val="accent1">
                    <a:lumMod val="75000"/>
                  </a:schemeClr>
                </a:solidFill>
              </a:rPr>
              <a:t>;</a:t>
            </a:r>
            <a:r>
              <a:rPr lang="en-US" b="1" dirty="0" smtClean="0">
                <a:solidFill>
                  <a:schemeClr val="accent1">
                    <a:lumMod val="75000"/>
                  </a:schemeClr>
                </a:solidFill>
              </a:rPr>
              <a:t> Derivative works</a:t>
            </a:r>
            <a:r>
              <a:rPr lang="en-US" dirty="0" smtClean="0">
                <a:solidFill>
                  <a:schemeClr val="accent1">
                    <a:lumMod val="75000"/>
                  </a:schemeClr>
                </a:solidFill>
              </a:rPr>
              <a:t>;</a:t>
            </a:r>
            <a:r>
              <a:rPr lang="en-US" b="1" dirty="0" smtClean="0">
                <a:solidFill>
                  <a:schemeClr val="accent1">
                    <a:lumMod val="75000"/>
                  </a:schemeClr>
                </a:solidFill>
              </a:rPr>
              <a:t> Discursive works</a:t>
            </a:r>
            <a:r>
              <a:rPr lang="en-US" dirty="0" smtClean="0">
                <a:solidFill>
                  <a:schemeClr val="accent1">
                    <a:lumMod val="75000"/>
                  </a:schemeClr>
                </a:solidFill>
              </a:rPr>
              <a:t>;</a:t>
            </a:r>
            <a:r>
              <a:rPr lang="en-US" b="1" dirty="0" smtClean="0">
                <a:solidFill>
                  <a:schemeClr val="accent1">
                    <a:lumMod val="75000"/>
                  </a:schemeClr>
                </a:solidFill>
              </a:rPr>
              <a:t> Ephemera</a:t>
            </a:r>
            <a:r>
              <a:rPr lang="en-US" dirty="0" smtClean="0">
                <a:solidFill>
                  <a:schemeClr val="accent1">
                    <a:lumMod val="75000"/>
                  </a:schemeClr>
                </a:solidFill>
              </a:rPr>
              <a:t>;</a:t>
            </a:r>
            <a:r>
              <a:rPr lang="en-US" b="1" dirty="0" smtClean="0">
                <a:solidFill>
                  <a:schemeClr val="accent1">
                    <a:lumMod val="75000"/>
                  </a:schemeClr>
                </a:solidFill>
              </a:rPr>
              <a:t> Illustrated works</a:t>
            </a:r>
            <a:r>
              <a:rPr lang="en-US" dirty="0" smtClean="0">
                <a:solidFill>
                  <a:schemeClr val="accent1">
                    <a:lumMod val="75000"/>
                  </a:schemeClr>
                </a:solidFill>
              </a:rPr>
              <a:t>;</a:t>
            </a:r>
            <a:r>
              <a:rPr lang="en-US" b="1" dirty="0" smtClean="0">
                <a:solidFill>
                  <a:schemeClr val="accent1">
                    <a:lumMod val="75000"/>
                  </a:schemeClr>
                </a:solidFill>
              </a:rPr>
              <a:t> Informational works</a:t>
            </a:r>
            <a:r>
              <a:rPr lang="en-US" dirty="0" smtClean="0">
                <a:solidFill>
                  <a:schemeClr val="accent1">
                    <a:lumMod val="75000"/>
                  </a:schemeClr>
                </a:solidFill>
              </a:rPr>
              <a:t>;</a:t>
            </a:r>
            <a:r>
              <a:rPr lang="en-US" b="1" dirty="0" smtClean="0">
                <a:solidFill>
                  <a:schemeClr val="accent1">
                    <a:lumMod val="75000"/>
                  </a:schemeClr>
                </a:solidFill>
              </a:rPr>
              <a:t> Instructional and educational works</a:t>
            </a:r>
            <a:r>
              <a:rPr lang="en-US" dirty="0" smtClean="0">
                <a:solidFill>
                  <a:schemeClr val="accent1">
                    <a:lumMod val="75000"/>
                  </a:schemeClr>
                </a:solidFill>
              </a:rPr>
              <a:t>;</a:t>
            </a:r>
            <a:r>
              <a:rPr lang="en-US" b="1" dirty="0" smtClean="0">
                <a:solidFill>
                  <a:schemeClr val="accent1">
                    <a:lumMod val="75000"/>
                  </a:schemeClr>
                </a:solidFill>
              </a:rPr>
              <a:t> Recreational works</a:t>
            </a:r>
            <a:r>
              <a:rPr lang="en-US" dirty="0" smtClean="0">
                <a:solidFill>
                  <a:schemeClr val="accent1">
                    <a:lumMod val="75000"/>
                  </a:schemeClr>
                </a:solidFill>
              </a:rPr>
              <a:t>;</a:t>
            </a:r>
            <a:r>
              <a:rPr lang="en-US" b="1" dirty="0" smtClean="0">
                <a:solidFill>
                  <a:schemeClr val="accent1">
                    <a:lumMod val="75000"/>
                  </a:schemeClr>
                </a:solidFill>
              </a:rPr>
              <a:t> Tactile works</a:t>
            </a:r>
          </a:p>
          <a:p>
            <a:pPr lvl="1"/>
            <a:r>
              <a:rPr lang="en-US" dirty="0" smtClean="0"/>
              <a:t>These are mainly for gathering the general terms into broad categories; they will rarely be assigned in a bibliographic record because more specific terms are available</a:t>
            </a:r>
          </a:p>
          <a:p>
            <a:pPr lvl="1"/>
            <a:r>
              <a:rPr lang="en-US" dirty="0" smtClean="0"/>
              <a:t>Some of the more specific terms may be in the hierarchies of multiple top terms.  For example, </a:t>
            </a:r>
            <a:r>
              <a:rPr lang="en-US" b="1" dirty="0" smtClean="0">
                <a:solidFill>
                  <a:schemeClr val="accent1">
                    <a:lumMod val="75000"/>
                  </a:schemeClr>
                </a:solidFill>
              </a:rPr>
              <a:t>Handbooks and manuals</a:t>
            </a:r>
            <a:r>
              <a:rPr lang="en-US" dirty="0" smtClean="0">
                <a:solidFill>
                  <a:schemeClr val="accent1">
                    <a:lumMod val="75000"/>
                  </a:schemeClr>
                </a:solidFill>
              </a:rPr>
              <a:t> </a:t>
            </a:r>
            <a:r>
              <a:rPr lang="en-US" dirty="0" smtClean="0"/>
              <a:t>has two BTs, </a:t>
            </a:r>
            <a:r>
              <a:rPr lang="en-US" b="1" dirty="0" smtClean="0">
                <a:solidFill>
                  <a:schemeClr val="accent1">
                    <a:lumMod val="75000"/>
                  </a:schemeClr>
                </a:solidFill>
              </a:rPr>
              <a:t>Instructional and educational works</a:t>
            </a:r>
            <a:r>
              <a:rPr lang="en-US" dirty="0" smtClean="0"/>
              <a:t> and </a:t>
            </a:r>
            <a:r>
              <a:rPr lang="en-US" b="1" dirty="0" smtClean="0">
                <a:solidFill>
                  <a:schemeClr val="accent1">
                    <a:lumMod val="75000"/>
                  </a:schemeClr>
                </a:solidFill>
              </a:rPr>
              <a:t>Reference works</a:t>
            </a:r>
            <a:r>
              <a:rPr lang="en-US" dirty="0" smtClean="0"/>
              <a:t>, which is an NT of </a:t>
            </a:r>
            <a:r>
              <a:rPr lang="en-US" b="1" dirty="0" smtClean="0">
                <a:solidFill>
                  <a:schemeClr val="accent1">
                    <a:lumMod val="75000"/>
                  </a:schemeClr>
                </a:solidFill>
              </a:rPr>
              <a:t>Informational works</a:t>
            </a:r>
            <a:r>
              <a:rPr lang="en-US" dirty="0" smtClean="0"/>
              <a:t> </a:t>
            </a:r>
          </a:p>
          <a:p>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41</a:t>
            </a:fld>
            <a:endParaRPr lang="en-US"/>
          </a:p>
        </p:txBody>
      </p:sp>
    </p:spTree>
    <p:extLst>
      <p:ext uri="{BB962C8B-B14F-4D97-AF65-F5344CB8AC3E}">
        <p14:creationId xmlns:p14="http://schemas.microsoft.com/office/powerpoint/2010/main" val="279459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4226648" y="1603375"/>
            <a:ext cx="7620360" cy="4801317"/>
          </a:xfrm>
        </p:spPr>
        <p:txBody>
          <a:bodyPr>
            <a:normAutofit/>
          </a:bodyPr>
          <a:lstStyle/>
          <a:p>
            <a:pPr marL="0" indent="0">
              <a:buNone/>
            </a:pPr>
            <a:r>
              <a:rPr lang="en-US" altLang="ja-JP" dirty="0" smtClean="0"/>
              <a:t>245 00 </a:t>
            </a:r>
            <a:r>
              <a:rPr lang="en-US" altLang="ja-JP" dirty="0" smtClean="0"/>
              <a:t> Dictionary </a:t>
            </a:r>
            <a:r>
              <a:rPr lang="en-US" altLang="ja-JP" dirty="0"/>
              <a:t>of Florida historic places / </a:t>
            </a:r>
            <a:r>
              <a:rPr lang="en-US" altLang="ja-JP" dirty="0" smtClean="0"/>
              <a:t>$c</a:t>
            </a:r>
          </a:p>
          <a:p>
            <a:pPr marL="0" indent="0">
              <a:buNone/>
            </a:pPr>
            <a:r>
              <a:rPr lang="en-US" altLang="ja-JP" dirty="0" smtClean="0"/>
              <a:t> 	  </a:t>
            </a:r>
            <a:r>
              <a:rPr lang="en-US" altLang="ja-JP" dirty="0" smtClean="0"/>
              <a:t> edited </a:t>
            </a:r>
            <a:r>
              <a:rPr lang="en-US" altLang="ja-JP" dirty="0"/>
              <a:t>by Lorrie K. Owen</a:t>
            </a:r>
            <a:r>
              <a:rPr lang="en-US" altLang="ja-JP" dirty="0" smtClean="0"/>
              <a:t>.</a:t>
            </a:r>
            <a:endParaRPr lang="en-US" altLang="ja-JP" dirty="0"/>
          </a:p>
          <a:p>
            <a:pPr marL="0" indent="0">
              <a:buNone/>
            </a:pPr>
            <a:r>
              <a:rPr lang="en-US" altLang="ja-JP" dirty="0"/>
              <a:t>650 </a:t>
            </a:r>
            <a:r>
              <a:rPr lang="en-US" altLang="ja-JP" dirty="0" smtClean="0"/>
              <a:t>_0 </a:t>
            </a:r>
            <a:r>
              <a:rPr lang="en-US" altLang="ja-JP" dirty="0" smtClean="0"/>
              <a:t> Historic </a:t>
            </a:r>
            <a:r>
              <a:rPr lang="en-US" altLang="ja-JP" dirty="0"/>
              <a:t>buildings </a:t>
            </a:r>
            <a:r>
              <a:rPr lang="en-US" altLang="ja-JP" dirty="0" smtClean="0"/>
              <a:t>$z </a:t>
            </a:r>
            <a:r>
              <a:rPr lang="en-US" altLang="ja-JP" dirty="0"/>
              <a:t>Florida </a:t>
            </a:r>
            <a:r>
              <a:rPr lang="en-US" altLang="ja-JP" dirty="0" smtClean="0"/>
              <a:t>$v </a:t>
            </a:r>
            <a:r>
              <a:rPr lang="en-US" altLang="ja-JP" dirty="0"/>
              <a:t>Dictionaries.</a:t>
            </a:r>
          </a:p>
          <a:p>
            <a:pPr marL="0" indent="0">
              <a:buNone/>
            </a:pPr>
            <a:r>
              <a:rPr lang="en-US" altLang="ja-JP" dirty="0"/>
              <a:t>650 _</a:t>
            </a:r>
            <a:r>
              <a:rPr lang="en-US" altLang="ja-JP" dirty="0" smtClean="0"/>
              <a:t>0 </a:t>
            </a:r>
            <a:r>
              <a:rPr lang="en-US" altLang="ja-JP" dirty="0" smtClean="0"/>
              <a:t> Historic </a:t>
            </a:r>
            <a:r>
              <a:rPr lang="en-US" altLang="ja-JP" dirty="0"/>
              <a:t>sites </a:t>
            </a:r>
            <a:r>
              <a:rPr lang="en-US" altLang="ja-JP" dirty="0" smtClean="0"/>
              <a:t>$z </a:t>
            </a:r>
            <a:r>
              <a:rPr lang="en-US" altLang="ja-JP" dirty="0"/>
              <a:t>Florida </a:t>
            </a:r>
            <a:r>
              <a:rPr lang="en-US" altLang="ja-JP" dirty="0" smtClean="0"/>
              <a:t>$v </a:t>
            </a:r>
            <a:r>
              <a:rPr lang="en-US" altLang="ja-JP" dirty="0"/>
              <a:t>Dictionaries.</a:t>
            </a:r>
          </a:p>
          <a:p>
            <a:pPr marL="0" indent="0">
              <a:buNone/>
            </a:pPr>
            <a:r>
              <a:rPr lang="en-US" altLang="ja-JP" dirty="0"/>
              <a:t>651 </a:t>
            </a:r>
            <a:r>
              <a:rPr lang="en-US" altLang="ja-JP" dirty="0" smtClean="0"/>
              <a:t>_0 </a:t>
            </a:r>
            <a:r>
              <a:rPr lang="en-US" altLang="ja-JP" dirty="0" smtClean="0"/>
              <a:t> Florida </a:t>
            </a:r>
            <a:r>
              <a:rPr lang="en-US" altLang="ja-JP" dirty="0" smtClean="0"/>
              <a:t>$x </a:t>
            </a:r>
            <a:r>
              <a:rPr lang="en-US" altLang="ja-JP" dirty="0"/>
              <a:t>History, Local </a:t>
            </a:r>
            <a:r>
              <a:rPr lang="en-US" altLang="ja-JP" dirty="0" smtClean="0"/>
              <a:t>$v </a:t>
            </a:r>
            <a:r>
              <a:rPr lang="en-US" altLang="ja-JP" dirty="0"/>
              <a:t>Dictionaries</a:t>
            </a:r>
            <a:r>
              <a:rPr lang="en-US" altLang="ja-JP" dirty="0" smtClean="0"/>
              <a:t>.</a:t>
            </a:r>
          </a:p>
          <a:p>
            <a:pPr marL="0" indent="0">
              <a:buNone/>
            </a:pPr>
            <a:r>
              <a:rPr lang="en-US" dirty="0" smtClean="0">
                <a:solidFill>
                  <a:srgbClr val="FF0000"/>
                </a:solidFill>
              </a:rPr>
              <a:t>655 _7 </a:t>
            </a:r>
            <a:r>
              <a:rPr lang="en-US" dirty="0" smtClean="0">
                <a:solidFill>
                  <a:srgbClr val="FF0000"/>
                </a:solidFill>
              </a:rPr>
              <a:t> Dictionaries</a:t>
            </a:r>
            <a:r>
              <a:rPr lang="en-US" dirty="0" smtClean="0">
                <a:solidFill>
                  <a:srgbClr val="FF0000"/>
                </a:solidFill>
              </a:rPr>
              <a:t>.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26" y="1603375"/>
            <a:ext cx="3095625" cy="4752975"/>
          </a:xfrm>
          <a:prstGeom prst="rect">
            <a:avLst/>
          </a:prstGeom>
        </p:spPr>
      </p:pic>
    </p:spTree>
    <p:extLst>
      <p:ext uri="{BB962C8B-B14F-4D97-AF65-F5344CB8AC3E}">
        <p14:creationId xmlns:p14="http://schemas.microsoft.com/office/powerpoint/2010/main" val="2861116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4308842" y="1397293"/>
            <a:ext cx="7883158" cy="4959057"/>
          </a:xfrm>
        </p:spPr>
        <p:txBody>
          <a:bodyPr>
            <a:normAutofit/>
          </a:bodyPr>
          <a:lstStyle/>
          <a:p>
            <a:pPr marL="0" indent="0">
              <a:buNone/>
            </a:pPr>
            <a:r>
              <a:rPr lang="en-US" altLang="ja-JP" dirty="0" smtClean="0"/>
              <a:t>100 1_  Harper</a:t>
            </a:r>
            <a:r>
              <a:rPr lang="en-US" altLang="ja-JP" dirty="0"/>
              <a:t>, Debra Kay, </a:t>
            </a:r>
            <a:r>
              <a:rPr lang="en-US" altLang="ja-JP" dirty="0" smtClean="0"/>
              <a:t>$e </a:t>
            </a:r>
            <a:r>
              <a:rPr lang="en-US" altLang="ja-JP" dirty="0"/>
              <a:t>compiler, </a:t>
            </a:r>
            <a:r>
              <a:rPr lang="en-US" altLang="ja-JP" dirty="0" smtClean="0"/>
              <a:t>$e </a:t>
            </a:r>
            <a:r>
              <a:rPr lang="en-US" altLang="ja-JP" dirty="0"/>
              <a:t>editor.</a:t>
            </a:r>
          </a:p>
          <a:p>
            <a:pPr marL="0" indent="0">
              <a:buNone/>
            </a:pPr>
            <a:r>
              <a:rPr lang="en-US" altLang="ja-JP" dirty="0" smtClean="0"/>
              <a:t>245 10  English/Seminole </a:t>
            </a:r>
            <a:r>
              <a:rPr lang="en-US" altLang="ja-JP" dirty="0"/>
              <a:t>vocabulary : </a:t>
            </a:r>
            <a:r>
              <a:rPr lang="en-US" altLang="ja-JP" dirty="0" smtClean="0"/>
              <a:t>$b as</a:t>
            </a:r>
          </a:p>
          <a:p>
            <a:pPr marL="0" indent="0">
              <a:buNone/>
            </a:pPr>
            <a:r>
              <a:rPr lang="en-US" altLang="ja-JP" dirty="0"/>
              <a:t>	</a:t>
            </a:r>
            <a:r>
              <a:rPr lang="en-US" altLang="ja-JP" dirty="0" smtClean="0"/>
              <a:t>   </a:t>
            </a:r>
            <a:r>
              <a:rPr lang="en-US" altLang="ja-JP" dirty="0"/>
              <a:t>documented during the Second </a:t>
            </a:r>
            <a:r>
              <a:rPr lang="en-US" altLang="ja-JP" dirty="0" smtClean="0"/>
              <a:t>Seminole</a:t>
            </a:r>
          </a:p>
          <a:p>
            <a:pPr marL="0" indent="0">
              <a:buNone/>
            </a:pPr>
            <a:r>
              <a:rPr lang="en-US" altLang="ja-JP" dirty="0"/>
              <a:t>	</a:t>
            </a:r>
            <a:r>
              <a:rPr lang="en-US" altLang="ja-JP" dirty="0" smtClean="0"/>
              <a:t>   </a:t>
            </a:r>
            <a:r>
              <a:rPr lang="en-US" altLang="ja-JP" dirty="0"/>
              <a:t>War 1835-1842 / </a:t>
            </a:r>
            <a:r>
              <a:rPr lang="en-US" altLang="ja-JP" dirty="0" smtClean="0"/>
              <a:t>$c </a:t>
            </a:r>
            <a:r>
              <a:rPr lang="en-US" altLang="ja-JP" dirty="0"/>
              <a:t>compiled and </a:t>
            </a:r>
            <a:r>
              <a:rPr lang="en-US" altLang="ja-JP" dirty="0" smtClean="0"/>
              <a:t>edited</a:t>
            </a:r>
          </a:p>
          <a:p>
            <a:pPr marL="0" indent="0">
              <a:buNone/>
            </a:pPr>
            <a:r>
              <a:rPr lang="en-US" altLang="ja-JP" dirty="0"/>
              <a:t>	</a:t>
            </a:r>
            <a:r>
              <a:rPr lang="en-US" altLang="ja-JP" dirty="0" smtClean="0"/>
              <a:t>   </a:t>
            </a:r>
            <a:r>
              <a:rPr lang="en-US" altLang="ja-JP" dirty="0"/>
              <a:t>by Debra Kay Harper ; introduction </a:t>
            </a:r>
            <a:r>
              <a:rPr lang="en-US" altLang="ja-JP" dirty="0" smtClean="0"/>
              <a:t>by</a:t>
            </a:r>
          </a:p>
          <a:p>
            <a:pPr marL="0" indent="0">
              <a:buNone/>
            </a:pPr>
            <a:r>
              <a:rPr lang="en-US" altLang="ja-JP" dirty="0"/>
              <a:t>	</a:t>
            </a:r>
            <a:r>
              <a:rPr lang="en-US" altLang="ja-JP" dirty="0" smtClean="0"/>
              <a:t>   </a:t>
            </a:r>
            <a:r>
              <a:rPr lang="en-US" altLang="ja-JP" dirty="0"/>
              <a:t>Frank </a:t>
            </a:r>
            <a:r>
              <a:rPr lang="en-US" altLang="ja-JP" dirty="0" err="1"/>
              <a:t>Laumer</a:t>
            </a:r>
            <a:r>
              <a:rPr lang="en-US" altLang="ja-JP" dirty="0" smtClean="0"/>
              <a:t>.</a:t>
            </a:r>
          </a:p>
          <a:p>
            <a:pPr marL="0" indent="0">
              <a:buNone/>
            </a:pPr>
            <a:r>
              <a:rPr lang="en-US" altLang="ja-JP" dirty="0"/>
              <a:t>650 _0  English language $v Dictionaries $</a:t>
            </a:r>
            <a:r>
              <a:rPr lang="en-US" altLang="ja-JP" dirty="0" smtClean="0"/>
              <a:t>x Seminole</a:t>
            </a:r>
            <a:r>
              <a:rPr lang="en-US" altLang="ja-JP" dirty="0"/>
              <a:t>.</a:t>
            </a:r>
          </a:p>
          <a:p>
            <a:pPr marL="0" indent="0">
              <a:buNone/>
            </a:pPr>
            <a:r>
              <a:rPr lang="en-US" altLang="ja-JP" dirty="0" smtClean="0"/>
              <a:t>650 _0  Seminole </a:t>
            </a:r>
            <a:r>
              <a:rPr lang="en-US" altLang="ja-JP" dirty="0"/>
              <a:t>language </a:t>
            </a:r>
            <a:r>
              <a:rPr lang="en-US" altLang="ja-JP" dirty="0" smtClean="0"/>
              <a:t>$v </a:t>
            </a:r>
            <a:r>
              <a:rPr lang="en-US" altLang="ja-JP" dirty="0"/>
              <a:t>Dictionaries </a:t>
            </a:r>
            <a:r>
              <a:rPr lang="en-US" altLang="ja-JP" dirty="0" smtClean="0"/>
              <a:t>$x </a:t>
            </a:r>
            <a:r>
              <a:rPr lang="en-US" altLang="ja-JP" dirty="0"/>
              <a:t>English.</a:t>
            </a:r>
          </a:p>
          <a:p>
            <a:pPr marL="0" indent="0">
              <a:buNone/>
            </a:pPr>
            <a:r>
              <a:rPr lang="en-US" dirty="0" smtClean="0">
                <a:solidFill>
                  <a:srgbClr val="FF0000"/>
                </a:solidFill>
              </a:rPr>
              <a:t>655 _7  Multilingual dictionaries.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43</a:t>
            </a:fld>
            <a:endParaRPr lang="en-US"/>
          </a:p>
        </p:txBody>
      </p:sp>
      <p:pic>
        <p:nvPicPr>
          <p:cNvPr id="7" name="Picture 6"/>
          <p:cNvPicPr>
            <a:picLocks noChangeAspect="1"/>
          </p:cNvPicPr>
          <p:nvPr/>
        </p:nvPicPr>
        <p:blipFill>
          <a:blip r:embed="rId3"/>
          <a:stretch>
            <a:fillRect/>
          </a:stretch>
        </p:blipFill>
        <p:spPr>
          <a:xfrm>
            <a:off x="548951" y="1258493"/>
            <a:ext cx="3400997" cy="5236655"/>
          </a:xfrm>
          <a:prstGeom prst="rect">
            <a:avLst/>
          </a:prstGeom>
        </p:spPr>
      </p:pic>
    </p:spTree>
    <p:extLst>
      <p:ext uri="{BB962C8B-B14F-4D97-AF65-F5344CB8AC3E}">
        <p14:creationId xmlns:p14="http://schemas.microsoft.com/office/powerpoint/2010/main" val="5693342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96" y="160775"/>
            <a:ext cx="10515600" cy="572756"/>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1245996" y="1051007"/>
            <a:ext cx="10946004" cy="5670468"/>
          </a:xfrm>
        </p:spPr>
        <p:txBody>
          <a:bodyPr>
            <a:normAutofit/>
          </a:bodyPr>
          <a:lstStyle/>
          <a:p>
            <a:pPr marL="0" indent="0">
              <a:buNone/>
            </a:pPr>
            <a:r>
              <a:rPr lang="en-US" dirty="0" smtClean="0"/>
              <a:t>100 1_ </a:t>
            </a:r>
            <a:r>
              <a:rPr lang="en-US" dirty="0" smtClean="0"/>
              <a:t> King</a:t>
            </a:r>
            <a:r>
              <a:rPr lang="en-US" dirty="0"/>
              <a:t>, Coretta Scott, </a:t>
            </a:r>
            <a:r>
              <a:rPr lang="en-US" dirty="0" smtClean="0"/>
              <a:t>$d </a:t>
            </a:r>
            <a:r>
              <a:rPr lang="en-US" dirty="0"/>
              <a:t>1927-2006, </a:t>
            </a:r>
            <a:r>
              <a:rPr lang="en-US" dirty="0" smtClean="0"/>
              <a:t>$e </a:t>
            </a:r>
            <a:r>
              <a:rPr lang="en-US" dirty="0"/>
              <a:t>author.</a:t>
            </a:r>
          </a:p>
          <a:p>
            <a:pPr marL="0" indent="0">
              <a:buNone/>
            </a:pPr>
            <a:r>
              <a:rPr lang="en-US" dirty="0" smtClean="0"/>
              <a:t>245 10 </a:t>
            </a:r>
            <a:r>
              <a:rPr lang="en-US" dirty="0" smtClean="0"/>
              <a:t> My </a:t>
            </a:r>
            <a:r>
              <a:rPr lang="en-US" dirty="0"/>
              <a:t>life, my love, my legacy / </a:t>
            </a:r>
            <a:r>
              <a:rPr lang="en-US" dirty="0" smtClean="0"/>
              <a:t>$c </a:t>
            </a:r>
            <a:r>
              <a:rPr lang="en-US" dirty="0"/>
              <a:t>Coretta Scott King as told to the </a:t>
            </a:r>
            <a:endParaRPr lang="en-US" dirty="0" smtClean="0"/>
          </a:p>
          <a:p>
            <a:pPr marL="0" indent="0">
              <a:buNone/>
            </a:pPr>
            <a:r>
              <a:rPr lang="en-US" dirty="0"/>
              <a:t>	</a:t>
            </a:r>
            <a:r>
              <a:rPr lang="en-US" dirty="0" smtClean="0"/>
              <a:t>  </a:t>
            </a:r>
            <a:r>
              <a:rPr lang="en-US" dirty="0" smtClean="0"/>
              <a:t> Rev</a:t>
            </a:r>
            <a:r>
              <a:rPr lang="en-US" dirty="0"/>
              <a:t>. Dr</a:t>
            </a:r>
            <a:r>
              <a:rPr lang="en-US" dirty="0" smtClean="0"/>
              <a:t>.  </a:t>
            </a:r>
            <a:r>
              <a:rPr lang="en-US" dirty="0"/>
              <a:t>Barbara Reynolds.</a:t>
            </a:r>
          </a:p>
          <a:p>
            <a:pPr marL="0" indent="0">
              <a:buNone/>
            </a:pPr>
            <a:r>
              <a:rPr lang="en-US" dirty="0"/>
              <a:t>250 </a:t>
            </a:r>
            <a:r>
              <a:rPr lang="en-US" dirty="0" smtClean="0"/>
              <a:t>__ </a:t>
            </a:r>
            <a:r>
              <a:rPr lang="en-US" dirty="0" smtClean="0"/>
              <a:t> Unabridged</a:t>
            </a:r>
            <a:r>
              <a:rPr lang="en-US" dirty="0"/>
              <a:t>.</a:t>
            </a:r>
          </a:p>
          <a:p>
            <a:pPr marL="0" indent="0">
              <a:buNone/>
            </a:pPr>
            <a:r>
              <a:rPr lang="en-US" dirty="0"/>
              <a:t>300 __ </a:t>
            </a:r>
            <a:r>
              <a:rPr lang="en-US" dirty="0" smtClean="0"/>
              <a:t> 1 </a:t>
            </a:r>
            <a:r>
              <a:rPr lang="en-US" dirty="0"/>
              <a:t>online resource (1 sound file (14 hr., 30 min.)) : </a:t>
            </a:r>
            <a:r>
              <a:rPr lang="en-US" dirty="0" smtClean="0"/>
              <a:t>$b digital</a:t>
            </a:r>
          </a:p>
          <a:p>
            <a:pPr marL="0" indent="0">
              <a:buNone/>
            </a:pPr>
            <a:r>
              <a:rPr lang="en-US" dirty="0" smtClean="0">
                <a:solidFill>
                  <a:srgbClr val="FF0000"/>
                </a:solidFill>
              </a:rPr>
              <a:t>655 _7 </a:t>
            </a:r>
            <a:r>
              <a:rPr lang="en-US" dirty="0" smtClean="0">
                <a:solidFill>
                  <a:srgbClr val="FF0000"/>
                </a:solidFill>
              </a:rPr>
              <a:t> Autobiographies</a:t>
            </a:r>
            <a:r>
              <a:rPr lang="en-US" dirty="0" smtClean="0">
                <a:solidFill>
                  <a:srgbClr val="FF0000"/>
                </a:solidFill>
              </a:rPr>
              <a:t>.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t>
            </a:r>
            <a:r>
              <a:rPr lang="en-US" dirty="0" smtClean="0">
                <a:solidFill>
                  <a:srgbClr val="FF0000"/>
                </a:solidFill>
              </a:rPr>
              <a:t> Audiobooks</a:t>
            </a:r>
            <a:r>
              <a:rPr lang="en-US" dirty="0" smtClean="0">
                <a:solidFill>
                  <a:srgbClr val="FF0000"/>
                </a:solidFill>
              </a:rPr>
              <a:t>.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44</a:t>
            </a:fld>
            <a:endParaRPr lang="en-US"/>
          </a:p>
        </p:txBody>
      </p:sp>
      <p:pic>
        <p:nvPicPr>
          <p:cNvPr id="5" name="Picture 4"/>
          <p:cNvPicPr>
            <a:picLocks noChangeAspect="1"/>
          </p:cNvPicPr>
          <p:nvPr/>
        </p:nvPicPr>
        <p:blipFill>
          <a:blip r:embed="rId3"/>
          <a:stretch>
            <a:fillRect/>
          </a:stretch>
        </p:blipFill>
        <p:spPr>
          <a:xfrm>
            <a:off x="7287434" y="3878579"/>
            <a:ext cx="2646331" cy="2660333"/>
          </a:xfrm>
          <a:prstGeom prst="rect">
            <a:avLst/>
          </a:prstGeom>
        </p:spPr>
      </p:pic>
    </p:spTree>
    <p:extLst>
      <p:ext uri="{BB962C8B-B14F-4D97-AF65-F5344CB8AC3E}">
        <p14:creationId xmlns:p14="http://schemas.microsoft.com/office/powerpoint/2010/main" val="1247701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8"/>
            <a:ext cx="10515600" cy="34830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838200" y="979061"/>
            <a:ext cx="11353801" cy="5878939"/>
          </a:xfrm>
        </p:spPr>
        <p:txBody>
          <a:bodyPr>
            <a:normAutofit/>
          </a:bodyPr>
          <a:lstStyle/>
          <a:p>
            <a:pPr marL="0" indent="0">
              <a:buNone/>
            </a:pPr>
            <a:r>
              <a:rPr lang="en-US" dirty="0" smtClean="0"/>
              <a:t>100 1_ </a:t>
            </a:r>
            <a:r>
              <a:rPr lang="en-US" dirty="0" smtClean="0"/>
              <a:t> Ferlinghetti</a:t>
            </a:r>
            <a:r>
              <a:rPr lang="en-US" dirty="0"/>
              <a:t>, Lawrence, </a:t>
            </a:r>
            <a:r>
              <a:rPr lang="en-US" dirty="0" smtClean="0"/>
              <a:t>$e </a:t>
            </a:r>
            <a:r>
              <a:rPr lang="en-US" dirty="0"/>
              <a:t>author. </a:t>
            </a:r>
          </a:p>
          <a:p>
            <a:pPr marL="0" indent="0">
              <a:buNone/>
            </a:pPr>
            <a:r>
              <a:rPr lang="en-US" dirty="0" smtClean="0"/>
              <a:t>245 10 </a:t>
            </a:r>
            <a:r>
              <a:rPr lang="en-US" dirty="0" smtClean="0"/>
              <a:t> Writing </a:t>
            </a:r>
            <a:r>
              <a:rPr lang="en-US" dirty="0"/>
              <a:t>across the landscape : </a:t>
            </a:r>
            <a:r>
              <a:rPr lang="en-US" dirty="0" smtClean="0"/>
              <a:t>$b </a:t>
            </a:r>
            <a:r>
              <a:rPr lang="en-US" dirty="0"/>
              <a:t>travel journals 1960-2010 / </a:t>
            </a:r>
            <a:r>
              <a:rPr lang="en-US" dirty="0" smtClean="0"/>
              <a:t>$c</a:t>
            </a:r>
          </a:p>
          <a:p>
            <a:pPr marL="0" indent="0">
              <a:buNone/>
            </a:pPr>
            <a:r>
              <a:rPr lang="en-US" dirty="0"/>
              <a:t>	</a:t>
            </a:r>
            <a:r>
              <a:rPr lang="en-US" dirty="0" smtClean="0"/>
              <a:t>  </a:t>
            </a:r>
            <a:r>
              <a:rPr lang="en-US" dirty="0" smtClean="0"/>
              <a:t> Lawrence </a:t>
            </a:r>
            <a:r>
              <a:rPr lang="en-US" dirty="0"/>
              <a:t>Ferlinghetti ; edited by Giada </a:t>
            </a:r>
            <a:r>
              <a:rPr lang="en-US" dirty="0" err="1"/>
              <a:t>Diano</a:t>
            </a:r>
            <a:r>
              <a:rPr lang="en-US" dirty="0"/>
              <a:t> and Matthew Gleeson</a:t>
            </a:r>
            <a:r>
              <a:rPr lang="en-US" dirty="0" smtClean="0"/>
              <a:t>.</a:t>
            </a:r>
          </a:p>
          <a:p>
            <a:pPr marL="0" indent="0">
              <a:buNone/>
            </a:pPr>
            <a:r>
              <a:rPr lang="en-US" dirty="0" smtClean="0"/>
              <a:t>600 10 </a:t>
            </a:r>
            <a:r>
              <a:rPr lang="en-US" dirty="0" smtClean="0"/>
              <a:t> Ferlinghetti</a:t>
            </a:r>
            <a:r>
              <a:rPr lang="en-US" dirty="0"/>
              <a:t>, Lawrence </a:t>
            </a:r>
            <a:r>
              <a:rPr lang="en-US" dirty="0" smtClean="0"/>
              <a:t>$v </a:t>
            </a:r>
            <a:r>
              <a:rPr lang="en-US" dirty="0"/>
              <a:t>Diaries.</a:t>
            </a:r>
          </a:p>
          <a:p>
            <a:pPr marL="0" indent="0">
              <a:buNone/>
            </a:pPr>
            <a:r>
              <a:rPr lang="en-US" dirty="0" smtClean="0"/>
              <a:t>600 10 </a:t>
            </a:r>
            <a:r>
              <a:rPr lang="en-US" dirty="0" smtClean="0"/>
              <a:t> Ferlinghetti</a:t>
            </a:r>
            <a:r>
              <a:rPr lang="en-US" dirty="0"/>
              <a:t>, Lawrence </a:t>
            </a:r>
            <a:r>
              <a:rPr lang="en-US" dirty="0" smtClean="0"/>
              <a:t>$x </a:t>
            </a:r>
            <a:r>
              <a:rPr lang="en-US" dirty="0"/>
              <a:t>Travel</a:t>
            </a:r>
            <a:r>
              <a:rPr lang="en-US" dirty="0" smtClean="0"/>
              <a:t>.</a:t>
            </a:r>
          </a:p>
          <a:p>
            <a:pPr marL="0" indent="0">
              <a:buNone/>
            </a:pPr>
            <a:r>
              <a:rPr lang="en-US" dirty="0">
                <a:solidFill>
                  <a:srgbClr val="FF0000"/>
                </a:solidFill>
              </a:rPr>
              <a:t>655 </a:t>
            </a:r>
            <a:r>
              <a:rPr lang="en-US" dirty="0" smtClean="0">
                <a:solidFill>
                  <a:srgbClr val="FF0000"/>
                </a:solidFill>
              </a:rPr>
              <a:t>_7 </a:t>
            </a:r>
            <a:r>
              <a:rPr lang="en-US" dirty="0" smtClean="0">
                <a:solidFill>
                  <a:srgbClr val="FF0000"/>
                </a:solidFill>
              </a:rPr>
              <a:t> Diaries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smtClean="0">
                <a:solidFill>
                  <a:srgbClr val="FF0000"/>
                </a:solidFill>
              </a:rPr>
              <a:t> Travel </a:t>
            </a:r>
            <a:r>
              <a:rPr lang="en-US" dirty="0">
                <a:solidFill>
                  <a:srgbClr val="FF0000"/>
                </a:solidFill>
              </a:rPr>
              <a:t>writing.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700" y="2842708"/>
            <a:ext cx="2895600" cy="3802380"/>
          </a:xfrm>
          <a:prstGeom prst="rect">
            <a:avLst/>
          </a:prstGeom>
        </p:spPr>
      </p:pic>
    </p:spTree>
    <p:extLst>
      <p:ext uri="{BB962C8B-B14F-4D97-AF65-F5344CB8AC3E}">
        <p14:creationId xmlns:p14="http://schemas.microsoft.com/office/powerpoint/2010/main" val="15938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855"/>
            <a:ext cx="10515600" cy="1325563"/>
          </a:xfrm>
        </p:spPr>
        <p:txBody>
          <a:bodyPr/>
          <a:lstStyle/>
          <a:p>
            <a:r>
              <a:rPr lang="en-US" dirty="0"/>
              <a:t>General Term Examples</a:t>
            </a:r>
          </a:p>
        </p:txBody>
      </p:sp>
      <p:sp>
        <p:nvSpPr>
          <p:cNvPr id="3" name="Content Placeholder 2"/>
          <p:cNvSpPr>
            <a:spLocks noGrp="1"/>
          </p:cNvSpPr>
          <p:nvPr>
            <p:ph idx="1"/>
          </p:nvPr>
        </p:nvSpPr>
        <p:spPr>
          <a:xfrm>
            <a:off x="838200" y="1523418"/>
            <a:ext cx="10515600" cy="5200767"/>
          </a:xfrm>
        </p:spPr>
        <p:txBody>
          <a:bodyPr>
            <a:normAutofit fontScale="92500" lnSpcReduction="20000"/>
          </a:bodyPr>
          <a:lstStyle/>
          <a:p>
            <a:pPr marL="0" indent="0">
              <a:buNone/>
            </a:pPr>
            <a:r>
              <a:rPr lang="en-US" dirty="0" smtClean="0"/>
              <a:t>100 1_  Jarvis, Carolyn, $e author.</a:t>
            </a:r>
            <a:endParaRPr lang="en-US" dirty="0"/>
          </a:p>
          <a:p>
            <a:pPr marL="0" indent="0">
              <a:buNone/>
            </a:pPr>
            <a:r>
              <a:rPr lang="en-US" dirty="0" smtClean="0"/>
              <a:t>245 </a:t>
            </a:r>
            <a:r>
              <a:rPr lang="en-US" dirty="0"/>
              <a:t>10  Student laboratory manual for Physical </a:t>
            </a:r>
            <a:endParaRPr lang="en-US" dirty="0" smtClean="0"/>
          </a:p>
          <a:p>
            <a:pPr marL="0" indent="0">
              <a:buNone/>
            </a:pPr>
            <a:r>
              <a:rPr lang="en-US" dirty="0"/>
              <a:t>	</a:t>
            </a:r>
            <a:r>
              <a:rPr lang="en-US" dirty="0" smtClean="0"/>
              <a:t>  examination </a:t>
            </a:r>
            <a:r>
              <a:rPr lang="en-US" dirty="0"/>
              <a:t>&amp; health assessment, </a:t>
            </a:r>
            <a:r>
              <a:rPr lang="en-US" dirty="0" smtClean="0"/>
              <a:t>fourth</a:t>
            </a:r>
          </a:p>
          <a:p>
            <a:pPr marL="0" indent="0">
              <a:buNone/>
            </a:pPr>
            <a:r>
              <a:rPr lang="en-US" dirty="0"/>
              <a:t>	</a:t>
            </a:r>
            <a:r>
              <a:rPr lang="en-US" dirty="0" smtClean="0"/>
              <a:t>  edition </a:t>
            </a:r>
            <a:r>
              <a:rPr lang="en-US" dirty="0"/>
              <a:t>/ </a:t>
            </a:r>
            <a:r>
              <a:rPr lang="en-US" dirty="0" smtClean="0"/>
              <a:t>$c </a:t>
            </a:r>
            <a:r>
              <a:rPr lang="en-US" dirty="0"/>
              <a:t>Carolyn Jarvis, MSN, APN, </a:t>
            </a:r>
            <a:r>
              <a:rPr lang="en-US" dirty="0" smtClean="0"/>
              <a:t>CNP.</a:t>
            </a:r>
          </a:p>
          <a:p>
            <a:pPr marL="0" indent="0">
              <a:buNone/>
            </a:pPr>
            <a:r>
              <a:rPr lang="en-US" dirty="0"/>
              <a:t>500 __ “... a study guide and laboratory manual to </a:t>
            </a:r>
            <a:endParaRPr lang="en-US" dirty="0" smtClean="0"/>
          </a:p>
          <a:p>
            <a:pPr marL="0" indent="0">
              <a:buNone/>
            </a:pPr>
            <a:r>
              <a:rPr lang="en-US" dirty="0"/>
              <a:t>	</a:t>
            </a:r>
            <a:r>
              <a:rPr lang="en-US" dirty="0" smtClean="0"/>
              <a:t>  accompany </a:t>
            </a:r>
            <a:r>
              <a:rPr lang="en-US" dirty="0"/>
              <a:t>the textbook Physical examination </a:t>
            </a:r>
            <a:endParaRPr lang="en-US" dirty="0" smtClean="0"/>
          </a:p>
          <a:p>
            <a:pPr marL="0" indent="0">
              <a:buNone/>
            </a:pPr>
            <a:r>
              <a:rPr lang="en-US" dirty="0"/>
              <a:t>	</a:t>
            </a:r>
            <a:r>
              <a:rPr lang="en-US" dirty="0" smtClean="0"/>
              <a:t>  and </a:t>
            </a:r>
            <a:r>
              <a:rPr lang="en-US" dirty="0"/>
              <a:t>health assessment, 4th edition"--Preface.     </a:t>
            </a:r>
            <a:endParaRPr lang="en-US" dirty="0" smtClean="0"/>
          </a:p>
          <a:p>
            <a:pPr marL="0" indent="0">
              <a:buNone/>
            </a:pPr>
            <a:r>
              <a:rPr lang="en-US" dirty="0" smtClean="0"/>
              <a:t>650 _0  Physical diagnosis $v Laboratory manuals. </a:t>
            </a:r>
          </a:p>
          <a:p>
            <a:pPr marL="0" indent="0">
              <a:buNone/>
            </a:pPr>
            <a:r>
              <a:rPr lang="en-US" dirty="0" smtClean="0"/>
              <a:t>650 _0  Nursing assessment $v Laboratory manuals.</a:t>
            </a:r>
          </a:p>
          <a:p>
            <a:pPr marL="0" indent="0">
              <a:buNone/>
            </a:pPr>
            <a:r>
              <a:rPr lang="en-US" dirty="0" smtClean="0">
                <a:solidFill>
                  <a:srgbClr val="FF0000"/>
                </a:solidFill>
              </a:rPr>
              <a:t>655 _7  Laboratory manuals.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Study guides.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Problems and </a:t>
            </a:r>
            <a:r>
              <a:rPr lang="en-US" dirty="0" smtClean="0">
                <a:solidFill>
                  <a:srgbClr val="FF0000"/>
                </a:solidFill>
              </a:rPr>
              <a:t>exercises.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232" y="1712989"/>
            <a:ext cx="2925128" cy="3747326"/>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46</a:t>
            </a:fld>
            <a:endParaRPr lang="en-US"/>
          </a:p>
        </p:txBody>
      </p:sp>
    </p:spTree>
    <p:extLst>
      <p:ext uri="{BB962C8B-B14F-4D97-AF65-F5344CB8AC3E}">
        <p14:creationId xmlns:p14="http://schemas.microsoft.com/office/powerpoint/2010/main" val="22516139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8"/>
            <a:ext cx="10515600" cy="34830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838199" y="1360899"/>
            <a:ext cx="11353801" cy="5497101"/>
          </a:xfrm>
        </p:spPr>
        <p:txBody>
          <a:bodyPr>
            <a:normAutofit/>
          </a:bodyPr>
          <a:lstStyle/>
          <a:p>
            <a:pPr marL="0" indent="0">
              <a:buNone/>
            </a:pPr>
            <a:r>
              <a:rPr lang="en-US" sz="2400" dirty="0" smtClean="0"/>
              <a:t>Fixed Field 008:     </a:t>
            </a:r>
            <a:r>
              <a:rPr lang="en-US" sz="2400" dirty="0" err="1" smtClean="0"/>
              <a:t>Biog</a:t>
            </a:r>
            <a:r>
              <a:rPr lang="en-US" sz="2400" dirty="0" smtClean="0"/>
              <a:t>   b         Fest   1</a:t>
            </a:r>
            <a:endParaRPr lang="en-US" sz="2400" dirty="0"/>
          </a:p>
          <a:p>
            <a:pPr marL="0" indent="0">
              <a:buNone/>
            </a:pPr>
            <a:r>
              <a:rPr lang="en-US" sz="2400" dirty="0" smtClean="0"/>
              <a:t>245 </a:t>
            </a:r>
            <a:r>
              <a:rPr lang="en-US" sz="2400" dirty="0"/>
              <a:t>00 </a:t>
            </a:r>
            <a:r>
              <a:rPr lang="en-US" sz="2400" dirty="0" smtClean="0"/>
              <a:t> A </a:t>
            </a:r>
            <a:r>
              <a:rPr lang="en-US" sz="2400" dirty="0"/>
              <a:t>kindly scrutiny of human nature : </a:t>
            </a:r>
            <a:r>
              <a:rPr lang="en-US" sz="2400" dirty="0" smtClean="0"/>
              <a:t>$b essays</a:t>
            </a:r>
          </a:p>
          <a:p>
            <a:pPr marL="0" indent="0">
              <a:buNone/>
            </a:pPr>
            <a:r>
              <a:rPr lang="en-US" sz="2400" dirty="0"/>
              <a:t>	</a:t>
            </a:r>
            <a:r>
              <a:rPr lang="en-US" sz="2400" dirty="0" smtClean="0"/>
              <a:t> in </a:t>
            </a:r>
            <a:r>
              <a:rPr lang="en-US" sz="2400" dirty="0" err="1"/>
              <a:t>honour</a:t>
            </a:r>
            <a:r>
              <a:rPr lang="en-US" sz="2400" dirty="0"/>
              <a:t> of Richard </a:t>
            </a:r>
            <a:r>
              <a:rPr lang="en-US" sz="2400" dirty="0" err="1"/>
              <a:t>Slobodin</a:t>
            </a:r>
            <a:r>
              <a:rPr lang="en-US" sz="2400" dirty="0"/>
              <a:t> </a:t>
            </a:r>
            <a:r>
              <a:rPr lang="en-US" sz="2400" dirty="0" smtClean="0"/>
              <a:t>/ $c Richard J. </a:t>
            </a:r>
          </a:p>
          <a:p>
            <a:pPr marL="0" indent="0">
              <a:buNone/>
            </a:pPr>
            <a:r>
              <a:rPr lang="en-US" sz="2400" dirty="0"/>
              <a:t>	</a:t>
            </a:r>
            <a:r>
              <a:rPr lang="en-US" sz="2400" dirty="0" smtClean="0"/>
              <a:t> Preston</a:t>
            </a:r>
            <a:r>
              <a:rPr lang="en-US" sz="2400" dirty="0"/>
              <a:t>, editor</a:t>
            </a:r>
            <a:r>
              <a:rPr lang="en-US" sz="2400" dirty="0" smtClean="0"/>
              <a:t>.</a:t>
            </a:r>
          </a:p>
          <a:p>
            <a:pPr marL="0" indent="0">
              <a:buNone/>
            </a:pPr>
            <a:r>
              <a:rPr lang="en-US" sz="2400" dirty="0" smtClean="0"/>
              <a:t>600 10  </a:t>
            </a:r>
            <a:r>
              <a:rPr lang="en-US" sz="2400" dirty="0" err="1" smtClean="0"/>
              <a:t>Slobodin</a:t>
            </a:r>
            <a:r>
              <a:rPr lang="en-US" sz="2400" dirty="0"/>
              <a:t>, Richard, </a:t>
            </a:r>
            <a:r>
              <a:rPr lang="en-US" sz="2400" dirty="0" smtClean="0"/>
              <a:t>$d </a:t>
            </a:r>
            <a:r>
              <a:rPr lang="en-US" sz="2400" dirty="0"/>
              <a:t>1915-2005.</a:t>
            </a:r>
          </a:p>
          <a:p>
            <a:pPr marL="0" indent="0">
              <a:buNone/>
            </a:pPr>
            <a:r>
              <a:rPr lang="en-US" sz="2400" dirty="0"/>
              <a:t>650 </a:t>
            </a:r>
            <a:r>
              <a:rPr lang="en-US" sz="2400" dirty="0" smtClean="0"/>
              <a:t>_0  Ethnology $z </a:t>
            </a:r>
            <a:r>
              <a:rPr lang="en-US" sz="2400" dirty="0"/>
              <a:t>Canada, Northern.</a:t>
            </a:r>
          </a:p>
          <a:p>
            <a:pPr marL="0" indent="0">
              <a:buNone/>
            </a:pPr>
            <a:r>
              <a:rPr lang="en-US" sz="2400" dirty="0"/>
              <a:t>650 </a:t>
            </a:r>
            <a:r>
              <a:rPr lang="en-US" sz="2400" dirty="0" smtClean="0"/>
              <a:t>_0  Anthropologists $z </a:t>
            </a:r>
            <a:r>
              <a:rPr lang="en-US" sz="2400" dirty="0"/>
              <a:t>Canada </a:t>
            </a:r>
            <a:r>
              <a:rPr lang="en-US" sz="2400" dirty="0" smtClean="0"/>
              <a:t>$v </a:t>
            </a:r>
            <a:r>
              <a:rPr lang="en-US" sz="2400" dirty="0"/>
              <a:t>Biography</a:t>
            </a:r>
            <a:r>
              <a:rPr lang="en-US" sz="2400" dirty="0" smtClean="0"/>
              <a:t>.</a:t>
            </a:r>
          </a:p>
          <a:p>
            <a:pPr marL="0" indent="0">
              <a:buNone/>
            </a:pPr>
            <a:r>
              <a:rPr lang="de-DE" sz="2400" dirty="0">
                <a:solidFill>
                  <a:srgbClr val="FF0000"/>
                </a:solidFill>
              </a:rPr>
              <a:t>655 </a:t>
            </a:r>
            <a:r>
              <a:rPr lang="de-DE" sz="2400" dirty="0" smtClean="0">
                <a:solidFill>
                  <a:srgbClr val="FF0000"/>
                </a:solidFill>
              </a:rPr>
              <a:t>_7  Festschriften</a:t>
            </a:r>
            <a:r>
              <a:rPr lang="de-DE" sz="2400" dirty="0">
                <a:solidFill>
                  <a:srgbClr val="FF0000"/>
                </a:solidFill>
              </a:rPr>
              <a:t>. </a:t>
            </a:r>
            <a:r>
              <a:rPr lang="de-DE" sz="2400" dirty="0" smtClean="0">
                <a:solidFill>
                  <a:srgbClr val="FF0000"/>
                </a:solidFill>
              </a:rPr>
              <a:t>$2 </a:t>
            </a:r>
            <a:r>
              <a:rPr lang="de-DE" sz="2400" dirty="0">
                <a:solidFill>
                  <a:srgbClr val="FF0000"/>
                </a:solidFill>
              </a:rPr>
              <a:t>lcgft</a:t>
            </a:r>
          </a:p>
          <a:p>
            <a:pPr marL="0" indent="0">
              <a:buNone/>
            </a:pPr>
            <a:r>
              <a:rPr lang="de-DE" sz="2400" dirty="0">
                <a:solidFill>
                  <a:srgbClr val="FF0000"/>
                </a:solidFill>
              </a:rPr>
              <a:t>655 </a:t>
            </a:r>
            <a:r>
              <a:rPr lang="de-DE" sz="2400" dirty="0" smtClean="0">
                <a:solidFill>
                  <a:srgbClr val="FF0000"/>
                </a:solidFill>
              </a:rPr>
              <a:t>_7  Biographies</a:t>
            </a:r>
            <a:r>
              <a:rPr lang="de-DE" sz="2400" dirty="0">
                <a:solidFill>
                  <a:srgbClr val="FF0000"/>
                </a:solidFill>
              </a:rPr>
              <a:t>. </a:t>
            </a:r>
            <a:r>
              <a:rPr lang="de-DE" sz="2400" dirty="0" smtClean="0">
                <a:solidFill>
                  <a:srgbClr val="FF0000"/>
                </a:solidFill>
              </a:rPr>
              <a:t>$2 lcgft</a:t>
            </a:r>
          </a:p>
          <a:p>
            <a:pPr marL="0" indent="0">
              <a:buNone/>
            </a:pPr>
            <a:r>
              <a:rPr lang="en-US" sz="2400" dirty="0" smtClean="0"/>
              <a:t>700 1_  </a:t>
            </a:r>
            <a:r>
              <a:rPr lang="en-US" sz="2400" dirty="0" err="1" smtClean="0"/>
              <a:t>Slobodin</a:t>
            </a:r>
            <a:r>
              <a:rPr lang="en-US" sz="2400" dirty="0"/>
              <a:t>, Richard, </a:t>
            </a:r>
            <a:r>
              <a:rPr lang="en-US" sz="2400" dirty="0" smtClean="0"/>
              <a:t>$d </a:t>
            </a:r>
            <a:r>
              <a:rPr lang="en-US" sz="2400" dirty="0"/>
              <a:t>1915-2005, </a:t>
            </a:r>
            <a:r>
              <a:rPr lang="en-US" sz="2400" dirty="0" smtClean="0"/>
              <a:t>$e </a:t>
            </a:r>
            <a:r>
              <a:rPr lang="en-US" sz="2400" dirty="0" err="1"/>
              <a:t>honouree</a:t>
            </a:r>
            <a:r>
              <a:rPr lang="en-US" sz="2400" dirty="0"/>
              <a:t>.</a:t>
            </a:r>
          </a:p>
          <a:p>
            <a:pPr marL="0" indent="0">
              <a:buNone/>
            </a:pPr>
            <a:r>
              <a:rPr lang="en-US" sz="2400" dirty="0" smtClean="0"/>
              <a:t>700 1_  Preston</a:t>
            </a:r>
            <a:r>
              <a:rPr lang="en-US" sz="2400" dirty="0"/>
              <a:t>, Richard J., </a:t>
            </a:r>
            <a:r>
              <a:rPr lang="en-US" sz="2400" dirty="0" smtClean="0"/>
              <a:t>$d </a:t>
            </a:r>
            <a:r>
              <a:rPr lang="en-US" sz="2400" dirty="0"/>
              <a:t>1931- </a:t>
            </a:r>
            <a:r>
              <a:rPr lang="en-US" sz="2400" dirty="0" smtClean="0"/>
              <a:t>$e </a:t>
            </a:r>
            <a:r>
              <a:rPr lang="en-US" sz="2400" dirty="0"/>
              <a:t>editor.</a:t>
            </a:r>
          </a:p>
        </p:txBody>
      </p:sp>
      <p:sp>
        <p:nvSpPr>
          <p:cNvPr id="4" name="Slide Number Placeholder 3"/>
          <p:cNvSpPr>
            <a:spLocks noGrp="1"/>
          </p:cNvSpPr>
          <p:nvPr>
            <p:ph type="sldNum" sz="quarter" idx="12"/>
          </p:nvPr>
        </p:nvSpPr>
        <p:spPr/>
        <p:txBody>
          <a:bodyPr/>
          <a:lstStyle/>
          <a:p>
            <a:fld id="{A00A331D-2EB0-4CEE-8662-2FAB66802E28}" type="slidenum">
              <a:rPr lang="en-US" smtClean="0"/>
              <a:t>47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905" y="1360899"/>
            <a:ext cx="2947111" cy="4425696"/>
          </a:xfrm>
          <a:prstGeom prst="rect">
            <a:avLst/>
          </a:prstGeom>
        </p:spPr>
      </p:pic>
    </p:spTree>
    <p:extLst>
      <p:ext uri="{BB962C8B-B14F-4D97-AF65-F5344CB8AC3E}">
        <p14:creationId xmlns:p14="http://schemas.microsoft.com/office/powerpoint/2010/main" val="32679265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59712"/>
            <a:ext cx="10515600" cy="34830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838199" y="1041811"/>
            <a:ext cx="11353801" cy="5497101"/>
          </a:xfrm>
        </p:spPr>
        <p:txBody>
          <a:bodyPr>
            <a:normAutofit/>
          </a:bodyPr>
          <a:lstStyle/>
          <a:p>
            <a:pPr marL="0" indent="0">
              <a:buNone/>
            </a:pPr>
            <a:r>
              <a:rPr lang="en-US" sz="2400" dirty="0" smtClean="0"/>
              <a:t>110 2_  Florida </a:t>
            </a:r>
            <a:r>
              <a:rPr lang="en-US" sz="2400" dirty="0"/>
              <a:t>College English Association. </a:t>
            </a:r>
            <a:r>
              <a:rPr lang="en-US" sz="2400" dirty="0" smtClean="0"/>
              <a:t>$b </a:t>
            </a:r>
            <a:r>
              <a:rPr lang="en-US" sz="2400" dirty="0"/>
              <a:t>Annual Meeting </a:t>
            </a:r>
            <a:endParaRPr lang="en-US" sz="2400" dirty="0" smtClean="0"/>
          </a:p>
          <a:p>
            <a:pPr marL="0" indent="0">
              <a:buNone/>
            </a:pPr>
            <a:r>
              <a:rPr lang="en-US" sz="2400" dirty="0" smtClean="0"/>
              <a:t>              $d </a:t>
            </a:r>
            <a:r>
              <a:rPr lang="en-US" sz="2400" dirty="0"/>
              <a:t>(2012 : </a:t>
            </a:r>
            <a:r>
              <a:rPr lang="en-US" sz="2400" dirty="0" smtClean="0"/>
              <a:t>$c </a:t>
            </a:r>
            <a:r>
              <a:rPr lang="en-US" sz="2400" dirty="0" err="1"/>
              <a:t>Ybor</a:t>
            </a:r>
            <a:r>
              <a:rPr lang="en-US" sz="2400" dirty="0"/>
              <a:t> City, Tampa, Fla.), </a:t>
            </a:r>
            <a:r>
              <a:rPr lang="en-US" sz="2400" dirty="0" smtClean="0"/>
              <a:t>$e </a:t>
            </a:r>
            <a:r>
              <a:rPr lang="en-US" sz="2400" dirty="0"/>
              <a:t>author.</a:t>
            </a:r>
          </a:p>
          <a:p>
            <a:pPr marL="0" indent="0">
              <a:buNone/>
            </a:pPr>
            <a:r>
              <a:rPr lang="en-US" sz="2400" dirty="0" smtClean="0"/>
              <a:t>245 10  Florida </a:t>
            </a:r>
            <a:r>
              <a:rPr lang="en-US" sz="2400" dirty="0"/>
              <a:t>studies : </a:t>
            </a:r>
            <a:r>
              <a:rPr lang="en-US" sz="2400" dirty="0" smtClean="0"/>
              <a:t>$b </a:t>
            </a:r>
            <a:r>
              <a:rPr lang="en-US" sz="2400" dirty="0"/>
              <a:t>selected papers from the 2012 and </a:t>
            </a:r>
            <a:endParaRPr lang="en-US" sz="2400" dirty="0" smtClean="0"/>
          </a:p>
          <a:p>
            <a:pPr marL="0" indent="0">
              <a:buNone/>
            </a:pPr>
            <a:r>
              <a:rPr lang="en-US" sz="2400" dirty="0"/>
              <a:t>	</a:t>
            </a:r>
            <a:r>
              <a:rPr lang="en-US" sz="2400" dirty="0" smtClean="0"/>
              <a:t> 2013 </a:t>
            </a:r>
            <a:r>
              <a:rPr lang="en-US" sz="2400" dirty="0"/>
              <a:t>Annual Meetings of </a:t>
            </a:r>
            <a:r>
              <a:rPr lang="en-US" sz="2400" dirty="0" smtClean="0"/>
              <a:t>the </a:t>
            </a:r>
            <a:r>
              <a:rPr lang="en-US" sz="2400" dirty="0"/>
              <a:t>Florida College English </a:t>
            </a:r>
            <a:endParaRPr lang="en-US" sz="2400" dirty="0" smtClean="0"/>
          </a:p>
          <a:p>
            <a:pPr marL="0" indent="0">
              <a:buNone/>
            </a:pPr>
            <a:r>
              <a:rPr lang="en-US" sz="2400" dirty="0"/>
              <a:t>	</a:t>
            </a:r>
            <a:r>
              <a:rPr lang="en-US" sz="2400" dirty="0" smtClean="0"/>
              <a:t> Association </a:t>
            </a:r>
            <a:r>
              <a:rPr lang="en-US" sz="2400" dirty="0"/>
              <a:t>/ </a:t>
            </a:r>
            <a:r>
              <a:rPr lang="en-US" sz="2400" dirty="0" smtClean="0"/>
              <a:t>$c </a:t>
            </a:r>
            <a:r>
              <a:rPr lang="en-US" sz="2400" dirty="0"/>
              <a:t>edited by Paul D. Reich and </a:t>
            </a:r>
            <a:r>
              <a:rPr lang="en-US" sz="2400" dirty="0" smtClean="0"/>
              <a:t>Andrew</a:t>
            </a:r>
          </a:p>
          <a:p>
            <a:pPr marL="0" indent="0">
              <a:buNone/>
            </a:pPr>
            <a:r>
              <a:rPr lang="en-US" sz="2400" dirty="0"/>
              <a:t>	</a:t>
            </a:r>
            <a:r>
              <a:rPr lang="en-US" sz="2400" dirty="0" smtClean="0"/>
              <a:t> </a:t>
            </a:r>
            <a:r>
              <a:rPr lang="en-US" sz="2400" dirty="0" err="1" smtClean="0"/>
              <a:t>Leib</a:t>
            </a:r>
            <a:r>
              <a:rPr lang="en-US" sz="2400" dirty="0" smtClean="0"/>
              <a:t>.</a:t>
            </a:r>
          </a:p>
          <a:p>
            <a:pPr marL="0" indent="0">
              <a:buNone/>
            </a:pPr>
            <a:r>
              <a:rPr lang="en-US" sz="2400" dirty="0"/>
              <a:t>650 </a:t>
            </a:r>
            <a:r>
              <a:rPr lang="en-US" sz="2400" dirty="0" smtClean="0"/>
              <a:t>_0  American </a:t>
            </a:r>
            <a:r>
              <a:rPr lang="en-US" sz="2400" dirty="0"/>
              <a:t>literature </a:t>
            </a:r>
            <a:r>
              <a:rPr lang="en-US" sz="2400" dirty="0" smtClean="0"/>
              <a:t>$z </a:t>
            </a:r>
            <a:r>
              <a:rPr lang="en-US" sz="2400" dirty="0"/>
              <a:t>Florida </a:t>
            </a:r>
            <a:r>
              <a:rPr lang="en-US" sz="2400" dirty="0" smtClean="0"/>
              <a:t>$x </a:t>
            </a:r>
            <a:r>
              <a:rPr lang="en-US" sz="2400" dirty="0"/>
              <a:t>History and criticism </a:t>
            </a:r>
            <a:endParaRPr lang="en-US" sz="2400" dirty="0" smtClean="0"/>
          </a:p>
          <a:p>
            <a:pPr marL="0" indent="0">
              <a:buNone/>
            </a:pPr>
            <a:r>
              <a:rPr lang="en-US" sz="2400" dirty="0"/>
              <a:t>	</a:t>
            </a:r>
            <a:r>
              <a:rPr lang="en-US" sz="2400" dirty="0" smtClean="0"/>
              <a:t> $v </a:t>
            </a:r>
            <a:r>
              <a:rPr lang="en-US" sz="2400" dirty="0"/>
              <a:t>Congresses</a:t>
            </a:r>
            <a:r>
              <a:rPr lang="en-US" sz="2400" dirty="0" smtClean="0"/>
              <a:t>.</a:t>
            </a:r>
          </a:p>
          <a:p>
            <a:pPr marL="0" indent="0">
              <a:buNone/>
            </a:pPr>
            <a:r>
              <a:rPr lang="en-US" sz="2400" dirty="0">
                <a:solidFill>
                  <a:srgbClr val="FF0000"/>
                </a:solidFill>
              </a:rPr>
              <a:t>655 </a:t>
            </a:r>
            <a:r>
              <a:rPr lang="en-US" sz="2400" dirty="0" smtClean="0">
                <a:solidFill>
                  <a:srgbClr val="FF0000"/>
                </a:solidFill>
              </a:rPr>
              <a:t>_7  Conference </a:t>
            </a:r>
            <a:r>
              <a:rPr lang="en-US" sz="2400" dirty="0">
                <a:solidFill>
                  <a:srgbClr val="FF0000"/>
                </a:solidFill>
              </a:rPr>
              <a:t>papers and proceedings. </a:t>
            </a:r>
            <a:r>
              <a:rPr lang="en-US" sz="2400" dirty="0" smtClean="0">
                <a:solidFill>
                  <a:srgbClr val="FF0000"/>
                </a:solidFill>
              </a:rPr>
              <a:t>$2 </a:t>
            </a:r>
            <a:r>
              <a:rPr lang="en-US" sz="2400" dirty="0" err="1">
                <a:solidFill>
                  <a:srgbClr val="FF0000"/>
                </a:solidFill>
              </a:rPr>
              <a:t>lcgft</a:t>
            </a:r>
            <a:endParaRPr lang="en-US" sz="2400" dirty="0">
              <a:solidFill>
                <a:srgbClr val="FF0000"/>
              </a:solidFill>
            </a:endParaRPr>
          </a:p>
          <a:p>
            <a:pPr marL="0" indent="0">
              <a:buNone/>
            </a:pPr>
            <a:r>
              <a:rPr lang="en-US" sz="2400" dirty="0">
                <a:solidFill>
                  <a:srgbClr val="FF0000"/>
                </a:solidFill>
              </a:rPr>
              <a:t>655 </a:t>
            </a:r>
            <a:r>
              <a:rPr lang="en-US" sz="2400" dirty="0" smtClean="0">
                <a:solidFill>
                  <a:srgbClr val="FF0000"/>
                </a:solidFill>
              </a:rPr>
              <a:t>_7  Literary </a:t>
            </a:r>
            <a:r>
              <a:rPr lang="en-US" sz="2400" dirty="0">
                <a:solidFill>
                  <a:srgbClr val="FF0000"/>
                </a:solidFill>
              </a:rPr>
              <a:t>criticism. </a:t>
            </a:r>
            <a:r>
              <a:rPr lang="en-US" sz="2400" dirty="0" smtClean="0">
                <a:solidFill>
                  <a:srgbClr val="FF0000"/>
                </a:solidFill>
              </a:rPr>
              <a:t>$2 </a:t>
            </a:r>
            <a:r>
              <a:rPr lang="en-US" sz="2400" dirty="0" err="1" smtClean="0">
                <a:solidFill>
                  <a:srgbClr val="FF0000"/>
                </a:solidFill>
              </a:rPr>
              <a:t>lcgft</a:t>
            </a:r>
            <a:endParaRPr lang="en-US" sz="2400" dirty="0" smtClean="0">
              <a:solidFill>
                <a:srgbClr val="FF0000"/>
              </a:solidFill>
            </a:endParaRPr>
          </a:p>
          <a:p>
            <a:pPr marL="0" indent="0">
              <a:buNone/>
            </a:pPr>
            <a:r>
              <a:rPr lang="en-US" sz="2400" dirty="0"/>
              <a:t>710 </a:t>
            </a:r>
            <a:r>
              <a:rPr lang="en-US" sz="2400" dirty="0" smtClean="0"/>
              <a:t>2_  Florida </a:t>
            </a:r>
            <a:r>
              <a:rPr lang="en-US" sz="2400" dirty="0"/>
              <a:t>College English Association. </a:t>
            </a:r>
            <a:r>
              <a:rPr lang="en-US" sz="2400" dirty="0" smtClean="0"/>
              <a:t>$b </a:t>
            </a:r>
            <a:r>
              <a:rPr lang="en-US" sz="2400" dirty="0"/>
              <a:t>Annual Meeting </a:t>
            </a:r>
            <a:endParaRPr lang="en-US" sz="2400" dirty="0" smtClean="0"/>
          </a:p>
          <a:p>
            <a:pPr marL="0" indent="0">
              <a:buNone/>
            </a:pPr>
            <a:r>
              <a:rPr lang="en-US" sz="2400" dirty="0"/>
              <a:t>	</a:t>
            </a:r>
            <a:r>
              <a:rPr lang="en-US" sz="2400" dirty="0" smtClean="0"/>
              <a:t> $d </a:t>
            </a:r>
            <a:r>
              <a:rPr lang="en-US" sz="2400" dirty="0"/>
              <a:t>(2013 : </a:t>
            </a:r>
            <a:r>
              <a:rPr lang="en-US" sz="2400" dirty="0" smtClean="0"/>
              <a:t>$c </a:t>
            </a:r>
            <a:r>
              <a:rPr lang="en-US" sz="2400" dirty="0" err="1"/>
              <a:t>Ybor</a:t>
            </a:r>
            <a:r>
              <a:rPr lang="en-US" sz="2400" dirty="0"/>
              <a:t> City, Tampa, Fla.), </a:t>
            </a:r>
            <a:r>
              <a:rPr lang="en-US" sz="2400" dirty="0" smtClean="0"/>
              <a:t>$e </a:t>
            </a:r>
            <a:r>
              <a:rPr lang="en-US" sz="2400" dirty="0"/>
              <a:t>author.</a:t>
            </a:r>
          </a:p>
        </p:txBody>
      </p:sp>
      <p:sp>
        <p:nvSpPr>
          <p:cNvPr id="4" name="Slide Number Placeholder 3"/>
          <p:cNvSpPr>
            <a:spLocks noGrp="1"/>
          </p:cNvSpPr>
          <p:nvPr>
            <p:ph type="sldNum" sz="quarter" idx="12"/>
          </p:nvPr>
        </p:nvSpPr>
        <p:spPr/>
        <p:txBody>
          <a:bodyPr/>
          <a:lstStyle/>
          <a:p>
            <a:fld id="{A00A331D-2EB0-4CEE-8662-2FAB66802E28}" type="slidenum">
              <a:rPr lang="en-US" smtClean="0"/>
              <a:t>48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331" y="2069306"/>
            <a:ext cx="2335721" cy="3259550"/>
          </a:xfrm>
          <a:prstGeom prst="rect">
            <a:avLst/>
          </a:prstGeom>
        </p:spPr>
      </p:pic>
    </p:spTree>
    <p:extLst>
      <p:ext uri="{BB962C8B-B14F-4D97-AF65-F5344CB8AC3E}">
        <p14:creationId xmlns:p14="http://schemas.microsoft.com/office/powerpoint/2010/main" val="700435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8"/>
            <a:ext cx="10515600" cy="34830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4037744" y="983432"/>
            <a:ext cx="8154257" cy="5878939"/>
          </a:xfrm>
        </p:spPr>
        <p:txBody>
          <a:bodyPr>
            <a:normAutofit lnSpcReduction="10000"/>
          </a:bodyPr>
          <a:lstStyle/>
          <a:p>
            <a:pPr marL="0" indent="0">
              <a:buNone/>
            </a:pPr>
            <a:r>
              <a:rPr lang="en-US" sz="2600" dirty="0" smtClean="0"/>
              <a:t>100 1_ </a:t>
            </a:r>
            <a:r>
              <a:rPr lang="en-US" sz="2600" dirty="0" smtClean="0"/>
              <a:t> Hammond</a:t>
            </a:r>
            <a:r>
              <a:rPr lang="en-US" sz="2600" dirty="0"/>
              <a:t>, Amy, </a:t>
            </a:r>
            <a:r>
              <a:rPr lang="en-US" sz="2600" dirty="0" smtClean="0"/>
              <a:t>$e </a:t>
            </a:r>
            <a:r>
              <a:rPr lang="en-US" sz="2600" dirty="0"/>
              <a:t>author. </a:t>
            </a:r>
          </a:p>
          <a:p>
            <a:pPr marL="0" indent="0">
              <a:buNone/>
            </a:pPr>
            <a:r>
              <a:rPr lang="en-US" sz="2600" dirty="0" smtClean="0"/>
              <a:t>245 10 </a:t>
            </a:r>
            <a:r>
              <a:rPr lang="en-US" sz="2600" dirty="0" smtClean="0"/>
              <a:t> When </a:t>
            </a:r>
            <a:r>
              <a:rPr lang="en-US" sz="2600" dirty="0"/>
              <a:t>I grow up, I'll be a Gator! / </a:t>
            </a:r>
            <a:r>
              <a:rPr lang="en-US" sz="2600" dirty="0" smtClean="0"/>
              <a:t>$c Amy </a:t>
            </a:r>
          </a:p>
          <a:p>
            <a:pPr marL="0" indent="0">
              <a:buNone/>
            </a:pPr>
            <a:r>
              <a:rPr lang="en-US" sz="2600" dirty="0"/>
              <a:t>	</a:t>
            </a:r>
            <a:r>
              <a:rPr lang="en-US" sz="2600" dirty="0" smtClean="0"/>
              <a:t> </a:t>
            </a:r>
            <a:r>
              <a:rPr lang="en-US" sz="2600" dirty="0" smtClean="0"/>
              <a:t> Hammond </a:t>
            </a:r>
            <a:r>
              <a:rPr lang="en-US" sz="2600" dirty="0"/>
              <a:t>; illustrated by </a:t>
            </a:r>
            <a:r>
              <a:rPr lang="en-US" sz="2600" dirty="0" err="1"/>
              <a:t>Charr</a:t>
            </a:r>
            <a:r>
              <a:rPr lang="en-US" sz="2600" dirty="0"/>
              <a:t> Floyd</a:t>
            </a:r>
            <a:r>
              <a:rPr lang="en-US" sz="2600" dirty="0" smtClean="0"/>
              <a:t>.</a:t>
            </a:r>
          </a:p>
          <a:p>
            <a:pPr marL="0" indent="0">
              <a:buNone/>
            </a:pPr>
            <a:r>
              <a:rPr lang="en-US" sz="2600" dirty="0" smtClean="0"/>
              <a:t>385 </a:t>
            </a:r>
            <a:r>
              <a:rPr lang="en-US" sz="2600" dirty="0"/>
              <a:t>__  Preteens </a:t>
            </a:r>
            <a:r>
              <a:rPr lang="en-US" sz="2600" dirty="0" smtClean="0"/>
              <a:t>$2 </a:t>
            </a:r>
            <a:r>
              <a:rPr lang="en-US" sz="2600" dirty="0" err="1" smtClean="0"/>
              <a:t>lcdgt</a:t>
            </a:r>
            <a:endParaRPr lang="en-US" sz="2600" dirty="0" smtClean="0"/>
          </a:p>
          <a:p>
            <a:pPr marL="0" indent="0">
              <a:buNone/>
            </a:pPr>
            <a:r>
              <a:rPr lang="en-US" sz="2600" dirty="0" smtClean="0"/>
              <a:t>520 __ </a:t>
            </a:r>
            <a:r>
              <a:rPr lang="en-US" sz="2600" dirty="0" smtClean="0"/>
              <a:t> A </a:t>
            </a:r>
            <a:r>
              <a:rPr lang="en-US" sz="2600" dirty="0"/>
              <a:t>young boy dreams of the day when he </a:t>
            </a:r>
            <a:r>
              <a:rPr lang="en-US" sz="2600" dirty="0" smtClean="0"/>
              <a:t>will</a:t>
            </a:r>
          </a:p>
          <a:p>
            <a:pPr marL="0" indent="0">
              <a:buNone/>
            </a:pPr>
            <a:r>
              <a:rPr lang="en-US" sz="2600" dirty="0"/>
              <a:t>	</a:t>
            </a:r>
            <a:r>
              <a:rPr lang="en-US" sz="2600" dirty="0" smtClean="0"/>
              <a:t> </a:t>
            </a:r>
            <a:r>
              <a:rPr lang="en-US" sz="2600" dirty="0" smtClean="0"/>
              <a:t> be </a:t>
            </a:r>
            <a:r>
              <a:rPr lang="en-US" sz="2600" dirty="0"/>
              <a:t>old enough to attend the University </a:t>
            </a:r>
            <a:r>
              <a:rPr lang="en-US" sz="2600" dirty="0" smtClean="0"/>
              <a:t>of</a:t>
            </a:r>
          </a:p>
          <a:p>
            <a:pPr marL="0" indent="0">
              <a:buNone/>
            </a:pPr>
            <a:r>
              <a:rPr lang="en-US" sz="2600" dirty="0"/>
              <a:t>	</a:t>
            </a:r>
            <a:r>
              <a:rPr lang="en-US" sz="2600" dirty="0" smtClean="0"/>
              <a:t> </a:t>
            </a:r>
            <a:r>
              <a:rPr lang="en-US" sz="2600" dirty="0" smtClean="0"/>
              <a:t> Florida </a:t>
            </a:r>
            <a:r>
              <a:rPr lang="en-US" sz="2600" dirty="0"/>
              <a:t>and support the college's Gator </a:t>
            </a:r>
            <a:r>
              <a:rPr lang="en-US" sz="2600" dirty="0" smtClean="0"/>
              <a:t>sports</a:t>
            </a:r>
          </a:p>
          <a:p>
            <a:pPr marL="0" indent="0">
              <a:buNone/>
            </a:pPr>
            <a:r>
              <a:rPr lang="en-US" sz="2600" dirty="0"/>
              <a:t>	</a:t>
            </a:r>
            <a:r>
              <a:rPr lang="en-US" sz="2600" dirty="0" smtClean="0"/>
              <a:t> </a:t>
            </a:r>
            <a:r>
              <a:rPr lang="en-US" sz="2600" dirty="0" smtClean="0"/>
              <a:t> programs</a:t>
            </a:r>
            <a:r>
              <a:rPr lang="en-US" sz="2600" dirty="0"/>
              <a:t>.</a:t>
            </a:r>
          </a:p>
          <a:p>
            <a:pPr marL="0" indent="0">
              <a:buNone/>
            </a:pPr>
            <a:r>
              <a:rPr lang="en-US" sz="2600" dirty="0" smtClean="0"/>
              <a:t>610 20 </a:t>
            </a:r>
            <a:r>
              <a:rPr lang="en-US" sz="2600" dirty="0" smtClean="0"/>
              <a:t> Florida </a:t>
            </a:r>
            <a:r>
              <a:rPr lang="en-US" sz="2600" dirty="0"/>
              <a:t>Gators (Football team) $</a:t>
            </a:r>
            <a:r>
              <a:rPr lang="en-US" sz="2600" dirty="0" smtClean="0"/>
              <a:t>v </a:t>
            </a:r>
            <a:r>
              <a:rPr lang="en-US" sz="2600" dirty="0"/>
              <a:t>Juvenile fiction.</a:t>
            </a:r>
          </a:p>
          <a:p>
            <a:pPr marL="0" indent="0">
              <a:buNone/>
            </a:pPr>
            <a:r>
              <a:rPr lang="en-US" sz="2600" dirty="0" smtClean="0"/>
              <a:t>610 20 </a:t>
            </a:r>
            <a:r>
              <a:rPr lang="en-US" sz="2600" dirty="0" smtClean="0"/>
              <a:t> Florida </a:t>
            </a:r>
            <a:r>
              <a:rPr lang="en-US" sz="2600" dirty="0"/>
              <a:t>Gators (Basketball team) </a:t>
            </a:r>
            <a:r>
              <a:rPr lang="en-US" sz="2600" dirty="0" smtClean="0"/>
              <a:t>$v </a:t>
            </a:r>
            <a:r>
              <a:rPr lang="en-US" sz="2600" dirty="0"/>
              <a:t>Juvenile fiction.</a:t>
            </a:r>
          </a:p>
          <a:p>
            <a:pPr marL="0" indent="0">
              <a:buNone/>
            </a:pPr>
            <a:r>
              <a:rPr lang="en-US" sz="2600" dirty="0" smtClean="0"/>
              <a:t>610 20 </a:t>
            </a:r>
            <a:r>
              <a:rPr lang="en-US" sz="2600" dirty="0" smtClean="0"/>
              <a:t> University </a:t>
            </a:r>
            <a:r>
              <a:rPr lang="en-US" sz="2600" dirty="0"/>
              <a:t>of Florida </a:t>
            </a:r>
            <a:r>
              <a:rPr lang="en-US" sz="2600" dirty="0" smtClean="0"/>
              <a:t>$v </a:t>
            </a:r>
            <a:r>
              <a:rPr lang="en-US" sz="2600" dirty="0"/>
              <a:t>Juvenile fiction.</a:t>
            </a:r>
          </a:p>
          <a:p>
            <a:pPr marL="0" indent="0">
              <a:buNone/>
            </a:pPr>
            <a:r>
              <a:rPr lang="en-US" sz="2600" dirty="0" smtClean="0">
                <a:solidFill>
                  <a:srgbClr val="FF0000"/>
                </a:solidFill>
              </a:rPr>
              <a:t>655 _7 </a:t>
            </a:r>
            <a:r>
              <a:rPr lang="en-US" sz="2600" dirty="0" smtClean="0">
                <a:solidFill>
                  <a:srgbClr val="FF0000"/>
                </a:solidFill>
              </a:rPr>
              <a:t> Picture </a:t>
            </a:r>
            <a:r>
              <a:rPr lang="en-US" sz="2600" dirty="0">
                <a:solidFill>
                  <a:srgbClr val="FF0000"/>
                </a:solidFill>
              </a:rPr>
              <a:t>books. </a:t>
            </a:r>
            <a:r>
              <a:rPr lang="en-US" sz="2600" dirty="0" smtClean="0">
                <a:solidFill>
                  <a:srgbClr val="FF0000"/>
                </a:solidFill>
              </a:rPr>
              <a:t>$2 </a:t>
            </a:r>
            <a:r>
              <a:rPr lang="en-US" sz="2600" dirty="0" err="1" smtClean="0">
                <a:solidFill>
                  <a:srgbClr val="FF0000"/>
                </a:solidFill>
              </a:rPr>
              <a:t>lcgft</a:t>
            </a:r>
            <a:endParaRPr lang="en-US" sz="2600" dirty="0" smtClean="0">
              <a:solidFill>
                <a:srgbClr val="FF0000"/>
              </a:solidFill>
            </a:endParaRPr>
          </a:p>
          <a:p>
            <a:pPr marL="0" indent="0">
              <a:buNone/>
            </a:pPr>
            <a:r>
              <a:rPr lang="en-US" sz="2600" dirty="0" smtClean="0">
                <a:solidFill>
                  <a:srgbClr val="FF0000"/>
                </a:solidFill>
              </a:rPr>
              <a:t>655 _7  Fiction. $2 </a:t>
            </a:r>
            <a:r>
              <a:rPr lang="en-US" sz="2600" dirty="0" err="1" smtClean="0">
                <a:solidFill>
                  <a:srgbClr val="FF0000"/>
                </a:solidFill>
              </a:rPr>
              <a:t>lcgft</a:t>
            </a:r>
            <a:endParaRPr lang="en-US" sz="2600" dirty="0" smtClean="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1705"/>
            <a:ext cx="3847338" cy="4941951"/>
          </a:xfrm>
          <a:prstGeom prst="rect">
            <a:avLst/>
          </a:prstGeom>
        </p:spPr>
      </p:pic>
    </p:spTree>
    <p:extLst>
      <p:ext uri="{BB962C8B-B14F-4D97-AF65-F5344CB8AC3E}">
        <p14:creationId xmlns:p14="http://schemas.microsoft.com/office/powerpoint/2010/main" val="4016461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Library of Congress Genre/Form Terms</a:t>
            </a:r>
            <a:endParaRPr lang="en-US" sz="4800" dirty="0"/>
          </a:p>
        </p:txBody>
      </p:sp>
    </p:spTree>
    <p:extLst>
      <p:ext uri="{BB962C8B-B14F-4D97-AF65-F5344CB8AC3E}">
        <p14:creationId xmlns:p14="http://schemas.microsoft.com/office/powerpoint/2010/main" val="3844466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161342"/>
            <a:ext cx="10515600" cy="980427"/>
          </a:xfrm>
        </p:spPr>
        <p:txBody>
          <a:bodyPr/>
          <a:lstStyle/>
          <a:p>
            <a:r>
              <a:rPr lang="en-US" dirty="0" smtClean="0"/>
              <a:t>General Term Examples</a:t>
            </a:r>
            <a:endParaRPr lang="en-US" dirty="0"/>
          </a:p>
        </p:txBody>
      </p:sp>
      <p:sp>
        <p:nvSpPr>
          <p:cNvPr id="3" name="Content Placeholder 2"/>
          <p:cNvSpPr>
            <a:spLocks noGrp="1"/>
          </p:cNvSpPr>
          <p:nvPr>
            <p:ph idx="1"/>
          </p:nvPr>
        </p:nvSpPr>
        <p:spPr>
          <a:xfrm>
            <a:off x="394039" y="1555033"/>
            <a:ext cx="11566849" cy="4801317"/>
          </a:xfrm>
        </p:spPr>
        <p:txBody>
          <a:bodyPr>
            <a:normAutofit/>
          </a:bodyPr>
          <a:lstStyle/>
          <a:p>
            <a:pPr marL="0" indent="0">
              <a:buNone/>
            </a:pPr>
            <a:r>
              <a:rPr lang="en-US" altLang="ja-JP" dirty="0"/>
              <a:t>245 00  </a:t>
            </a:r>
            <a:r>
              <a:rPr lang="en-US" altLang="ja-JP" dirty="0" smtClean="0"/>
              <a:t>Clearwater-</a:t>
            </a:r>
            <a:r>
              <a:rPr lang="en-US" altLang="ja-JP" dirty="0" err="1" smtClean="0"/>
              <a:t>opoly</a:t>
            </a:r>
            <a:r>
              <a:rPr lang="en-US" altLang="ja-JP" dirty="0" smtClean="0"/>
              <a:t>.</a:t>
            </a:r>
          </a:p>
          <a:p>
            <a:pPr marL="0" indent="0">
              <a:buNone/>
            </a:pPr>
            <a:r>
              <a:rPr lang="en-US" altLang="ja-JP" dirty="0" smtClean="0"/>
              <a:t>246 3_  </a:t>
            </a:r>
            <a:r>
              <a:rPr lang="en-US" altLang="ja-JP" dirty="0" err="1" smtClean="0"/>
              <a:t>Clearwateropoly</a:t>
            </a:r>
            <a:endParaRPr lang="en-US" altLang="ja-JP" dirty="0"/>
          </a:p>
          <a:p>
            <a:pPr marL="0" indent="0">
              <a:buNone/>
            </a:pPr>
            <a:r>
              <a:rPr lang="en-US" dirty="0" smtClean="0"/>
              <a:t>500 __  “A fun game celebrating the</a:t>
            </a:r>
          </a:p>
          <a:p>
            <a:pPr marL="0" indent="0">
              <a:buNone/>
            </a:pPr>
            <a:r>
              <a:rPr lang="en-US" dirty="0"/>
              <a:t>	</a:t>
            </a:r>
            <a:r>
              <a:rPr lang="en-US" dirty="0" smtClean="0"/>
              <a:t>   top beach town in Florida”--</a:t>
            </a:r>
          </a:p>
          <a:p>
            <a:pPr marL="0" indent="0">
              <a:buNone/>
            </a:pPr>
            <a:r>
              <a:rPr lang="en-US" dirty="0"/>
              <a:t> </a:t>
            </a:r>
            <a:r>
              <a:rPr lang="en-US" dirty="0" smtClean="0"/>
              <a:t>   	   Box cover.</a:t>
            </a:r>
          </a:p>
          <a:p>
            <a:pPr marL="0" indent="0">
              <a:buNone/>
            </a:pPr>
            <a:r>
              <a:rPr lang="en-US" dirty="0" smtClean="0">
                <a:solidFill>
                  <a:srgbClr val="FF0000"/>
                </a:solidFill>
              </a:rPr>
              <a:t>655 _7  </a:t>
            </a:r>
            <a:r>
              <a:rPr lang="en-US" dirty="0">
                <a:solidFill>
                  <a:srgbClr val="FF0000"/>
                </a:solidFill>
              </a:rPr>
              <a:t>Board games.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50</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839" y="501502"/>
            <a:ext cx="6588155" cy="6037410"/>
          </a:xfrm>
          <a:prstGeom prst="rect">
            <a:avLst/>
          </a:prstGeom>
        </p:spPr>
      </p:pic>
    </p:spTree>
    <p:extLst>
      <p:ext uri="{BB962C8B-B14F-4D97-AF65-F5344CB8AC3E}">
        <p14:creationId xmlns:p14="http://schemas.microsoft.com/office/powerpoint/2010/main" val="184060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1128997" y="1825624"/>
            <a:ext cx="6911899" cy="4801317"/>
          </a:xfrm>
        </p:spPr>
        <p:txBody>
          <a:bodyPr>
            <a:normAutofit/>
          </a:bodyPr>
          <a:lstStyle/>
          <a:p>
            <a:pPr marL="0" indent="0">
              <a:buNone/>
            </a:pPr>
            <a:r>
              <a:rPr lang="en-US" dirty="0"/>
              <a:t>245 04  The Florida historical quarterly.</a:t>
            </a:r>
            <a:endParaRPr lang="en-US" dirty="0" smtClean="0"/>
          </a:p>
          <a:p>
            <a:pPr marL="0" indent="0">
              <a:buNone/>
            </a:pPr>
            <a:r>
              <a:rPr lang="en-US" dirty="0" smtClean="0"/>
              <a:t>310 __  Quarterly</a:t>
            </a:r>
          </a:p>
          <a:p>
            <a:pPr marL="0" indent="0">
              <a:buNone/>
            </a:pPr>
            <a:r>
              <a:rPr lang="en-US" dirty="0"/>
              <a:t>651 </a:t>
            </a:r>
            <a:r>
              <a:rPr lang="en-US" dirty="0" smtClean="0"/>
              <a:t>_0  Florida $x </a:t>
            </a:r>
            <a:r>
              <a:rPr lang="en-US" dirty="0"/>
              <a:t>History </a:t>
            </a:r>
            <a:r>
              <a:rPr lang="en-US" dirty="0" smtClean="0"/>
              <a:t>$v </a:t>
            </a:r>
            <a:r>
              <a:rPr lang="en-US" dirty="0"/>
              <a:t>Periodicals.</a:t>
            </a:r>
          </a:p>
          <a:p>
            <a:pPr marL="0" indent="0">
              <a:buNone/>
            </a:pPr>
            <a:r>
              <a:rPr lang="en-US" dirty="0" smtClean="0">
                <a:solidFill>
                  <a:srgbClr val="FF0000"/>
                </a:solidFill>
              </a:rPr>
              <a:t>655 _7  Periodicals. $2 </a:t>
            </a:r>
            <a:r>
              <a:rPr lang="en-US" dirty="0" err="1" smtClean="0">
                <a:solidFill>
                  <a:srgbClr val="FF0000"/>
                </a:solidFill>
              </a:rPr>
              <a:t>lcgft</a:t>
            </a:r>
            <a:endParaRPr lang="en-US" dirty="0" smtClean="0">
              <a:solidFill>
                <a:srgbClr val="FF0000"/>
              </a:solidFill>
            </a:endParaRPr>
          </a:p>
          <a:p>
            <a:pPr marL="0" indent="0">
              <a:buNone/>
            </a:pPr>
            <a:r>
              <a:rPr lang="en-US" dirty="0"/>
              <a:t>710 2_ </a:t>
            </a:r>
            <a:r>
              <a:rPr lang="en-US" dirty="0" smtClean="0"/>
              <a:t> </a:t>
            </a:r>
            <a:r>
              <a:rPr lang="en-US" dirty="0"/>
              <a:t>Florida Historical Society, </a:t>
            </a:r>
            <a:r>
              <a:rPr lang="en-US" dirty="0" smtClean="0"/>
              <a:t>$e</a:t>
            </a:r>
          </a:p>
          <a:p>
            <a:pPr marL="0" indent="0">
              <a:buNone/>
            </a:pPr>
            <a:r>
              <a:rPr lang="en-US" dirty="0"/>
              <a:t>	</a:t>
            </a:r>
            <a:r>
              <a:rPr lang="en-US" dirty="0" smtClean="0"/>
              <a:t>   issuing body.</a:t>
            </a:r>
            <a:endParaRPr lang="en-US" dirty="0"/>
          </a:p>
        </p:txBody>
      </p:sp>
      <p:sp>
        <p:nvSpPr>
          <p:cNvPr id="9" name="Slide Number Placeholder 8"/>
          <p:cNvSpPr>
            <a:spLocks noGrp="1"/>
          </p:cNvSpPr>
          <p:nvPr>
            <p:ph type="sldNum" sz="quarter" idx="12"/>
          </p:nvPr>
        </p:nvSpPr>
        <p:spPr/>
        <p:txBody>
          <a:bodyPr/>
          <a:lstStyle/>
          <a:p>
            <a:fld id="{A00A331D-2EB0-4CEE-8662-2FAB66802E28}" type="slidenum">
              <a:rPr lang="en-US" smtClean="0"/>
              <a:t>51</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489" y="1027906"/>
            <a:ext cx="3569402" cy="5352482"/>
          </a:xfrm>
          <a:prstGeom prst="rect">
            <a:avLst/>
          </a:prstGeom>
        </p:spPr>
      </p:pic>
    </p:spTree>
    <p:extLst>
      <p:ext uri="{BB962C8B-B14F-4D97-AF65-F5344CB8AC3E}">
        <p14:creationId xmlns:p14="http://schemas.microsoft.com/office/powerpoint/2010/main" val="5041539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5280917" y="1690688"/>
            <a:ext cx="6811766" cy="4801317"/>
          </a:xfrm>
        </p:spPr>
        <p:txBody>
          <a:bodyPr>
            <a:normAutofit fontScale="92500"/>
          </a:bodyPr>
          <a:lstStyle/>
          <a:p>
            <a:pPr marL="0" indent="0">
              <a:buNone/>
            </a:pPr>
            <a:r>
              <a:rPr lang="en-US" dirty="0" smtClean="0"/>
              <a:t>110 2_  Smithsonian </a:t>
            </a:r>
            <a:r>
              <a:rPr lang="en-US" dirty="0"/>
              <a:t>Marine Station at </a:t>
            </a:r>
            <a:r>
              <a:rPr lang="en-US" dirty="0" smtClean="0"/>
              <a:t>Fort</a:t>
            </a:r>
          </a:p>
          <a:p>
            <a:pPr marL="0" indent="0">
              <a:buNone/>
            </a:pPr>
            <a:r>
              <a:rPr lang="en-US" dirty="0"/>
              <a:t>	</a:t>
            </a:r>
            <a:r>
              <a:rPr lang="en-US" dirty="0" smtClean="0"/>
              <a:t>  Pierce </a:t>
            </a:r>
            <a:r>
              <a:rPr lang="en-US" dirty="0"/>
              <a:t>(Fort Pierce, Fla.), </a:t>
            </a:r>
            <a:r>
              <a:rPr lang="en-US" dirty="0" smtClean="0"/>
              <a:t>$e </a:t>
            </a:r>
            <a:r>
              <a:rPr lang="en-US" dirty="0"/>
              <a:t>author.</a:t>
            </a:r>
          </a:p>
          <a:p>
            <a:pPr marL="0" indent="0">
              <a:buNone/>
            </a:pPr>
            <a:r>
              <a:rPr lang="en-US" dirty="0" smtClean="0"/>
              <a:t>245 10  Annual </a:t>
            </a:r>
            <a:r>
              <a:rPr lang="en-US" dirty="0"/>
              <a:t>report / </a:t>
            </a:r>
            <a:r>
              <a:rPr lang="en-US" dirty="0" smtClean="0"/>
              <a:t>$c </a:t>
            </a:r>
            <a:r>
              <a:rPr lang="en-US" dirty="0"/>
              <a:t>Smithsonian </a:t>
            </a:r>
            <a:r>
              <a:rPr lang="en-US" dirty="0" smtClean="0"/>
              <a:t>Marine</a:t>
            </a:r>
          </a:p>
          <a:p>
            <a:pPr marL="0" indent="0">
              <a:buNone/>
            </a:pPr>
            <a:r>
              <a:rPr lang="en-US" dirty="0"/>
              <a:t>	</a:t>
            </a:r>
            <a:r>
              <a:rPr lang="en-US" dirty="0" smtClean="0"/>
              <a:t>  </a:t>
            </a:r>
            <a:r>
              <a:rPr lang="en-US" dirty="0"/>
              <a:t>Station at Fort Pierce.</a:t>
            </a:r>
          </a:p>
          <a:p>
            <a:pPr marL="0" indent="0">
              <a:buNone/>
            </a:pPr>
            <a:r>
              <a:rPr lang="en-US" dirty="0" smtClean="0"/>
              <a:t>310 __  Annual</a:t>
            </a:r>
            <a:endParaRPr lang="en-US" dirty="0"/>
          </a:p>
          <a:p>
            <a:pPr marL="0" indent="0">
              <a:buNone/>
            </a:pPr>
            <a:r>
              <a:rPr lang="en-US" dirty="0" smtClean="0"/>
              <a:t>610 20  Smithsonian </a:t>
            </a:r>
            <a:r>
              <a:rPr lang="en-US" dirty="0"/>
              <a:t>Marine Station at </a:t>
            </a:r>
            <a:r>
              <a:rPr lang="en-US" dirty="0" smtClean="0"/>
              <a:t>Fort</a:t>
            </a:r>
          </a:p>
          <a:p>
            <a:pPr marL="0" indent="0">
              <a:buNone/>
            </a:pPr>
            <a:r>
              <a:rPr lang="en-US" dirty="0"/>
              <a:t>	</a:t>
            </a:r>
            <a:r>
              <a:rPr lang="en-US" dirty="0" smtClean="0"/>
              <a:t>  </a:t>
            </a:r>
            <a:r>
              <a:rPr lang="en-US" dirty="0"/>
              <a:t>Pierce (Fort Pierce, Fla.) </a:t>
            </a:r>
            <a:r>
              <a:rPr lang="en-US" dirty="0" smtClean="0"/>
              <a:t>$v Periodicals</a:t>
            </a:r>
            <a:r>
              <a:rPr lang="en-US" dirty="0"/>
              <a:t>.</a:t>
            </a:r>
          </a:p>
          <a:p>
            <a:pPr marL="0" indent="0">
              <a:buNone/>
            </a:pPr>
            <a:r>
              <a:rPr lang="en-US" dirty="0"/>
              <a:t>650 </a:t>
            </a:r>
            <a:r>
              <a:rPr lang="en-US" dirty="0" smtClean="0"/>
              <a:t>_0  Marine </a:t>
            </a:r>
            <a:r>
              <a:rPr lang="en-US" dirty="0"/>
              <a:t>biology </a:t>
            </a:r>
            <a:r>
              <a:rPr lang="en-US" dirty="0" smtClean="0"/>
              <a:t>$x </a:t>
            </a:r>
            <a:r>
              <a:rPr lang="en-US" dirty="0"/>
              <a:t>Research </a:t>
            </a:r>
            <a:r>
              <a:rPr lang="en-US" dirty="0" smtClean="0"/>
              <a:t>$z </a:t>
            </a:r>
            <a:r>
              <a:rPr lang="en-US" dirty="0"/>
              <a:t>Florida </a:t>
            </a:r>
            <a:endParaRPr lang="en-US" dirty="0" smtClean="0"/>
          </a:p>
          <a:p>
            <a:pPr marL="0" indent="0">
              <a:buNone/>
            </a:pPr>
            <a:r>
              <a:rPr lang="en-US" dirty="0"/>
              <a:t>	</a:t>
            </a:r>
            <a:r>
              <a:rPr lang="en-US" dirty="0" smtClean="0"/>
              <a:t>  $v </a:t>
            </a:r>
            <a:r>
              <a:rPr lang="en-US" dirty="0"/>
              <a:t>Periodicals</a:t>
            </a:r>
            <a:r>
              <a:rPr lang="en-US" dirty="0" smtClean="0"/>
              <a:t>.</a:t>
            </a:r>
          </a:p>
          <a:p>
            <a:pPr marL="0" indent="0">
              <a:buNone/>
            </a:pPr>
            <a:r>
              <a:rPr lang="en-US" dirty="0">
                <a:solidFill>
                  <a:srgbClr val="FF0000"/>
                </a:solidFill>
              </a:rPr>
              <a:t>655 _7  Annual reports.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52</a:t>
            </a:fld>
            <a:endParaRPr lang="en-US"/>
          </a:p>
        </p:txBody>
      </p:sp>
      <p:pic>
        <p:nvPicPr>
          <p:cNvPr id="5" name="Picture 4"/>
          <p:cNvPicPr>
            <a:picLocks noChangeAspect="1"/>
          </p:cNvPicPr>
          <p:nvPr/>
        </p:nvPicPr>
        <p:blipFill>
          <a:blip r:embed="rId3"/>
          <a:stretch>
            <a:fillRect/>
          </a:stretch>
        </p:blipFill>
        <p:spPr>
          <a:xfrm>
            <a:off x="439330" y="1783334"/>
            <a:ext cx="4491419" cy="4480370"/>
          </a:xfrm>
          <a:prstGeom prst="rect">
            <a:avLst/>
          </a:prstGeom>
        </p:spPr>
      </p:pic>
    </p:spTree>
    <p:extLst>
      <p:ext uri="{BB962C8B-B14F-4D97-AF65-F5344CB8AC3E}">
        <p14:creationId xmlns:p14="http://schemas.microsoft.com/office/powerpoint/2010/main" val="40768581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056" y="363536"/>
            <a:ext cx="10515600" cy="1325563"/>
          </a:xfrm>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458056" y="1825624"/>
            <a:ext cx="10515600" cy="4801317"/>
          </a:xfrm>
        </p:spPr>
        <p:txBody>
          <a:bodyPr>
            <a:normAutofit/>
          </a:bodyPr>
          <a:lstStyle/>
          <a:p>
            <a:pPr marL="0" indent="0">
              <a:buNone/>
            </a:pPr>
            <a:r>
              <a:rPr lang="en-US" dirty="0" smtClean="0"/>
              <a:t>245 03  El </a:t>
            </a:r>
            <a:r>
              <a:rPr lang="en-US" dirty="0" err="1"/>
              <a:t>nuevo</a:t>
            </a:r>
            <a:r>
              <a:rPr lang="en-US" dirty="0"/>
              <a:t> herald.</a:t>
            </a:r>
          </a:p>
          <a:p>
            <a:pPr marL="514350" indent="-514350">
              <a:buAutoNum type="arabicPlain" startAt="310"/>
            </a:pPr>
            <a:r>
              <a:rPr lang="en-US" dirty="0" smtClean="0"/>
              <a:t> __  Daily</a:t>
            </a:r>
          </a:p>
          <a:p>
            <a:pPr marL="0" indent="0">
              <a:buNone/>
            </a:pPr>
            <a:r>
              <a:rPr lang="en-US" dirty="0" smtClean="0"/>
              <a:t>362 0_  Vol</a:t>
            </a:r>
            <a:r>
              <a:rPr lang="en-US" dirty="0"/>
              <a:t>. 1, no. 1 (21 de </a:t>
            </a:r>
            <a:r>
              <a:rPr lang="en-US" dirty="0" err="1"/>
              <a:t>nov.</a:t>
            </a:r>
            <a:r>
              <a:rPr lang="en-US" dirty="0"/>
              <a:t> 1987)-</a:t>
            </a:r>
          </a:p>
          <a:p>
            <a:pPr marL="0" indent="0">
              <a:buNone/>
            </a:pPr>
            <a:r>
              <a:rPr lang="en-US" dirty="0"/>
              <a:t>650 </a:t>
            </a:r>
            <a:r>
              <a:rPr lang="en-US" dirty="0" smtClean="0"/>
              <a:t>_0  Hispanic </a:t>
            </a:r>
            <a:r>
              <a:rPr lang="en-US" dirty="0"/>
              <a:t>Americans </a:t>
            </a:r>
            <a:r>
              <a:rPr lang="en-US" dirty="0" smtClean="0"/>
              <a:t>$z </a:t>
            </a:r>
            <a:r>
              <a:rPr lang="en-US" dirty="0"/>
              <a:t>Florida </a:t>
            </a:r>
            <a:r>
              <a:rPr lang="en-US" dirty="0" smtClean="0"/>
              <a:t>$v </a:t>
            </a:r>
            <a:r>
              <a:rPr lang="en-US" dirty="0"/>
              <a:t>Newspapers.</a:t>
            </a:r>
          </a:p>
          <a:p>
            <a:pPr marL="0" indent="0">
              <a:buNone/>
            </a:pPr>
            <a:r>
              <a:rPr lang="en-US" dirty="0"/>
              <a:t>651 </a:t>
            </a:r>
            <a:r>
              <a:rPr lang="en-US" dirty="0" smtClean="0"/>
              <a:t>_0  Miami </a:t>
            </a:r>
            <a:r>
              <a:rPr lang="en-US" dirty="0"/>
              <a:t>(Fla.) </a:t>
            </a:r>
            <a:r>
              <a:rPr lang="en-US" dirty="0" smtClean="0"/>
              <a:t>$v </a:t>
            </a:r>
            <a:r>
              <a:rPr lang="en-US" dirty="0"/>
              <a:t>Newspapers.</a:t>
            </a:r>
          </a:p>
          <a:p>
            <a:pPr marL="0" indent="0">
              <a:buNone/>
            </a:pPr>
            <a:r>
              <a:rPr lang="en-US" dirty="0"/>
              <a:t>651 </a:t>
            </a:r>
            <a:r>
              <a:rPr lang="en-US" dirty="0" smtClean="0"/>
              <a:t>_0  Miami-Dade </a:t>
            </a:r>
            <a:r>
              <a:rPr lang="en-US" dirty="0"/>
              <a:t>County (Fla.) </a:t>
            </a:r>
            <a:r>
              <a:rPr lang="en-US" dirty="0" smtClean="0"/>
              <a:t>$v </a:t>
            </a:r>
            <a:r>
              <a:rPr lang="en-US" dirty="0"/>
              <a:t>Newspapers.</a:t>
            </a:r>
          </a:p>
          <a:p>
            <a:pPr marL="0" indent="0">
              <a:buNone/>
            </a:pPr>
            <a:r>
              <a:rPr lang="en-US" dirty="0" smtClean="0">
                <a:solidFill>
                  <a:srgbClr val="FF0000"/>
                </a:solidFill>
              </a:rPr>
              <a:t>655 _7  Newspapers. $2 </a:t>
            </a:r>
            <a:r>
              <a:rPr lang="en-US" dirty="0" err="1" smtClean="0">
                <a:solidFill>
                  <a:srgbClr val="FF0000"/>
                </a:solidFill>
              </a:rPr>
              <a:t>lcgft</a:t>
            </a:r>
            <a:endParaRPr lang="en-US" dirty="0" smtClean="0">
              <a:solidFill>
                <a:srgbClr val="FF0000"/>
              </a:solidFill>
            </a:endParaRPr>
          </a:p>
          <a:p>
            <a:pPr marL="0" indent="0">
              <a:buNone/>
            </a:pPr>
            <a:r>
              <a:rPr lang="en-US" dirty="0"/>
              <a:t>655 _7  </a:t>
            </a:r>
            <a:r>
              <a:rPr lang="en-US" dirty="0" smtClean="0"/>
              <a:t>Hispanic </a:t>
            </a:r>
            <a:r>
              <a:rPr lang="en-US" dirty="0"/>
              <a:t>American newspapers. </a:t>
            </a:r>
            <a:r>
              <a:rPr lang="en-US" dirty="0" smtClean="0"/>
              <a:t>$2 </a:t>
            </a:r>
            <a:r>
              <a:rPr lang="en-US" dirty="0" err="1"/>
              <a:t>ngl</a:t>
            </a:r>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53</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5517" y="590906"/>
            <a:ext cx="2714625" cy="5726049"/>
          </a:xfrm>
          <a:prstGeom prst="rect">
            <a:avLst/>
          </a:prstGeom>
        </p:spPr>
      </p:pic>
    </p:spTree>
    <p:extLst>
      <p:ext uri="{BB962C8B-B14F-4D97-AF65-F5344CB8AC3E}">
        <p14:creationId xmlns:p14="http://schemas.microsoft.com/office/powerpoint/2010/main" val="3270635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7649" y="687937"/>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Literature Terms</a:t>
            </a:r>
            <a:endParaRPr lang="en-US" sz="4800" dirty="0"/>
          </a:p>
        </p:txBody>
      </p:sp>
    </p:spTree>
    <p:extLst>
      <p:ext uri="{BB962C8B-B14F-4D97-AF65-F5344CB8AC3E}">
        <p14:creationId xmlns:p14="http://schemas.microsoft.com/office/powerpoint/2010/main" val="41922825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1"/>
            <a:ext cx="10515600" cy="1325563"/>
          </a:xfrm>
        </p:spPr>
        <p:txBody>
          <a:bodyPr/>
          <a:lstStyle/>
          <a:p>
            <a:r>
              <a:rPr lang="en-US" dirty="0" smtClean="0"/>
              <a:t>LCGFT Literature Terms</a:t>
            </a:r>
            <a:endParaRPr lang="en-US" dirty="0"/>
          </a:p>
        </p:txBody>
      </p:sp>
      <p:sp>
        <p:nvSpPr>
          <p:cNvPr id="3" name="Content Placeholder 2"/>
          <p:cNvSpPr>
            <a:spLocks noGrp="1"/>
          </p:cNvSpPr>
          <p:nvPr>
            <p:ph idx="1"/>
          </p:nvPr>
        </p:nvSpPr>
        <p:spPr>
          <a:xfrm>
            <a:off x="637902" y="1314995"/>
            <a:ext cx="11249297" cy="5543005"/>
          </a:xfrm>
        </p:spPr>
        <p:txBody>
          <a:bodyPr>
            <a:normAutofit/>
          </a:bodyPr>
          <a:lstStyle/>
          <a:p>
            <a:endParaRPr lang="en-US" dirty="0" smtClean="0"/>
          </a:p>
          <a:p>
            <a:r>
              <a:rPr lang="en-US" dirty="0" smtClean="0"/>
              <a:t>Top term: </a:t>
            </a:r>
            <a:r>
              <a:rPr lang="en-US" b="1" dirty="0" smtClean="0">
                <a:solidFill>
                  <a:schemeClr val="accent1">
                    <a:lumMod val="75000"/>
                  </a:schemeClr>
                </a:solidFill>
              </a:rPr>
              <a:t>Literature</a:t>
            </a:r>
          </a:p>
          <a:p>
            <a:pPr lvl="1"/>
            <a:r>
              <a:rPr lang="en-US" dirty="0" smtClean="0"/>
              <a:t>Used only for collections of literary works composed of multiple genres/forms to which more specific terms cannot be applied.</a:t>
            </a:r>
          </a:p>
          <a:p>
            <a:pPr marL="457200" lvl="1" indent="0">
              <a:buNone/>
            </a:pPr>
            <a:endParaRPr lang="en-US" dirty="0" smtClean="0"/>
          </a:p>
          <a:p>
            <a:r>
              <a:rPr lang="en-US" dirty="0" smtClean="0"/>
              <a:t>Five high-level terms under </a:t>
            </a:r>
            <a:r>
              <a:rPr lang="en-US" b="1" dirty="0" smtClean="0">
                <a:solidFill>
                  <a:schemeClr val="accent1">
                    <a:lumMod val="75000"/>
                  </a:schemeClr>
                </a:solidFill>
              </a:rPr>
              <a:t>Literature</a:t>
            </a:r>
            <a:r>
              <a:rPr lang="en-US" dirty="0" smtClean="0">
                <a:solidFill>
                  <a:schemeClr val="accent1">
                    <a:lumMod val="75000"/>
                  </a:schemeClr>
                </a:solidFill>
              </a:rPr>
              <a:t>:</a:t>
            </a:r>
            <a:r>
              <a:rPr lang="en-US" b="1" dirty="0" smtClean="0">
                <a:solidFill>
                  <a:schemeClr val="accent1">
                    <a:lumMod val="75000"/>
                  </a:schemeClr>
                </a:solidFill>
              </a:rPr>
              <a:t> </a:t>
            </a:r>
          </a:p>
          <a:p>
            <a:pPr lvl="1"/>
            <a:r>
              <a:rPr lang="en-US" sz="2800" b="1" dirty="0" smtClean="0">
                <a:solidFill>
                  <a:schemeClr val="accent1">
                    <a:lumMod val="75000"/>
                  </a:schemeClr>
                </a:solidFill>
              </a:rPr>
              <a:t>Comics (Graphic works)</a:t>
            </a:r>
            <a:endParaRPr lang="en-US" sz="2800" dirty="0" smtClean="0">
              <a:solidFill>
                <a:schemeClr val="accent1">
                  <a:lumMod val="75000"/>
                </a:schemeClr>
              </a:solidFill>
            </a:endParaRPr>
          </a:p>
          <a:p>
            <a:pPr lvl="1"/>
            <a:r>
              <a:rPr lang="en-US" sz="2800" b="1" dirty="0" smtClean="0">
                <a:solidFill>
                  <a:schemeClr val="accent1">
                    <a:lumMod val="75000"/>
                  </a:schemeClr>
                </a:solidFill>
              </a:rPr>
              <a:t>Drama</a:t>
            </a:r>
            <a:endParaRPr lang="en-US" sz="2800" dirty="0">
              <a:solidFill>
                <a:schemeClr val="accent1">
                  <a:lumMod val="75000"/>
                </a:schemeClr>
              </a:solidFill>
            </a:endParaRPr>
          </a:p>
          <a:p>
            <a:pPr lvl="1"/>
            <a:r>
              <a:rPr lang="en-US" sz="2800" b="1" dirty="0" smtClean="0">
                <a:solidFill>
                  <a:schemeClr val="accent1">
                    <a:lumMod val="75000"/>
                  </a:schemeClr>
                </a:solidFill>
              </a:rPr>
              <a:t>Fiction</a:t>
            </a:r>
            <a:endParaRPr lang="en-US" sz="2800" dirty="0">
              <a:solidFill>
                <a:schemeClr val="accent1">
                  <a:lumMod val="75000"/>
                </a:schemeClr>
              </a:solidFill>
            </a:endParaRPr>
          </a:p>
          <a:p>
            <a:pPr lvl="1"/>
            <a:r>
              <a:rPr lang="en-US" sz="2800" b="1" dirty="0" smtClean="0">
                <a:solidFill>
                  <a:schemeClr val="accent1">
                    <a:lumMod val="75000"/>
                  </a:schemeClr>
                </a:solidFill>
              </a:rPr>
              <a:t>Folk literature</a:t>
            </a:r>
            <a:endParaRPr lang="en-US" sz="2800" dirty="0">
              <a:solidFill>
                <a:schemeClr val="accent1">
                  <a:lumMod val="75000"/>
                </a:schemeClr>
              </a:solidFill>
            </a:endParaRPr>
          </a:p>
          <a:p>
            <a:pPr lvl="1"/>
            <a:r>
              <a:rPr lang="en-US" sz="2800" b="1" dirty="0" smtClean="0">
                <a:solidFill>
                  <a:schemeClr val="accent1">
                    <a:lumMod val="75000"/>
                  </a:schemeClr>
                </a:solidFill>
              </a:rPr>
              <a:t>Poetry </a:t>
            </a:r>
          </a:p>
          <a:p>
            <a:pPr marL="0" indent="0">
              <a:buNone/>
            </a:pPr>
            <a:endParaRPr lang="en-US" b="1" dirty="0" smtClean="0">
              <a:solidFill>
                <a:schemeClr val="accent1">
                  <a:lumMod val="75000"/>
                </a:schemeClr>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55</a:t>
            </a:fld>
            <a:endParaRPr lang="en-US"/>
          </a:p>
        </p:txBody>
      </p:sp>
    </p:spTree>
    <p:extLst>
      <p:ext uri="{BB962C8B-B14F-4D97-AF65-F5344CB8AC3E}">
        <p14:creationId xmlns:p14="http://schemas.microsoft.com/office/powerpoint/2010/main" val="6785900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904875"/>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80999" y="1038225"/>
            <a:ext cx="11677651" cy="5705475"/>
          </a:xfrm>
        </p:spPr>
        <p:txBody>
          <a:bodyPr>
            <a:normAutofit fontScale="92500" lnSpcReduction="10000"/>
          </a:bodyPr>
          <a:lstStyle/>
          <a:p>
            <a:pPr>
              <a:spcAft>
                <a:spcPts val="1800"/>
              </a:spcAft>
            </a:pPr>
            <a:r>
              <a:rPr lang="en-US" sz="2600" dirty="0" smtClean="0"/>
              <a:t>Many have corresponding headings in LCSH, but the LCGFT headings may not be identical.  For example:</a:t>
            </a:r>
          </a:p>
          <a:p>
            <a:pPr marL="0" indent="0">
              <a:lnSpc>
                <a:spcPct val="120000"/>
              </a:lnSpc>
              <a:spcBef>
                <a:spcPts val="0"/>
              </a:spcBef>
              <a:buNone/>
            </a:pPr>
            <a:r>
              <a:rPr lang="en-US" sz="2100" dirty="0" smtClean="0"/>
              <a:t>LCSH: Adventure stories	</a:t>
            </a:r>
            <a:r>
              <a:rPr lang="en-US" sz="2100" dirty="0"/>
              <a:t>	</a:t>
            </a:r>
            <a:r>
              <a:rPr lang="en-US" sz="2100" dirty="0" smtClean="0"/>
              <a:t>LCSH: Motion picture plays		LCSH: Horror comic books, strips, etc.</a:t>
            </a:r>
          </a:p>
          <a:p>
            <a:pPr marL="0" indent="0">
              <a:lnSpc>
                <a:spcPct val="120000"/>
              </a:lnSpc>
              <a:spcBef>
                <a:spcPts val="0"/>
              </a:spcBef>
              <a:buNone/>
            </a:pPr>
            <a:r>
              <a:rPr lang="en-US" sz="2100" dirty="0" smtClean="0"/>
              <a:t>LCGFT: Action and adventure </a:t>
            </a:r>
            <a:r>
              <a:rPr lang="en-US" sz="2100" dirty="0"/>
              <a:t>fiction </a:t>
            </a:r>
            <a:r>
              <a:rPr lang="en-US" sz="2100" dirty="0" smtClean="0"/>
              <a:t>	LCGFT: </a:t>
            </a:r>
            <a:r>
              <a:rPr lang="en-US" sz="2100" dirty="0"/>
              <a:t>Screenplays </a:t>
            </a:r>
            <a:r>
              <a:rPr lang="en-US" sz="2100" dirty="0" smtClean="0"/>
              <a:t>		LCGFT: Horror comics</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a:t>
            </a:r>
            <a:r>
              <a:rPr lang="en-US" sz="2100" dirty="0" smtClean="0"/>
              <a:t>Comic books, strips, etc.	LCSH</a:t>
            </a:r>
            <a:r>
              <a:rPr lang="en-US" sz="2100" dirty="0"/>
              <a:t>: Nonfiction novel </a:t>
            </a:r>
            <a:r>
              <a:rPr lang="en-US" sz="2100" dirty="0" smtClean="0"/>
              <a:t>		LCSH: Gothic fiction (Literary genre)</a:t>
            </a:r>
            <a:endParaRPr lang="en-US" sz="2100" dirty="0"/>
          </a:p>
          <a:p>
            <a:pPr marL="0" indent="0">
              <a:lnSpc>
                <a:spcPct val="120000"/>
              </a:lnSpc>
              <a:spcBef>
                <a:spcPts val="0"/>
              </a:spcBef>
              <a:buNone/>
            </a:pPr>
            <a:r>
              <a:rPr lang="en-US" sz="2100" dirty="0" smtClean="0"/>
              <a:t>LCGFT: </a:t>
            </a:r>
            <a:r>
              <a:rPr lang="en-US" sz="2100" dirty="0"/>
              <a:t>Comics (Graphic works)  	</a:t>
            </a:r>
            <a:r>
              <a:rPr lang="en-US" sz="2100" dirty="0" smtClean="0"/>
              <a:t>LCGFT</a:t>
            </a:r>
            <a:r>
              <a:rPr lang="en-US" sz="2100" dirty="0"/>
              <a:t>: Nonfiction </a:t>
            </a:r>
            <a:r>
              <a:rPr lang="en-US" sz="2100" dirty="0" smtClean="0"/>
              <a:t>novels		LCGFT: Gothic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a:t>
            </a:r>
            <a:r>
              <a:rPr lang="en-US" sz="2100" dirty="0"/>
              <a:t>: </a:t>
            </a:r>
            <a:r>
              <a:rPr lang="en-US" sz="2100" dirty="0" smtClean="0"/>
              <a:t>Horror tales 		LCSH: Moralities			LCSH: Spy stories</a:t>
            </a:r>
          </a:p>
          <a:p>
            <a:pPr marL="0" indent="0">
              <a:lnSpc>
                <a:spcPct val="120000"/>
              </a:lnSpc>
              <a:spcBef>
                <a:spcPts val="0"/>
              </a:spcBef>
              <a:buNone/>
            </a:pPr>
            <a:r>
              <a:rPr lang="en-US" sz="2100" dirty="0" smtClean="0"/>
              <a:t>LCGFT: Horror fiction		LCGFT: Morality plays</a:t>
            </a:r>
            <a:r>
              <a:rPr lang="en-US" sz="2100" dirty="0"/>
              <a:t> </a:t>
            </a:r>
            <a:r>
              <a:rPr lang="en-US" sz="2100" dirty="0" smtClean="0"/>
              <a:t>		LCGFT: Spy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 </a:t>
            </a:r>
            <a:r>
              <a:rPr lang="en-US" sz="2100" dirty="0"/>
              <a:t>Plot-your-own stories </a:t>
            </a:r>
            <a:r>
              <a:rPr lang="en-US" sz="2100" dirty="0" smtClean="0"/>
              <a:t>	LCSH: Comedy			LCSH</a:t>
            </a:r>
            <a:r>
              <a:rPr lang="en-US" sz="2100" dirty="0"/>
              <a:t>: Tragedy</a:t>
            </a:r>
          </a:p>
          <a:p>
            <a:pPr marL="0" indent="0">
              <a:lnSpc>
                <a:spcPct val="120000"/>
              </a:lnSpc>
              <a:spcBef>
                <a:spcPts val="0"/>
              </a:spcBef>
              <a:buNone/>
            </a:pPr>
            <a:r>
              <a:rPr lang="en-US" sz="2100" dirty="0" smtClean="0"/>
              <a:t>LCGFT: </a:t>
            </a:r>
            <a:r>
              <a:rPr lang="en-US" sz="2100" dirty="0"/>
              <a:t>Choose-your-own stories </a:t>
            </a:r>
            <a:r>
              <a:rPr lang="en-US" sz="2100" dirty="0" smtClean="0"/>
              <a:t>	LCGFT: </a:t>
            </a:r>
            <a:r>
              <a:rPr lang="en-US" sz="2100" dirty="0"/>
              <a:t>Comedy </a:t>
            </a:r>
            <a:r>
              <a:rPr lang="en-US" sz="2100" dirty="0" smtClean="0"/>
              <a:t>plays		LCGFT: Tragedies (Drama)</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Mysteries and miracle-plays </a:t>
            </a:r>
            <a:r>
              <a:rPr lang="en-US" sz="2100" dirty="0" smtClean="0"/>
              <a:t>	LCSH</a:t>
            </a:r>
            <a:r>
              <a:rPr lang="en-US" sz="2100" dirty="0"/>
              <a:t>: Magic realism (</a:t>
            </a:r>
            <a:r>
              <a:rPr lang="en-US" sz="2100" dirty="0" smtClean="0"/>
              <a:t>Literature)	LCSH: Suspense fiction</a:t>
            </a:r>
          </a:p>
          <a:p>
            <a:pPr marL="0" indent="0">
              <a:lnSpc>
                <a:spcPct val="120000"/>
              </a:lnSpc>
              <a:spcBef>
                <a:spcPts val="0"/>
              </a:spcBef>
              <a:buNone/>
            </a:pPr>
            <a:r>
              <a:rPr lang="en-US" sz="2100" dirty="0" smtClean="0"/>
              <a:t>LCGFT: </a:t>
            </a:r>
            <a:r>
              <a:rPr lang="en-US" sz="2100" dirty="0"/>
              <a:t>Mystery and miracle plays </a:t>
            </a:r>
            <a:r>
              <a:rPr lang="en-US" sz="2100" dirty="0" smtClean="0"/>
              <a:t>	LCGFT: Magic realist fiction		LCGFT: Suspense fiction </a:t>
            </a:r>
            <a:r>
              <a:rPr lang="en-US" sz="2100" b="1" i="1" dirty="0" smtClean="0"/>
              <a:t>and</a:t>
            </a:r>
            <a:r>
              <a:rPr lang="en-US" sz="2100" dirty="0" smtClean="0"/>
              <a:t> Thrillers 									             (Fiction)</a:t>
            </a:r>
            <a:endParaRPr lang="en-US" sz="2100" dirty="0"/>
          </a:p>
        </p:txBody>
      </p:sp>
      <p:sp>
        <p:nvSpPr>
          <p:cNvPr id="6" name="Slide Number Placeholder 5"/>
          <p:cNvSpPr>
            <a:spLocks noGrp="1"/>
          </p:cNvSpPr>
          <p:nvPr>
            <p:ph type="sldNum" sz="quarter" idx="12"/>
          </p:nvPr>
        </p:nvSpPr>
        <p:spPr/>
        <p:txBody>
          <a:bodyPr/>
          <a:lstStyle/>
          <a:p>
            <a:fld id="{A00A331D-2EB0-4CEE-8662-2FAB66802E28}" type="slidenum">
              <a:rPr lang="en-US" smtClean="0"/>
              <a:t>56</a:t>
            </a:fld>
            <a:endParaRPr lang="en-US"/>
          </a:p>
        </p:txBody>
      </p:sp>
    </p:spTree>
    <p:extLst>
      <p:ext uri="{BB962C8B-B14F-4D97-AF65-F5344CB8AC3E}">
        <p14:creationId xmlns:p14="http://schemas.microsoft.com/office/powerpoint/2010/main" val="39567424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19024"/>
            <a:ext cx="10515600" cy="925551"/>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91886" y="1044575"/>
            <a:ext cx="11800114" cy="5813425"/>
          </a:xfrm>
        </p:spPr>
        <p:txBody>
          <a:bodyPr>
            <a:normAutofit fontScale="92500" lnSpcReduction="20000"/>
          </a:bodyPr>
          <a:lstStyle/>
          <a:p>
            <a:pPr>
              <a:lnSpc>
                <a:spcPct val="120000"/>
              </a:lnSpc>
              <a:spcAft>
                <a:spcPts val="1200"/>
              </a:spcAft>
            </a:pPr>
            <a:r>
              <a:rPr lang="en-US" dirty="0" smtClean="0"/>
              <a:t>Explicit aspects like </a:t>
            </a:r>
            <a:r>
              <a:rPr lang="en-US" dirty="0" smtClean="0">
                <a:solidFill>
                  <a:schemeClr val="accent5">
                    <a:lumMod val="75000"/>
                  </a:schemeClr>
                </a:solidFill>
              </a:rPr>
              <a:t>audience</a:t>
            </a:r>
            <a:r>
              <a:rPr lang="en-US" dirty="0" smtClean="0"/>
              <a:t>, </a:t>
            </a:r>
            <a:r>
              <a:rPr lang="en-US" dirty="0" smtClean="0">
                <a:solidFill>
                  <a:srgbClr val="FF0000"/>
                </a:solidFill>
              </a:rPr>
              <a:t>creator characteristics</a:t>
            </a:r>
            <a:r>
              <a:rPr lang="en-US" dirty="0" smtClean="0"/>
              <a:t>, place of origin, </a:t>
            </a:r>
            <a:r>
              <a:rPr lang="en-US" dirty="0" smtClean="0">
                <a:solidFill>
                  <a:schemeClr val="accent2">
                    <a:lumMod val="50000"/>
                  </a:schemeClr>
                </a:solidFill>
              </a:rPr>
              <a:t>language</a:t>
            </a:r>
            <a:r>
              <a:rPr lang="en-US" dirty="0" smtClean="0"/>
              <a:t>, and </a:t>
            </a:r>
            <a:r>
              <a:rPr lang="en-US" dirty="0" smtClean="0">
                <a:solidFill>
                  <a:schemeClr val="accent6"/>
                </a:solidFill>
              </a:rPr>
              <a:t>time period of creation </a:t>
            </a:r>
            <a:r>
              <a:rPr lang="en-US" dirty="0" smtClean="0"/>
              <a:t>that are often included in LCSH were out of scope</a:t>
            </a:r>
            <a:r>
              <a:rPr lang="en-US" dirty="0"/>
              <a:t> </a:t>
            </a:r>
            <a:r>
              <a:rPr lang="en-US" dirty="0" smtClean="0"/>
              <a:t>for LCGFT if they are explicit in the term, so you will not find terms like these from LCSH: </a:t>
            </a:r>
            <a:r>
              <a:rPr lang="en-US" b="1" dirty="0" smtClean="0">
                <a:solidFill>
                  <a:schemeClr val="accent1">
                    <a:lumMod val="75000"/>
                  </a:schemeClr>
                </a:solidFill>
              </a:rPr>
              <a:t>Children’s</a:t>
            </a:r>
            <a:r>
              <a:rPr lang="en-US" b="1" dirty="0" smtClean="0"/>
              <a:t> poetry</a:t>
            </a:r>
            <a:r>
              <a:rPr lang="en-US" dirty="0" smtClean="0"/>
              <a:t>;</a:t>
            </a:r>
            <a:r>
              <a:rPr lang="en-US" b="1" dirty="0" smtClean="0"/>
              <a:t> </a:t>
            </a:r>
            <a:r>
              <a:rPr lang="en-US" b="1" dirty="0">
                <a:solidFill>
                  <a:srgbClr val="FF0000"/>
                </a:solidFill>
              </a:rPr>
              <a:t>Buddhist</a:t>
            </a:r>
            <a:r>
              <a:rPr lang="en-US" b="1" dirty="0"/>
              <a:t> stories</a:t>
            </a:r>
            <a:r>
              <a:rPr lang="en-US" dirty="0"/>
              <a:t>;</a:t>
            </a:r>
            <a:r>
              <a:rPr lang="en-US" b="1" dirty="0"/>
              <a:t> </a:t>
            </a:r>
            <a:r>
              <a:rPr lang="en-US" b="1" dirty="0">
                <a:solidFill>
                  <a:srgbClr val="FF0000"/>
                </a:solidFill>
              </a:rPr>
              <a:t>Christian</a:t>
            </a:r>
            <a:r>
              <a:rPr lang="en-US" b="1" dirty="0"/>
              <a:t> </a:t>
            </a:r>
            <a:r>
              <a:rPr lang="en-US" b="1" dirty="0" smtClean="0"/>
              <a:t>fiction</a:t>
            </a:r>
            <a:r>
              <a:rPr lang="en-US" dirty="0" smtClean="0"/>
              <a:t>;</a:t>
            </a:r>
            <a:r>
              <a:rPr lang="en-US" b="1" dirty="0" smtClean="0"/>
              <a:t> </a:t>
            </a:r>
            <a:r>
              <a:rPr lang="en-US" b="1" dirty="0" smtClean="0">
                <a:solidFill>
                  <a:srgbClr val="FF0000"/>
                </a:solidFill>
              </a:rPr>
              <a:t>Gay </a:t>
            </a:r>
            <a:r>
              <a:rPr lang="en-US" b="1" dirty="0">
                <a:solidFill>
                  <a:srgbClr val="FF0000"/>
                </a:solidFill>
              </a:rPr>
              <a:t>men’s </a:t>
            </a:r>
            <a:r>
              <a:rPr lang="en-US" b="1" dirty="0"/>
              <a:t>writings</a:t>
            </a:r>
            <a:r>
              <a:rPr lang="en-US" dirty="0"/>
              <a:t>;</a:t>
            </a:r>
            <a:r>
              <a:rPr lang="en-US" b="1" dirty="0"/>
              <a:t> </a:t>
            </a:r>
            <a:r>
              <a:rPr lang="en-US" b="1" dirty="0">
                <a:solidFill>
                  <a:srgbClr val="FF0000"/>
                </a:solidFill>
              </a:rPr>
              <a:t>College</a:t>
            </a:r>
            <a:r>
              <a:rPr lang="en-US" b="1" dirty="0"/>
              <a:t> prose</a:t>
            </a:r>
            <a:r>
              <a:rPr lang="en-US" dirty="0"/>
              <a:t>;</a:t>
            </a:r>
            <a:r>
              <a:rPr lang="en-US" b="1" dirty="0"/>
              <a:t> </a:t>
            </a:r>
            <a:r>
              <a:rPr lang="en-US" b="1" dirty="0">
                <a:solidFill>
                  <a:schemeClr val="accent6"/>
                </a:solidFill>
              </a:rPr>
              <a:t>Byzantine</a:t>
            </a:r>
            <a:r>
              <a:rPr lang="en-US" b="1" dirty="0"/>
              <a:t> literature</a:t>
            </a:r>
            <a:r>
              <a:rPr lang="en-US" dirty="0"/>
              <a:t>;</a:t>
            </a:r>
            <a:r>
              <a:rPr lang="en-US" b="1" dirty="0"/>
              <a:t> Literature, </a:t>
            </a:r>
            <a:r>
              <a:rPr lang="en-US" b="1" dirty="0" smtClean="0">
                <a:solidFill>
                  <a:schemeClr val="accent6"/>
                </a:solidFill>
              </a:rPr>
              <a:t>Medieval</a:t>
            </a:r>
            <a:r>
              <a:rPr lang="en-US" dirty="0" smtClean="0"/>
              <a:t>;</a:t>
            </a:r>
            <a:r>
              <a:rPr lang="en-US" b="1" dirty="0" smtClean="0"/>
              <a:t> </a:t>
            </a:r>
            <a:r>
              <a:rPr lang="en-US" b="1" dirty="0" smtClean="0">
                <a:solidFill>
                  <a:schemeClr val="accent2">
                    <a:lumMod val="50000"/>
                  </a:schemeClr>
                </a:solidFill>
              </a:rPr>
              <a:t>Chinese</a:t>
            </a:r>
            <a:r>
              <a:rPr lang="en-US" b="1" dirty="0" smtClean="0"/>
              <a:t> drama</a:t>
            </a:r>
          </a:p>
          <a:p>
            <a:r>
              <a:rPr lang="en-US" dirty="0" smtClean="0"/>
              <a:t>However, when not explicit, terms may be in LCGFT, </a:t>
            </a:r>
            <a:r>
              <a:rPr lang="en-US" dirty="0"/>
              <a:t>e.g. </a:t>
            </a:r>
          </a:p>
          <a:p>
            <a:pPr marL="0" indent="0">
              <a:buNone/>
            </a:pPr>
            <a:r>
              <a:rPr lang="en-US" b="1" dirty="0" smtClean="0">
                <a:solidFill>
                  <a:srgbClr val="0070C0"/>
                </a:solidFill>
              </a:rPr>
              <a:t>   </a:t>
            </a:r>
            <a:r>
              <a:rPr lang="en-US" b="1" dirty="0" err="1" smtClean="0"/>
              <a:t>Azharot</a:t>
            </a:r>
            <a:r>
              <a:rPr lang="en-US" dirty="0" smtClean="0"/>
              <a:t>     	  </a:t>
            </a:r>
            <a:r>
              <a:rPr lang="en-US" sz="2400" i="1" dirty="0" smtClean="0"/>
              <a:t>Jewish liturgical poems on 613 commandments in the Torah</a:t>
            </a:r>
          </a:p>
          <a:p>
            <a:pPr marL="0" indent="0">
              <a:buNone/>
            </a:pPr>
            <a:r>
              <a:rPr lang="en-US" b="1" dirty="0" smtClean="0">
                <a:solidFill>
                  <a:schemeClr val="accent1">
                    <a:lumMod val="75000"/>
                  </a:schemeClr>
                </a:solidFill>
              </a:rPr>
              <a:t>   </a:t>
            </a:r>
            <a:r>
              <a:rPr lang="en-US" b="1" dirty="0" smtClean="0"/>
              <a:t>Bible plays</a:t>
            </a:r>
            <a:r>
              <a:rPr lang="en-US" dirty="0" smtClean="0"/>
              <a:t>   </a:t>
            </a:r>
            <a:r>
              <a:rPr lang="en-US" dirty="0"/>
              <a:t>	</a:t>
            </a:r>
            <a:r>
              <a:rPr lang="en-US" sz="2400" i="1" dirty="0" smtClean="0"/>
              <a:t>specific religion is not explicit</a:t>
            </a:r>
          </a:p>
          <a:p>
            <a:pPr marL="0" indent="0">
              <a:buNone/>
            </a:pPr>
            <a:r>
              <a:rPr lang="en-US" b="1" dirty="0" smtClean="0">
                <a:solidFill>
                  <a:schemeClr val="accent1">
                    <a:lumMod val="75000"/>
                  </a:schemeClr>
                </a:solidFill>
              </a:rPr>
              <a:t>   </a:t>
            </a:r>
            <a:r>
              <a:rPr lang="en-US" b="1" dirty="0" smtClean="0"/>
              <a:t>Chansons </a:t>
            </a:r>
            <a:r>
              <a:rPr lang="en-US" b="1" dirty="0"/>
              <a:t>de </a:t>
            </a:r>
            <a:r>
              <a:rPr lang="en-US" b="1" dirty="0" err="1" smtClean="0"/>
              <a:t>geste</a:t>
            </a:r>
            <a:r>
              <a:rPr lang="en-US" dirty="0" smtClean="0"/>
              <a:t>   </a:t>
            </a:r>
            <a:r>
              <a:rPr lang="en-US" dirty="0"/>
              <a:t> </a:t>
            </a:r>
            <a:r>
              <a:rPr lang="en-US" dirty="0" smtClean="0"/>
              <a:t>       </a:t>
            </a:r>
            <a:r>
              <a:rPr lang="en-US" sz="2400" i="1" dirty="0" smtClean="0"/>
              <a:t>a medieval French genre</a:t>
            </a:r>
          </a:p>
          <a:p>
            <a:pPr marL="0" indent="0">
              <a:buNone/>
            </a:pPr>
            <a:r>
              <a:rPr lang="en-US" b="1" dirty="0" smtClean="0">
                <a:solidFill>
                  <a:schemeClr val="accent1">
                    <a:lumMod val="75000"/>
                  </a:schemeClr>
                </a:solidFill>
              </a:rPr>
              <a:t>   </a:t>
            </a:r>
            <a:r>
              <a:rPr lang="en-US" b="1" dirty="0" smtClean="0"/>
              <a:t>Comedies </a:t>
            </a:r>
            <a:r>
              <a:rPr lang="en-US" b="1" dirty="0"/>
              <a:t>of </a:t>
            </a:r>
            <a:r>
              <a:rPr lang="en-US" b="1" dirty="0" err="1" smtClean="0"/>
              <a:t>humours</a:t>
            </a:r>
            <a:r>
              <a:rPr lang="en-US" dirty="0" smtClean="0"/>
              <a:t>     </a:t>
            </a:r>
            <a:r>
              <a:rPr lang="en-US" sz="2400" i="1" dirty="0" smtClean="0"/>
              <a:t>an English 16th-17th century drama genre </a:t>
            </a:r>
          </a:p>
          <a:p>
            <a:pPr marL="0" indent="0">
              <a:buNone/>
            </a:pPr>
            <a:r>
              <a:rPr lang="en-US" b="1" dirty="0" smtClean="0">
                <a:solidFill>
                  <a:srgbClr val="0070C0"/>
                </a:solidFill>
              </a:rPr>
              <a:t>   </a:t>
            </a:r>
            <a:r>
              <a:rPr lang="en-US" b="1" dirty="0" smtClean="0"/>
              <a:t>Fabliaux</a:t>
            </a:r>
            <a:r>
              <a:rPr lang="en-US" dirty="0" smtClean="0"/>
              <a:t>   		</a:t>
            </a:r>
            <a:r>
              <a:rPr lang="en-US" sz="2400" i="1" dirty="0" smtClean="0"/>
              <a:t>bawdy medieval tales</a:t>
            </a:r>
          </a:p>
          <a:p>
            <a:pPr marL="0" indent="0">
              <a:buNone/>
            </a:pPr>
            <a:r>
              <a:rPr lang="en-US" b="1" dirty="0" smtClean="0">
                <a:solidFill>
                  <a:srgbClr val="0070C0"/>
                </a:solidFill>
              </a:rPr>
              <a:t>   </a:t>
            </a:r>
            <a:r>
              <a:rPr lang="en-US" b="1" dirty="0" err="1" smtClean="0"/>
              <a:t>Hyangga</a:t>
            </a:r>
            <a:r>
              <a:rPr lang="en-US" dirty="0" smtClean="0"/>
              <a:t>       	</a:t>
            </a:r>
            <a:r>
              <a:rPr lang="en-US" sz="2400" i="1" dirty="0" smtClean="0"/>
              <a:t>Korean poetry from Unified Silla (668-935) </a:t>
            </a:r>
            <a:r>
              <a:rPr lang="en-US" sz="2400" i="1" dirty="0"/>
              <a:t>and </a:t>
            </a:r>
            <a:r>
              <a:rPr lang="en-US" sz="2400" i="1" dirty="0" err="1"/>
              <a:t>Koryo</a:t>
            </a:r>
            <a:r>
              <a:rPr lang="en-US" sz="2400" i="1" dirty="0" smtClean="0"/>
              <a:t>̆ dynasties (935-1392)</a:t>
            </a:r>
          </a:p>
          <a:p>
            <a:pPr marL="0" indent="0">
              <a:buNone/>
            </a:pPr>
            <a:r>
              <a:rPr lang="en-US" b="1" dirty="0" smtClean="0">
                <a:solidFill>
                  <a:schemeClr val="accent1">
                    <a:lumMod val="75000"/>
                  </a:schemeClr>
                </a:solidFill>
              </a:rPr>
              <a:t>   </a:t>
            </a:r>
            <a:r>
              <a:rPr lang="en-US" b="1" dirty="0" err="1" smtClean="0"/>
              <a:t>Jataka</a:t>
            </a:r>
            <a:r>
              <a:rPr lang="en-US" b="1" dirty="0" smtClean="0"/>
              <a:t> </a:t>
            </a:r>
            <a:r>
              <a:rPr lang="en-US" b="1" dirty="0"/>
              <a:t>stories</a:t>
            </a:r>
            <a:r>
              <a:rPr lang="en-US" dirty="0">
                <a:solidFill>
                  <a:schemeClr val="accent1">
                    <a:lumMod val="75000"/>
                  </a:schemeClr>
                </a:solidFill>
              </a:rPr>
              <a:t>  </a:t>
            </a:r>
            <a:r>
              <a:rPr lang="en-US" dirty="0" smtClean="0">
                <a:solidFill>
                  <a:schemeClr val="accent1">
                    <a:lumMod val="75000"/>
                  </a:schemeClr>
                </a:solidFill>
              </a:rPr>
              <a:t>	</a:t>
            </a:r>
            <a:r>
              <a:rPr lang="en-US" sz="2400" i="1" dirty="0" smtClean="0"/>
              <a:t>Buddhist tales about the previous births of the Buddha</a:t>
            </a:r>
          </a:p>
        </p:txBody>
      </p:sp>
      <p:sp>
        <p:nvSpPr>
          <p:cNvPr id="6" name="Slide Number Placeholder 5"/>
          <p:cNvSpPr>
            <a:spLocks noGrp="1"/>
          </p:cNvSpPr>
          <p:nvPr>
            <p:ph type="sldNum" sz="quarter" idx="12"/>
          </p:nvPr>
        </p:nvSpPr>
        <p:spPr/>
        <p:txBody>
          <a:bodyPr/>
          <a:lstStyle/>
          <a:p>
            <a:fld id="{A00A331D-2EB0-4CEE-8662-2FAB66802E28}" type="slidenum">
              <a:rPr lang="en-US" smtClean="0"/>
              <a:t>57</a:t>
            </a:fld>
            <a:endParaRPr lang="en-US"/>
          </a:p>
        </p:txBody>
      </p:sp>
    </p:spTree>
    <p:extLst>
      <p:ext uri="{BB962C8B-B14F-4D97-AF65-F5344CB8AC3E}">
        <p14:creationId xmlns:p14="http://schemas.microsoft.com/office/powerpoint/2010/main" val="37714590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0"/>
            <a:ext cx="10515600" cy="1325563"/>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0" y="1325563"/>
            <a:ext cx="11420475" cy="3770041"/>
          </a:xfrm>
        </p:spPr>
        <p:txBody>
          <a:bodyPr>
            <a:normAutofit/>
          </a:bodyPr>
          <a:lstStyle/>
          <a:p>
            <a:r>
              <a:rPr lang="en-US" dirty="0" smtClean="0"/>
              <a:t>Exclusions from LCGFT</a:t>
            </a:r>
          </a:p>
          <a:p>
            <a:pPr lvl="1"/>
            <a:r>
              <a:rPr lang="en-US" sz="2600" dirty="0"/>
              <a:t>Terms that require a value judgment on the part of catalogers and users are ineligible, e.g., </a:t>
            </a:r>
            <a:r>
              <a:rPr lang="en-US" sz="2600" b="1" dirty="0" smtClean="0"/>
              <a:t>Feminist </a:t>
            </a:r>
            <a:r>
              <a:rPr lang="en-US" sz="2600" b="1" dirty="0"/>
              <a:t>fiction</a:t>
            </a:r>
            <a:r>
              <a:rPr lang="en-US" sz="2600" dirty="0"/>
              <a:t>; </a:t>
            </a:r>
            <a:r>
              <a:rPr lang="en-US" sz="2600" b="1" dirty="0"/>
              <a:t>Patriotic poetry</a:t>
            </a:r>
          </a:p>
          <a:p>
            <a:pPr lvl="1"/>
            <a:r>
              <a:rPr lang="en-US" sz="2600" dirty="0"/>
              <a:t>Terms for literary movements, e.g., </a:t>
            </a:r>
            <a:r>
              <a:rPr lang="en-US" sz="2600" b="1" dirty="0"/>
              <a:t>Dadaist poetry</a:t>
            </a:r>
            <a:r>
              <a:rPr lang="en-US" sz="2600" dirty="0"/>
              <a:t>; </a:t>
            </a:r>
            <a:r>
              <a:rPr lang="en-US" sz="2600" b="1" dirty="0"/>
              <a:t>Expressionist </a:t>
            </a:r>
            <a:r>
              <a:rPr lang="en-US" sz="2600" b="1" dirty="0" smtClean="0"/>
              <a:t>drama</a:t>
            </a:r>
            <a:r>
              <a:rPr lang="en-US" sz="2600" dirty="0" smtClean="0"/>
              <a:t>;</a:t>
            </a:r>
            <a:r>
              <a:rPr lang="en-US" sz="2600" b="1" dirty="0" smtClean="0"/>
              <a:t> Beat literature</a:t>
            </a:r>
            <a:endParaRPr lang="en-US" dirty="0" smtClean="0"/>
          </a:p>
          <a:p>
            <a:r>
              <a:rPr lang="en-US" dirty="0"/>
              <a:t>However, style and technique </a:t>
            </a:r>
            <a:r>
              <a:rPr lang="en-US" i="1" dirty="0"/>
              <a:t>are</a:t>
            </a:r>
            <a:r>
              <a:rPr lang="en-US" dirty="0"/>
              <a:t> eligible, e.g., </a:t>
            </a:r>
            <a:r>
              <a:rPr lang="en-US" b="1" dirty="0"/>
              <a:t>Frame stories</a:t>
            </a:r>
            <a:r>
              <a:rPr lang="en-US" dirty="0"/>
              <a:t>; </a:t>
            </a:r>
            <a:r>
              <a:rPr lang="en-US" b="1" dirty="0" err="1"/>
              <a:t>Metadramas</a:t>
            </a:r>
            <a:r>
              <a:rPr lang="en-US" dirty="0"/>
              <a:t>; </a:t>
            </a:r>
            <a:r>
              <a:rPr lang="en-US" b="1" dirty="0"/>
              <a:t>Parodies (Literature)</a:t>
            </a:r>
            <a:r>
              <a:rPr lang="en-US" dirty="0"/>
              <a:t>; </a:t>
            </a:r>
            <a:r>
              <a:rPr lang="en-US" b="1" dirty="0"/>
              <a:t>Noir comics</a:t>
            </a:r>
            <a:r>
              <a:rPr lang="en-US" dirty="0"/>
              <a:t>; </a:t>
            </a:r>
            <a:r>
              <a:rPr lang="en-US" b="1" dirty="0"/>
              <a:t>Satirical literature</a:t>
            </a:r>
            <a:r>
              <a:rPr lang="en-US" dirty="0"/>
              <a:t>; </a:t>
            </a:r>
            <a:r>
              <a:rPr lang="en-US" b="1" dirty="0"/>
              <a:t>Stream of consciousness fiction</a:t>
            </a:r>
          </a:p>
          <a:p>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58</a:t>
            </a:fld>
            <a:endParaRPr lang="en-US"/>
          </a:p>
        </p:txBody>
      </p:sp>
    </p:spTree>
    <p:extLst>
      <p:ext uri="{BB962C8B-B14F-4D97-AF65-F5344CB8AC3E}">
        <p14:creationId xmlns:p14="http://schemas.microsoft.com/office/powerpoint/2010/main" val="17632696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0"/>
            <a:ext cx="10515600" cy="1325563"/>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0" y="1325563"/>
            <a:ext cx="11420475" cy="5275959"/>
          </a:xfrm>
        </p:spPr>
        <p:txBody>
          <a:bodyPr>
            <a:normAutofit lnSpcReduction="10000"/>
          </a:bodyPr>
          <a:lstStyle/>
          <a:p>
            <a:r>
              <a:rPr lang="en-US" dirty="0" smtClean="0"/>
              <a:t>LCGFT Manual </a:t>
            </a:r>
            <a:r>
              <a:rPr lang="en-US" dirty="0"/>
              <a:t>J </a:t>
            </a:r>
            <a:r>
              <a:rPr lang="en-US" dirty="0" smtClean="0"/>
              <a:t>235</a:t>
            </a:r>
          </a:p>
          <a:p>
            <a:pPr marL="0" indent="0">
              <a:buNone/>
            </a:pPr>
            <a:r>
              <a:rPr lang="en-US" dirty="0" smtClean="0"/>
              <a:t>   Special provisions for literature:</a:t>
            </a:r>
          </a:p>
          <a:p>
            <a:r>
              <a:rPr lang="en-US" dirty="0" smtClean="0"/>
              <a:t>Fiction: in addition to other genre/form terms, assign a term for length when it is readily apparent (</a:t>
            </a:r>
            <a:r>
              <a:rPr lang="en-US" b="1" dirty="0" smtClean="0"/>
              <a:t>Novels</a:t>
            </a:r>
            <a:r>
              <a:rPr lang="en-US" dirty="0" smtClean="0"/>
              <a:t>; </a:t>
            </a:r>
            <a:r>
              <a:rPr lang="en-US" b="1" dirty="0" smtClean="0"/>
              <a:t>Novellas</a:t>
            </a:r>
            <a:r>
              <a:rPr lang="en-US" dirty="0" smtClean="0"/>
              <a:t>; </a:t>
            </a:r>
            <a:r>
              <a:rPr lang="en-US" b="1" dirty="0" smtClean="0"/>
              <a:t>Short stories</a:t>
            </a:r>
            <a:r>
              <a:rPr lang="en-US" dirty="0" smtClean="0"/>
              <a:t>; </a:t>
            </a:r>
            <a:r>
              <a:rPr lang="en-US" b="1" dirty="0" smtClean="0"/>
              <a:t>Flash fiction</a:t>
            </a:r>
            <a:r>
              <a:rPr lang="en-US" dirty="0" smtClean="0"/>
              <a:t>)</a:t>
            </a:r>
          </a:p>
          <a:p>
            <a:r>
              <a:rPr lang="en-US" dirty="0"/>
              <a:t>Poetry: </a:t>
            </a:r>
            <a:r>
              <a:rPr lang="en-US" dirty="0" smtClean="0"/>
              <a:t>For both </a:t>
            </a:r>
            <a:r>
              <a:rPr lang="en-US" dirty="0"/>
              <a:t>individual poems and collections of poetry, rely chiefly on the title, introduction</a:t>
            </a:r>
            <a:r>
              <a:rPr lang="en-US" dirty="0" smtClean="0"/>
              <a:t>, cover </a:t>
            </a:r>
            <a:r>
              <a:rPr lang="en-US" dirty="0"/>
              <a:t>information, etc., to determine whether the poetry is of a specific genre or form. If after </a:t>
            </a:r>
            <a:r>
              <a:rPr lang="en-US" dirty="0" smtClean="0"/>
              <a:t>a superficial </a:t>
            </a:r>
            <a:r>
              <a:rPr lang="en-US" dirty="0"/>
              <a:t>review a specific genre or form cannot be determined, assign the term </a:t>
            </a:r>
            <a:r>
              <a:rPr lang="en-US" b="1" dirty="0" smtClean="0"/>
              <a:t>Poetry</a:t>
            </a:r>
          </a:p>
          <a:p>
            <a:r>
              <a:rPr lang="en-US" dirty="0" smtClean="0"/>
              <a:t>Poetry:</a:t>
            </a:r>
            <a:r>
              <a:rPr lang="en-US" b="1" dirty="0"/>
              <a:t> </a:t>
            </a:r>
            <a:r>
              <a:rPr lang="en-US" dirty="0"/>
              <a:t>If the genre or form of a poem or collection of poetry is known to the cataloger due to </a:t>
            </a:r>
            <a:r>
              <a:rPr lang="en-US" dirty="0" smtClean="0"/>
              <a:t>the cataloger’s academic or cultural </a:t>
            </a:r>
            <a:r>
              <a:rPr lang="en-US" dirty="0"/>
              <a:t>background</a:t>
            </a:r>
            <a:r>
              <a:rPr lang="en-US" dirty="0" smtClean="0"/>
              <a:t>, etc</a:t>
            </a:r>
            <a:r>
              <a:rPr lang="en-US" dirty="0"/>
              <a:t>., one or more genre/form terms may be </a:t>
            </a:r>
            <a:r>
              <a:rPr lang="en-US" dirty="0" smtClean="0"/>
              <a:t>assigned to </a:t>
            </a:r>
            <a:r>
              <a:rPr lang="en-US" dirty="0"/>
              <a:t>represent the genre or </a:t>
            </a:r>
            <a:r>
              <a:rPr lang="en-US" dirty="0" smtClean="0"/>
              <a:t>form (e.g., you know that Homer’s Odyssey is </a:t>
            </a:r>
            <a:r>
              <a:rPr lang="en-US" b="1" dirty="0" smtClean="0"/>
              <a:t>Epic poetry</a:t>
            </a:r>
            <a:r>
              <a:rPr lang="en-US" dirty="0" smtClean="0"/>
              <a:t> even if the resource you’re cataloging doesn’t say it is)</a:t>
            </a:r>
          </a:p>
        </p:txBody>
      </p:sp>
      <p:sp>
        <p:nvSpPr>
          <p:cNvPr id="6" name="Slide Number Placeholder 5"/>
          <p:cNvSpPr>
            <a:spLocks noGrp="1"/>
          </p:cNvSpPr>
          <p:nvPr>
            <p:ph type="sldNum" sz="quarter" idx="12"/>
          </p:nvPr>
        </p:nvSpPr>
        <p:spPr/>
        <p:txBody>
          <a:bodyPr/>
          <a:lstStyle/>
          <a:p>
            <a:fld id="{A00A331D-2EB0-4CEE-8662-2FAB66802E28}" type="slidenum">
              <a:rPr lang="en-US" smtClean="0"/>
              <a:t>59</a:t>
            </a:fld>
            <a:endParaRPr lang="en-US"/>
          </a:p>
        </p:txBody>
      </p:sp>
    </p:spTree>
    <p:extLst>
      <p:ext uri="{BB962C8B-B14F-4D97-AF65-F5344CB8AC3E}">
        <p14:creationId xmlns:p14="http://schemas.microsoft.com/office/powerpoint/2010/main" val="4174167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fontScale="90000"/>
          </a:bodyPr>
          <a:lstStyle/>
          <a:p>
            <a:r>
              <a:rPr lang="en-US" dirty="0" smtClean="0">
                <a:latin typeface="+mn-lt"/>
                <a:cs typeface="Arial" panose="020B0604020202020204" pitchFamily="34" charset="0"/>
              </a:rPr>
              <a:t>LC Genre/Form Terms</a:t>
            </a:r>
            <a:endParaRPr lang="en-US" dirty="0">
              <a:latin typeface="+mn-lt"/>
              <a:cs typeface="Arial" panose="020B0604020202020204" pitchFamily="34" charset="0"/>
            </a:endParaRPr>
          </a:p>
        </p:txBody>
      </p:sp>
      <p:sp>
        <p:nvSpPr>
          <p:cNvPr id="3" name="Content Placeholder 2"/>
          <p:cNvSpPr>
            <a:spLocks noGrp="1"/>
          </p:cNvSpPr>
          <p:nvPr>
            <p:ph idx="1"/>
          </p:nvPr>
        </p:nvSpPr>
        <p:spPr>
          <a:xfrm>
            <a:off x="838200" y="1424409"/>
            <a:ext cx="10913198" cy="5297066"/>
          </a:xfrm>
        </p:spPr>
        <p:txBody>
          <a:bodyPr>
            <a:normAutofit/>
          </a:bodyPr>
          <a:lstStyle/>
          <a:p>
            <a:r>
              <a:rPr lang="en-US" dirty="0" smtClean="0"/>
              <a:t>Draft LCGFT </a:t>
            </a:r>
            <a:r>
              <a:rPr lang="en-US" dirty="0"/>
              <a:t>Manual is available at </a:t>
            </a:r>
            <a:r>
              <a:rPr lang="en-US" dirty="0">
                <a:hlinkClick r:id="rId3"/>
              </a:rPr>
              <a:t>http://</a:t>
            </a:r>
            <a:r>
              <a:rPr lang="en-US" dirty="0" smtClean="0">
                <a:hlinkClick r:id="rId3"/>
              </a:rPr>
              <a:t>www.loc.gov/aba/publications/FreeLCGFT/freelcgft.html</a:t>
            </a:r>
            <a:endParaRPr lang="en-US" dirty="0"/>
          </a:p>
          <a:p>
            <a:r>
              <a:rPr lang="en-US" dirty="0" smtClean="0"/>
              <a:t>Terms so far for: artistic and visual works, cartographic </a:t>
            </a:r>
            <a:r>
              <a:rPr lang="en-US" dirty="0"/>
              <a:t>materials, “general” materials (e.g., dictionaries, encyclopedias), law materials, literature, moving images (films and television programs), music, radio programs and other non-musical sound recordings</a:t>
            </a:r>
            <a:r>
              <a:rPr lang="en-US" dirty="0" smtClean="0"/>
              <a:t>, and religious materials</a:t>
            </a:r>
            <a:endParaRPr lang="en-US" dirty="0"/>
          </a:p>
          <a:p>
            <a:r>
              <a:rPr lang="en-US" dirty="0" smtClean="0"/>
              <a:t>SACO proposals for </a:t>
            </a:r>
            <a:r>
              <a:rPr lang="en-US" dirty="0"/>
              <a:t>additional terms and </a:t>
            </a:r>
            <a:r>
              <a:rPr lang="en-US" dirty="0" smtClean="0"/>
              <a:t>revisions to existing terms may be made for all of the areas listed above except artistic/visual works</a:t>
            </a:r>
            <a:endParaRPr lang="en-US" dirty="0">
              <a:solidFill>
                <a:srgbClr val="7030A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6</a:t>
            </a:fld>
            <a:endParaRPr lang="en-US"/>
          </a:p>
        </p:txBody>
      </p:sp>
    </p:spTree>
    <p:extLst>
      <p:ext uri="{BB962C8B-B14F-4D97-AF65-F5344CB8AC3E}">
        <p14:creationId xmlns:p14="http://schemas.microsoft.com/office/powerpoint/2010/main" val="4202319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4156"/>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838200" y="1557376"/>
            <a:ext cx="10735492" cy="4801317"/>
          </a:xfrm>
        </p:spPr>
        <p:txBody>
          <a:bodyPr>
            <a:normAutofit/>
          </a:bodyPr>
          <a:lstStyle/>
          <a:p>
            <a:pPr marL="0" indent="0">
              <a:buNone/>
            </a:pPr>
            <a:r>
              <a:rPr lang="en-US" dirty="0" smtClean="0"/>
              <a:t>245 </a:t>
            </a:r>
            <a:r>
              <a:rPr lang="en-US" dirty="0"/>
              <a:t>00  </a:t>
            </a:r>
            <a:r>
              <a:rPr lang="en-US" dirty="0" err="1"/>
              <a:t>Suicidally</a:t>
            </a:r>
            <a:r>
              <a:rPr lang="en-US" dirty="0"/>
              <a:t> beautiful : </a:t>
            </a:r>
            <a:r>
              <a:rPr lang="en-US" dirty="0" smtClean="0"/>
              <a:t>$b </a:t>
            </a:r>
            <a:r>
              <a:rPr lang="en-US" dirty="0"/>
              <a:t>a collection of sport stories / </a:t>
            </a:r>
            <a:r>
              <a:rPr lang="en-US" dirty="0" smtClean="0"/>
              <a:t>$c edited</a:t>
            </a:r>
          </a:p>
          <a:p>
            <a:pPr marL="0" indent="0">
              <a:buNone/>
            </a:pPr>
            <a:r>
              <a:rPr lang="en-US" dirty="0"/>
              <a:t>	</a:t>
            </a:r>
            <a:r>
              <a:rPr lang="en-US" dirty="0" smtClean="0"/>
              <a:t>   </a:t>
            </a:r>
            <a:r>
              <a:rPr lang="en-US" dirty="0"/>
              <a:t>by Dennis F. Bormann &amp; Stephen Taylor</a:t>
            </a:r>
            <a:r>
              <a:rPr lang="en-US" dirty="0" smtClean="0"/>
              <a:t>.</a:t>
            </a:r>
          </a:p>
          <a:p>
            <a:pPr marL="0" indent="0">
              <a:buNone/>
            </a:pPr>
            <a:r>
              <a:rPr lang="en-US" dirty="0" smtClean="0"/>
              <a:t>264 _1  </a:t>
            </a:r>
            <a:r>
              <a:rPr lang="en-US" dirty="0"/>
              <a:t>Charlotte, North Carolina : </a:t>
            </a:r>
            <a:r>
              <a:rPr lang="en-US" dirty="0" smtClean="0"/>
              <a:t>$b </a:t>
            </a:r>
            <a:r>
              <a:rPr lang="en-US" dirty="0"/>
              <a:t>Mint Hill Books, </a:t>
            </a:r>
            <a:r>
              <a:rPr lang="en-US" dirty="0" smtClean="0"/>
              <a:t>$c </a:t>
            </a:r>
            <a:r>
              <a:rPr lang="en-US" dirty="0"/>
              <a:t>[2012</a:t>
            </a:r>
            <a:r>
              <a:rPr lang="en-US" dirty="0" smtClean="0"/>
              <a:t>]</a:t>
            </a:r>
          </a:p>
          <a:p>
            <a:pPr marL="0" indent="0">
              <a:buNone/>
            </a:pPr>
            <a:r>
              <a:rPr lang="en-US" dirty="0"/>
              <a:t>650 </a:t>
            </a:r>
            <a:r>
              <a:rPr lang="en-US" dirty="0" smtClean="0"/>
              <a:t>_0  Sports </a:t>
            </a:r>
            <a:r>
              <a:rPr lang="en-US" dirty="0"/>
              <a:t>stories, American.</a:t>
            </a:r>
          </a:p>
          <a:p>
            <a:pPr marL="0" indent="0">
              <a:buNone/>
            </a:pPr>
            <a:r>
              <a:rPr lang="en-US" dirty="0"/>
              <a:t>650 </a:t>
            </a:r>
            <a:r>
              <a:rPr lang="en-US" dirty="0" smtClean="0"/>
              <a:t>_0  Short </a:t>
            </a:r>
            <a:r>
              <a:rPr lang="en-US" dirty="0"/>
              <a:t>stories, American</a:t>
            </a:r>
            <a:r>
              <a:rPr lang="en-US" dirty="0" smtClean="0"/>
              <a:t>.</a:t>
            </a:r>
          </a:p>
          <a:p>
            <a:pPr marL="0" indent="0">
              <a:buNone/>
            </a:pPr>
            <a:r>
              <a:rPr lang="en-US" dirty="0" smtClean="0">
                <a:solidFill>
                  <a:srgbClr val="FF0000"/>
                </a:solidFill>
              </a:rPr>
              <a:t>655 _7  Sports fiction.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Short stories. $2 </a:t>
            </a:r>
            <a:r>
              <a:rPr lang="en-US" dirty="0" err="1" smtClean="0">
                <a:solidFill>
                  <a:srgbClr val="FF0000"/>
                </a:solidFill>
              </a:rPr>
              <a:t>lcgft</a:t>
            </a:r>
            <a:endParaRPr lang="en-US"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60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236" y="3282534"/>
            <a:ext cx="2171700" cy="3257550"/>
          </a:xfrm>
          <a:prstGeom prst="rect">
            <a:avLst/>
          </a:prstGeom>
        </p:spPr>
      </p:pic>
    </p:spTree>
    <p:extLst>
      <p:ext uri="{BB962C8B-B14F-4D97-AF65-F5344CB8AC3E}">
        <p14:creationId xmlns:p14="http://schemas.microsoft.com/office/powerpoint/2010/main" val="33680857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758" y="1603375"/>
            <a:ext cx="3152775" cy="4752975"/>
          </a:xfrm>
          <a:prstGeom prst="rect">
            <a:avLst/>
          </a:prstGeom>
        </p:spPr>
      </p:pic>
      <p:sp>
        <p:nvSpPr>
          <p:cNvPr id="4" name="TextBox 3"/>
          <p:cNvSpPr txBox="1"/>
          <p:nvPr/>
        </p:nvSpPr>
        <p:spPr>
          <a:xfrm>
            <a:off x="5121778" y="1603375"/>
            <a:ext cx="6679580" cy="4893647"/>
          </a:xfrm>
          <a:prstGeom prst="rect">
            <a:avLst/>
          </a:prstGeom>
          <a:noFill/>
        </p:spPr>
        <p:txBody>
          <a:bodyPr wrap="square" rtlCol="0">
            <a:spAutoFit/>
          </a:bodyPr>
          <a:lstStyle/>
          <a:p>
            <a:r>
              <a:rPr lang="en-US" sz="2600" dirty="0" smtClean="0"/>
              <a:t>100 1_  </a:t>
            </a:r>
            <a:r>
              <a:rPr lang="en-US" sz="2600" dirty="0" err="1"/>
              <a:t>Proulx</a:t>
            </a:r>
            <a:r>
              <a:rPr lang="en-US" sz="2600" dirty="0"/>
              <a:t>, Annie, </a:t>
            </a:r>
            <a:r>
              <a:rPr lang="en-US" sz="2600" dirty="0" smtClean="0"/>
              <a:t>$e </a:t>
            </a:r>
            <a:r>
              <a:rPr lang="en-US" sz="2600" dirty="0"/>
              <a:t>author.</a:t>
            </a:r>
          </a:p>
          <a:p>
            <a:r>
              <a:rPr lang="en-US" sz="2600" dirty="0" smtClean="0"/>
              <a:t>245 10  Brokeback </a:t>
            </a:r>
            <a:r>
              <a:rPr lang="en-US" sz="2600" dirty="0"/>
              <a:t>Mountain / </a:t>
            </a:r>
            <a:r>
              <a:rPr lang="en-US" sz="2600" dirty="0" smtClean="0"/>
              <a:t>$c </a:t>
            </a:r>
            <a:r>
              <a:rPr lang="en-US" sz="2600" dirty="0"/>
              <a:t>Annie </a:t>
            </a:r>
            <a:r>
              <a:rPr lang="en-US" sz="2600" dirty="0" err="1"/>
              <a:t>Proulx</a:t>
            </a:r>
            <a:r>
              <a:rPr lang="en-US" sz="2600" dirty="0"/>
              <a:t>.</a:t>
            </a:r>
          </a:p>
          <a:p>
            <a:r>
              <a:rPr lang="en-US" sz="2600" dirty="0"/>
              <a:t>260 </a:t>
            </a:r>
            <a:r>
              <a:rPr lang="en-US" sz="2600" dirty="0" smtClean="0"/>
              <a:t>__  New </a:t>
            </a:r>
            <a:r>
              <a:rPr lang="en-US" sz="2600" dirty="0"/>
              <a:t>York : </a:t>
            </a:r>
            <a:r>
              <a:rPr lang="en-US" sz="2600" dirty="0" smtClean="0"/>
              <a:t>$b </a:t>
            </a:r>
            <a:r>
              <a:rPr lang="en-US" sz="2600" dirty="0"/>
              <a:t>Scribner, </a:t>
            </a:r>
            <a:r>
              <a:rPr lang="en-US" sz="2600" dirty="0" smtClean="0"/>
              <a:t>$c </a:t>
            </a:r>
            <a:r>
              <a:rPr lang="en-US" sz="2600" dirty="0"/>
              <a:t>2005.</a:t>
            </a:r>
          </a:p>
          <a:p>
            <a:r>
              <a:rPr lang="en-US" sz="2600" dirty="0" smtClean="0"/>
              <a:t>300 __  55 </a:t>
            </a:r>
            <a:r>
              <a:rPr lang="en-US" sz="2600" dirty="0"/>
              <a:t>pages ; </a:t>
            </a:r>
            <a:r>
              <a:rPr lang="en-US" sz="2600" dirty="0" smtClean="0"/>
              <a:t>$c </a:t>
            </a:r>
            <a:r>
              <a:rPr lang="en-US" sz="2600" dirty="0"/>
              <a:t>19 </a:t>
            </a:r>
            <a:r>
              <a:rPr lang="en-US" sz="2600" dirty="0" smtClean="0"/>
              <a:t>cm</a:t>
            </a:r>
          </a:p>
          <a:p>
            <a:r>
              <a:rPr lang="en-US" sz="2600" dirty="0"/>
              <a:t>650 </a:t>
            </a:r>
            <a:r>
              <a:rPr lang="en-US" sz="2600" dirty="0" smtClean="0"/>
              <a:t>_0  Cowboys $v </a:t>
            </a:r>
            <a:r>
              <a:rPr lang="en-US" sz="2600" dirty="0"/>
              <a:t>Fiction.</a:t>
            </a:r>
          </a:p>
          <a:p>
            <a:r>
              <a:rPr lang="en-US" sz="2600" dirty="0"/>
              <a:t>650 </a:t>
            </a:r>
            <a:r>
              <a:rPr lang="en-US" sz="2600" dirty="0" smtClean="0"/>
              <a:t>_0  Ranch </a:t>
            </a:r>
            <a:r>
              <a:rPr lang="en-US" sz="2600" dirty="0"/>
              <a:t>life </a:t>
            </a:r>
            <a:r>
              <a:rPr lang="en-US" sz="2600" dirty="0" smtClean="0"/>
              <a:t>$v </a:t>
            </a:r>
            <a:r>
              <a:rPr lang="en-US" sz="2600" dirty="0"/>
              <a:t>Fiction.</a:t>
            </a:r>
          </a:p>
          <a:p>
            <a:r>
              <a:rPr lang="en-US" sz="2600" dirty="0"/>
              <a:t>650 </a:t>
            </a:r>
            <a:r>
              <a:rPr lang="en-US" sz="2600" dirty="0" smtClean="0"/>
              <a:t>_0  Gay </a:t>
            </a:r>
            <a:r>
              <a:rPr lang="en-US" sz="2600" dirty="0"/>
              <a:t>men </a:t>
            </a:r>
            <a:r>
              <a:rPr lang="en-US" sz="2600" dirty="0" smtClean="0"/>
              <a:t>$v </a:t>
            </a:r>
            <a:r>
              <a:rPr lang="en-US" sz="2600" dirty="0"/>
              <a:t>Fiction.</a:t>
            </a:r>
          </a:p>
          <a:p>
            <a:r>
              <a:rPr lang="en-US" sz="2600" dirty="0"/>
              <a:t>651 </a:t>
            </a:r>
            <a:r>
              <a:rPr lang="en-US" sz="2600" dirty="0" smtClean="0"/>
              <a:t>_0  Wyoming $v </a:t>
            </a:r>
            <a:r>
              <a:rPr lang="en-US" sz="2600" dirty="0"/>
              <a:t>Fiction</a:t>
            </a:r>
            <a:r>
              <a:rPr lang="en-US" sz="2600" dirty="0" smtClean="0"/>
              <a:t>.</a:t>
            </a:r>
          </a:p>
          <a:p>
            <a:r>
              <a:rPr lang="en-US" sz="2600" dirty="0" smtClean="0">
                <a:solidFill>
                  <a:srgbClr val="FF0000"/>
                </a:solidFill>
              </a:rPr>
              <a:t>655 _7  Gay fiction. $2 </a:t>
            </a:r>
            <a:r>
              <a:rPr lang="en-US" sz="2600" dirty="0" err="1" smtClean="0">
                <a:solidFill>
                  <a:srgbClr val="FF0000"/>
                </a:solidFill>
              </a:rPr>
              <a:t>lcgft</a:t>
            </a:r>
            <a:endParaRPr lang="en-US" sz="2600" dirty="0" smtClean="0">
              <a:solidFill>
                <a:srgbClr val="FF0000"/>
              </a:solidFill>
            </a:endParaRPr>
          </a:p>
          <a:p>
            <a:r>
              <a:rPr lang="en-US" sz="2600" dirty="0">
                <a:solidFill>
                  <a:srgbClr val="FF0000"/>
                </a:solidFill>
              </a:rPr>
              <a:t>655 </a:t>
            </a:r>
            <a:r>
              <a:rPr lang="en-US" sz="2600" dirty="0" smtClean="0">
                <a:solidFill>
                  <a:srgbClr val="FF0000"/>
                </a:solidFill>
              </a:rPr>
              <a:t>_7  Romance </a:t>
            </a:r>
            <a:r>
              <a:rPr lang="en-US" sz="2600" dirty="0">
                <a:solidFill>
                  <a:srgbClr val="FF0000"/>
                </a:solidFill>
              </a:rPr>
              <a:t>fiction.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r>
              <a:rPr lang="en-US" sz="2600" dirty="0">
                <a:solidFill>
                  <a:srgbClr val="FF0000"/>
                </a:solidFill>
              </a:rPr>
              <a:t>655 _</a:t>
            </a:r>
            <a:r>
              <a:rPr lang="en-US" sz="2600" dirty="0" smtClean="0">
                <a:solidFill>
                  <a:srgbClr val="FF0000"/>
                </a:solidFill>
              </a:rPr>
              <a:t>7  Western </a:t>
            </a:r>
            <a:r>
              <a:rPr lang="en-US" sz="2600" dirty="0">
                <a:solidFill>
                  <a:srgbClr val="FF0000"/>
                </a:solidFill>
              </a:rPr>
              <a:t>fiction.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r>
              <a:rPr lang="en-US" sz="2600" dirty="0">
                <a:solidFill>
                  <a:srgbClr val="FF0000"/>
                </a:solidFill>
              </a:rPr>
              <a:t>655 </a:t>
            </a:r>
            <a:r>
              <a:rPr lang="en-US" sz="2600" dirty="0" smtClean="0">
                <a:solidFill>
                  <a:srgbClr val="FF0000"/>
                </a:solidFill>
              </a:rPr>
              <a:t>_7  Short </a:t>
            </a:r>
            <a:r>
              <a:rPr lang="en-US" sz="2600" dirty="0">
                <a:solidFill>
                  <a:srgbClr val="FF0000"/>
                </a:solidFill>
              </a:rPr>
              <a:t>stories.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p:txBody>
      </p:sp>
      <p:sp>
        <p:nvSpPr>
          <p:cNvPr id="5"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Literature Examples - Fiction</a:t>
            </a:r>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61</a:t>
            </a:fld>
            <a:endParaRPr lang="en-US"/>
          </a:p>
        </p:txBody>
      </p:sp>
    </p:spTree>
    <p:extLst>
      <p:ext uri="{BB962C8B-B14F-4D97-AF65-F5344CB8AC3E}">
        <p14:creationId xmlns:p14="http://schemas.microsoft.com/office/powerpoint/2010/main" val="24256832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631" y="205295"/>
            <a:ext cx="10515600" cy="665483"/>
          </a:xfrm>
        </p:spPr>
        <p:txBody>
          <a:bodyPr>
            <a:normAutofit fontScale="90000"/>
          </a:bodyPr>
          <a:lstStyle/>
          <a:p>
            <a:r>
              <a:rPr lang="en-US" dirty="0" smtClean="0"/>
              <a:t>Literature Examples - Fiction</a:t>
            </a:r>
            <a:endParaRPr lang="en-US" dirty="0"/>
          </a:p>
        </p:txBody>
      </p:sp>
      <p:sp>
        <p:nvSpPr>
          <p:cNvPr id="3" name="Content Placeholder 2"/>
          <p:cNvSpPr>
            <a:spLocks noGrp="1"/>
          </p:cNvSpPr>
          <p:nvPr>
            <p:ph idx="1"/>
          </p:nvPr>
        </p:nvSpPr>
        <p:spPr>
          <a:xfrm>
            <a:off x="656631" y="1070689"/>
            <a:ext cx="8127774" cy="5650786"/>
          </a:xfrm>
        </p:spPr>
        <p:txBody>
          <a:bodyPr>
            <a:noAutofit/>
          </a:bodyPr>
          <a:lstStyle/>
          <a:p>
            <a:pPr marL="0" indent="0">
              <a:buNone/>
            </a:pPr>
            <a:r>
              <a:rPr lang="en-US" sz="2200" dirty="0" smtClean="0"/>
              <a:t>100 1_  </a:t>
            </a:r>
            <a:r>
              <a:rPr lang="en-US" sz="2200" dirty="0"/>
              <a:t>Rawlings, Marjorie </a:t>
            </a:r>
            <a:r>
              <a:rPr lang="en-US" sz="2200" dirty="0" err="1"/>
              <a:t>Kinnan</a:t>
            </a:r>
            <a:r>
              <a:rPr lang="en-US" sz="2200" dirty="0"/>
              <a:t>, </a:t>
            </a:r>
            <a:r>
              <a:rPr lang="en-US" sz="2200" dirty="0" smtClean="0"/>
              <a:t>$d 1896-1953, $e author.</a:t>
            </a:r>
            <a:endParaRPr lang="en-US" sz="2200" dirty="0"/>
          </a:p>
          <a:p>
            <a:pPr marL="0" indent="0">
              <a:buNone/>
            </a:pPr>
            <a:r>
              <a:rPr lang="en-US" sz="2200" dirty="0" smtClean="0"/>
              <a:t>245 14  The </a:t>
            </a:r>
            <a:r>
              <a:rPr lang="en-US" sz="2200" dirty="0"/>
              <a:t>yearling / </a:t>
            </a:r>
            <a:r>
              <a:rPr lang="en-US" sz="2200" dirty="0" smtClean="0"/>
              <a:t>$c </a:t>
            </a:r>
            <a:r>
              <a:rPr lang="en-US" sz="2200" dirty="0"/>
              <a:t>Marjorie </a:t>
            </a:r>
            <a:r>
              <a:rPr lang="en-US" sz="2200" dirty="0" err="1"/>
              <a:t>Kinnan</a:t>
            </a:r>
            <a:r>
              <a:rPr lang="en-US" sz="2200" dirty="0"/>
              <a:t> Rawlings ; </a:t>
            </a:r>
            <a:r>
              <a:rPr lang="en-US" sz="2200" dirty="0" smtClean="0"/>
              <a:t>illustrations</a:t>
            </a:r>
          </a:p>
          <a:p>
            <a:pPr marL="0" indent="0">
              <a:buNone/>
            </a:pPr>
            <a:r>
              <a:rPr lang="en-US" sz="2200" dirty="0"/>
              <a:t> </a:t>
            </a:r>
            <a:r>
              <a:rPr lang="en-US" sz="2200" dirty="0" smtClean="0"/>
              <a:t>             by </a:t>
            </a:r>
            <a:r>
              <a:rPr lang="en-US" sz="2200" dirty="0"/>
              <a:t>Edward Shenton ; </a:t>
            </a:r>
            <a:r>
              <a:rPr lang="en-US" sz="2200" dirty="0" smtClean="0"/>
              <a:t>with </a:t>
            </a:r>
            <a:r>
              <a:rPr lang="en-US" sz="2200" dirty="0"/>
              <a:t>an </a:t>
            </a:r>
            <a:r>
              <a:rPr lang="en-US" sz="2200" dirty="0" smtClean="0"/>
              <a:t>introduction </a:t>
            </a:r>
            <a:r>
              <a:rPr lang="en-US" sz="2200" dirty="0"/>
              <a:t>by Ivan </a:t>
            </a:r>
            <a:r>
              <a:rPr lang="en-US" sz="2200" dirty="0" err="1"/>
              <a:t>Doig</a:t>
            </a:r>
            <a:r>
              <a:rPr lang="en-US" sz="2200" dirty="0"/>
              <a:t>.</a:t>
            </a:r>
          </a:p>
          <a:p>
            <a:pPr marL="0" indent="0">
              <a:buNone/>
            </a:pPr>
            <a:r>
              <a:rPr lang="en-US" sz="2200" dirty="0"/>
              <a:t>650 </a:t>
            </a:r>
            <a:r>
              <a:rPr lang="en-US" sz="2200" dirty="0" smtClean="0"/>
              <a:t>_0  Wild </a:t>
            </a:r>
            <a:r>
              <a:rPr lang="en-US" sz="2200" dirty="0"/>
              <a:t>animals as pets </a:t>
            </a:r>
            <a:r>
              <a:rPr lang="en-US" sz="2200" dirty="0" smtClean="0"/>
              <a:t>$v </a:t>
            </a:r>
            <a:r>
              <a:rPr lang="en-US" sz="2200" dirty="0"/>
              <a:t>Fiction</a:t>
            </a:r>
            <a:r>
              <a:rPr lang="en-US" sz="2200" dirty="0" smtClean="0"/>
              <a:t>.</a:t>
            </a:r>
          </a:p>
          <a:p>
            <a:pPr marL="0" indent="0">
              <a:buNone/>
            </a:pPr>
            <a:r>
              <a:rPr lang="en-US" sz="2200" dirty="0" smtClean="0"/>
              <a:t>650 _0  Parent </a:t>
            </a:r>
            <a:r>
              <a:rPr lang="en-US" sz="2200" dirty="0"/>
              <a:t>and child </a:t>
            </a:r>
            <a:r>
              <a:rPr lang="en-US" sz="2200" dirty="0" smtClean="0"/>
              <a:t>$v </a:t>
            </a:r>
            <a:r>
              <a:rPr lang="en-US" sz="2200" dirty="0"/>
              <a:t>Fiction.</a:t>
            </a:r>
          </a:p>
          <a:p>
            <a:pPr marL="0" indent="0">
              <a:buNone/>
            </a:pPr>
            <a:r>
              <a:rPr lang="en-US" sz="2200" dirty="0"/>
              <a:t>650 </a:t>
            </a:r>
            <a:r>
              <a:rPr lang="en-US" sz="2200" dirty="0" smtClean="0"/>
              <a:t>_0  Farm </a:t>
            </a:r>
            <a:r>
              <a:rPr lang="en-US" sz="2200" dirty="0"/>
              <a:t>life </a:t>
            </a:r>
            <a:r>
              <a:rPr lang="en-US" sz="2200" dirty="0" smtClean="0"/>
              <a:t>$v </a:t>
            </a:r>
            <a:r>
              <a:rPr lang="en-US" sz="2200" dirty="0"/>
              <a:t>Fiction.</a:t>
            </a:r>
          </a:p>
          <a:p>
            <a:pPr marL="0" indent="0">
              <a:buNone/>
            </a:pPr>
            <a:r>
              <a:rPr lang="en-US" sz="2200" dirty="0"/>
              <a:t>650 </a:t>
            </a:r>
            <a:r>
              <a:rPr lang="en-US" sz="2200" dirty="0" smtClean="0"/>
              <a:t>_0  Deer $v </a:t>
            </a:r>
            <a:r>
              <a:rPr lang="en-US" sz="2200" dirty="0"/>
              <a:t>Fiction.</a:t>
            </a:r>
          </a:p>
          <a:p>
            <a:pPr marL="0" indent="0">
              <a:buNone/>
            </a:pPr>
            <a:r>
              <a:rPr lang="en-US" sz="2200" dirty="0"/>
              <a:t>650 </a:t>
            </a:r>
            <a:r>
              <a:rPr lang="en-US" sz="2200" dirty="0" smtClean="0"/>
              <a:t>_0  Boys $v </a:t>
            </a:r>
            <a:r>
              <a:rPr lang="en-US" sz="2200" dirty="0"/>
              <a:t>Fiction.</a:t>
            </a:r>
          </a:p>
          <a:p>
            <a:pPr marL="0" indent="0">
              <a:buNone/>
            </a:pPr>
            <a:r>
              <a:rPr lang="en-US" sz="2200" dirty="0"/>
              <a:t>651 </a:t>
            </a:r>
            <a:r>
              <a:rPr lang="en-US" sz="2200" dirty="0" smtClean="0"/>
              <a:t>_0  Florida $v </a:t>
            </a:r>
            <a:r>
              <a:rPr lang="en-US" sz="2200" dirty="0"/>
              <a:t>Fiction</a:t>
            </a:r>
            <a:r>
              <a:rPr lang="en-US" sz="2200" dirty="0" smtClean="0"/>
              <a:t>.</a:t>
            </a:r>
          </a:p>
          <a:p>
            <a:pPr marL="0" indent="0">
              <a:buNone/>
            </a:pPr>
            <a:r>
              <a:rPr lang="en-US" sz="2200" dirty="0" smtClean="0">
                <a:solidFill>
                  <a:srgbClr val="FF0000"/>
                </a:solidFill>
              </a:rPr>
              <a:t>655 _7  Novels. $2 </a:t>
            </a:r>
            <a:r>
              <a:rPr lang="en-US" sz="2200" dirty="0" err="1" smtClean="0">
                <a:solidFill>
                  <a:srgbClr val="FF0000"/>
                </a:solidFill>
              </a:rPr>
              <a:t>lcgft</a:t>
            </a:r>
            <a:endParaRPr lang="en-US" sz="2200" dirty="0" smtClean="0">
              <a:solidFill>
                <a:srgbClr val="FF0000"/>
              </a:solidFill>
            </a:endParaRPr>
          </a:p>
          <a:p>
            <a:pPr marL="0" indent="0">
              <a:buNone/>
            </a:pPr>
            <a:r>
              <a:rPr lang="en-US" sz="2200" dirty="0" smtClean="0">
                <a:solidFill>
                  <a:srgbClr val="FF0000"/>
                </a:solidFill>
              </a:rPr>
              <a:t>655 _</a:t>
            </a:r>
            <a:r>
              <a:rPr lang="en-US" sz="2200" dirty="0">
                <a:solidFill>
                  <a:srgbClr val="FF0000"/>
                </a:solidFill>
              </a:rPr>
              <a:t>7  </a:t>
            </a:r>
            <a:r>
              <a:rPr lang="en-US" sz="2200" dirty="0" err="1" smtClean="0">
                <a:solidFill>
                  <a:srgbClr val="FF0000"/>
                </a:solidFill>
              </a:rPr>
              <a:t>Bildungsromans</a:t>
            </a:r>
            <a:r>
              <a:rPr lang="en-US" sz="2200" dirty="0">
                <a:solidFill>
                  <a:srgbClr val="FF0000"/>
                </a:solidFill>
              </a:rPr>
              <a:t>. </a:t>
            </a:r>
            <a:r>
              <a:rPr lang="en-US" sz="2200" dirty="0" smtClean="0">
                <a:solidFill>
                  <a:srgbClr val="FF0000"/>
                </a:solidFill>
              </a:rPr>
              <a:t>$2 </a:t>
            </a:r>
            <a:r>
              <a:rPr lang="en-US" sz="2200" dirty="0" err="1" smtClean="0">
                <a:solidFill>
                  <a:srgbClr val="FF0000"/>
                </a:solidFill>
              </a:rPr>
              <a:t>lcgft</a:t>
            </a:r>
            <a:endParaRPr lang="en-US" sz="2200" dirty="0" smtClean="0">
              <a:solidFill>
                <a:srgbClr val="FF0000"/>
              </a:solidFill>
            </a:endParaRPr>
          </a:p>
          <a:p>
            <a:pPr marL="0" indent="0">
              <a:buNone/>
            </a:pPr>
            <a:r>
              <a:rPr lang="en-US" sz="2200" dirty="0">
                <a:solidFill>
                  <a:srgbClr val="FF0000"/>
                </a:solidFill>
              </a:rPr>
              <a:t>655 _7  </a:t>
            </a:r>
            <a:r>
              <a:rPr lang="en-US" sz="2200" dirty="0" smtClean="0">
                <a:solidFill>
                  <a:srgbClr val="FF0000"/>
                </a:solidFill>
              </a:rPr>
              <a:t>Animal fiction. $2 </a:t>
            </a:r>
            <a:r>
              <a:rPr lang="en-US" sz="2200" dirty="0" err="1" smtClean="0">
                <a:solidFill>
                  <a:srgbClr val="FF0000"/>
                </a:solidFill>
              </a:rPr>
              <a:t>lcgft</a:t>
            </a:r>
            <a:endParaRPr lang="en-US" sz="2200" dirty="0" smtClean="0">
              <a:solidFill>
                <a:srgbClr val="FF0000"/>
              </a:solidFill>
            </a:endParaRPr>
          </a:p>
          <a:p>
            <a:pPr marL="0" indent="0">
              <a:buNone/>
            </a:pPr>
            <a:r>
              <a:rPr lang="en-US" sz="2200" dirty="0" smtClean="0">
                <a:solidFill>
                  <a:srgbClr val="FF0000"/>
                </a:solidFill>
              </a:rPr>
              <a:t>655 _7  Domestic fiction. $2 </a:t>
            </a:r>
            <a:r>
              <a:rPr lang="en-US" sz="2200" dirty="0" err="1" smtClean="0">
                <a:solidFill>
                  <a:srgbClr val="FF0000"/>
                </a:solidFill>
              </a:rPr>
              <a:t>lcgft</a:t>
            </a:r>
            <a:endParaRPr lang="en-US" sz="2200"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62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581" y="1503386"/>
            <a:ext cx="3047238" cy="4420267"/>
          </a:xfrm>
          <a:prstGeom prst="rect">
            <a:avLst/>
          </a:prstGeom>
        </p:spPr>
      </p:pic>
    </p:spTree>
    <p:extLst>
      <p:ext uri="{BB962C8B-B14F-4D97-AF65-F5344CB8AC3E}">
        <p14:creationId xmlns:p14="http://schemas.microsoft.com/office/powerpoint/2010/main" val="10332256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838200" y="1384300"/>
            <a:ext cx="10515600" cy="5154612"/>
          </a:xfrm>
        </p:spPr>
        <p:txBody>
          <a:bodyPr>
            <a:normAutofit/>
          </a:bodyPr>
          <a:lstStyle/>
          <a:p>
            <a:pPr marL="0" indent="0">
              <a:buNone/>
            </a:pPr>
            <a:r>
              <a:rPr lang="en-US" dirty="0" smtClean="0"/>
              <a:t>245 00  </a:t>
            </a:r>
            <a:r>
              <a:rPr lang="ko-KR" altLang="en-US" dirty="0"/>
              <a:t>한국 공포 문학 단편선</a:t>
            </a:r>
            <a:r>
              <a:rPr lang="en-US" altLang="ko-KR" dirty="0" smtClean="0"/>
              <a:t>.</a:t>
            </a:r>
          </a:p>
          <a:p>
            <a:pPr marL="0" indent="0">
              <a:buNone/>
            </a:pPr>
            <a:r>
              <a:rPr lang="en-US" dirty="0"/>
              <a:t>245 00  </a:t>
            </a:r>
            <a:r>
              <a:rPr lang="en-US" dirty="0" err="1"/>
              <a:t>Han'guk</a:t>
            </a:r>
            <a:r>
              <a:rPr lang="en-US" dirty="0"/>
              <a:t> </a:t>
            </a:r>
            <a:r>
              <a:rPr lang="en-US" dirty="0" err="1"/>
              <a:t>kongp'o</a:t>
            </a:r>
            <a:r>
              <a:rPr lang="en-US" dirty="0"/>
              <a:t> </a:t>
            </a:r>
            <a:r>
              <a:rPr lang="en-US" dirty="0" err="1"/>
              <a:t>munhak</a:t>
            </a:r>
            <a:r>
              <a:rPr lang="en-US" dirty="0"/>
              <a:t> </a:t>
            </a:r>
            <a:r>
              <a:rPr lang="en-US" dirty="0" err="1"/>
              <a:t>tanp'yŏnsŏn</a:t>
            </a:r>
            <a:r>
              <a:rPr lang="en-US" dirty="0"/>
              <a:t>.</a:t>
            </a:r>
          </a:p>
          <a:p>
            <a:pPr marL="0" indent="0">
              <a:buNone/>
            </a:pPr>
            <a:r>
              <a:rPr lang="en-US" dirty="0" smtClean="0"/>
              <a:t>310        Annual</a:t>
            </a:r>
            <a:endParaRPr lang="en-US" dirty="0"/>
          </a:p>
          <a:p>
            <a:pPr marL="0" indent="0">
              <a:buNone/>
            </a:pPr>
            <a:r>
              <a:rPr lang="en-US" dirty="0" smtClean="0"/>
              <a:t>362 1</a:t>
            </a:r>
            <a:r>
              <a:rPr lang="en-US" dirty="0"/>
              <a:t>_  Began in 2006</a:t>
            </a:r>
            <a:r>
              <a:rPr lang="en-US" dirty="0" smtClean="0"/>
              <a:t>.</a:t>
            </a:r>
          </a:p>
          <a:p>
            <a:pPr marL="0" indent="0">
              <a:buNone/>
            </a:pPr>
            <a:r>
              <a:rPr lang="en-US" dirty="0" smtClean="0"/>
              <a:t>650 _0  Horror tales, </a:t>
            </a:r>
            <a:r>
              <a:rPr lang="en-US" dirty="0"/>
              <a:t>Korean </a:t>
            </a:r>
            <a:r>
              <a:rPr lang="en-US" dirty="0" smtClean="0"/>
              <a:t>$v </a:t>
            </a:r>
            <a:r>
              <a:rPr lang="en-US" dirty="0"/>
              <a:t>Periodicals.</a:t>
            </a:r>
          </a:p>
          <a:p>
            <a:pPr marL="0" indent="0">
              <a:buNone/>
            </a:pPr>
            <a:r>
              <a:rPr lang="en-US" dirty="0"/>
              <a:t>650 </a:t>
            </a:r>
            <a:r>
              <a:rPr lang="en-US" dirty="0" smtClean="0"/>
              <a:t>_0  </a:t>
            </a:r>
            <a:r>
              <a:rPr lang="en-US" dirty="0"/>
              <a:t>Short stories, Korean </a:t>
            </a:r>
            <a:r>
              <a:rPr lang="en-US" dirty="0" smtClean="0"/>
              <a:t>$v </a:t>
            </a:r>
            <a:r>
              <a:rPr lang="en-US" dirty="0"/>
              <a:t>Periodicals</a:t>
            </a:r>
            <a:r>
              <a:rPr lang="en-US" dirty="0" smtClean="0"/>
              <a:t>.</a:t>
            </a:r>
          </a:p>
          <a:p>
            <a:pPr marL="0" indent="0">
              <a:buNone/>
            </a:pPr>
            <a:r>
              <a:rPr lang="en-US" dirty="0" smtClean="0"/>
              <a:t>650 _0  Korean fiction $y 21st century $v Periodicals.</a:t>
            </a:r>
          </a:p>
          <a:p>
            <a:pPr marL="0" indent="0">
              <a:buNone/>
            </a:pPr>
            <a:r>
              <a:rPr lang="en-US" dirty="0" smtClean="0">
                <a:solidFill>
                  <a:srgbClr val="FF0000"/>
                </a:solidFill>
              </a:rPr>
              <a:t>655 _7  Horror fiction.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9228117" y="389649"/>
            <a:ext cx="1924050" cy="2752725"/>
          </a:xfrm>
          <a:prstGeom prst="rect">
            <a:avLst/>
          </a:prstGeom>
        </p:spPr>
      </p:pic>
      <p:pic>
        <p:nvPicPr>
          <p:cNvPr id="7" name="Picture 6"/>
          <p:cNvPicPr>
            <a:picLocks noChangeAspect="1"/>
          </p:cNvPicPr>
          <p:nvPr/>
        </p:nvPicPr>
        <p:blipFill>
          <a:blip r:embed="rId4"/>
          <a:stretch>
            <a:fillRect/>
          </a:stretch>
        </p:blipFill>
        <p:spPr>
          <a:xfrm>
            <a:off x="9228117" y="3532023"/>
            <a:ext cx="1924050" cy="2743200"/>
          </a:xfrm>
          <a:prstGeom prst="rect">
            <a:avLst/>
          </a:prstGeom>
        </p:spPr>
      </p:pic>
      <p:sp>
        <p:nvSpPr>
          <p:cNvPr id="8" name="Slide Number Placeholder 7"/>
          <p:cNvSpPr>
            <a:spLocks noGrp="1"/>
          </p:cNvSpPr>
          <p:nvPr>
            <p:ph type="sldNum" sz="quarter" idx="12"/>
          </p:nvPr>
        </p:nvSpPr>
        <p:spPr/>
        <p:txBody>
          <a:bodyPr/>
          <a:lstStyle/>
          <a:p>
            <a:fld id="{A00A331D-2EB0-4CEE-8662-2FAB66802E28}" type="slidenum">
              <a:rPr lang="en-US" smtClean="0"/>
              <a:t>63</a:t>
            </a:fld>
            <a:endParaRPr lang="en-US"/>
          </a:p>
        </p:txBody>
      </p:sp>
    </p:spTree>
    <p:extLst>
      <p:ext uri="{BB962C8B-B14F-4D97-AF65-F5344CB8AC3E}">
        <p14:creationId xmlns:p14="http://schemas.microsoft.com/office/powerpoint/2010/main" val="34129450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8416"/>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690687"/>
            <a:ext cx="10515600" cy="5030787"/>
          </a:xfrm>
        </p:spPr>
        <p:txBody>
          <a:bodyPr>
            <a:normAutofit fontScale="92500" lnSpcReduction="20000"/>
          </a:bodyPr>
          <a:lstStyle/>
          <a:p>
            <a:pPr marL="0" indent="0">
              <a:buNone/>
            </a:pPr>
            <a:r>
              <a:rPr lang="en-US" dirty="0" smtClean="0"/>
              <a:t>100 1_  Tolmie</a:t>
            </a:r>
            <a:r>
              <a:rPr lang="en-US" dirty="0"/>
              <a:t>, Sarah, </a:t>
            </a:r>
            <a:r>
              <a:rPr lang="en-US" dirty="0" smtClean="0"/>
              <a:t>$e </a:t>
            </a:r>
            <a:r>
              <a:rPr lang="en-US" dirty="0"/>
              <a:t>author. </a:t>
            </a:r>
          </a:p>
          <a:p>
            <a:pPr marL="0" indent="0">
              <a:buNone/>
            </a:pPr>
            <a:r>
              <a:rPr lang="en-US" dirty="0" smtClean="0"/>
              <a:t>245 10  Trio </a:t>
            </a:r>
            <a:r>
              <a:rPr lang="en-US" dirty="0"/>
              <a:t>/ </a:t>
            </a:r>
            <a:r>
              <a:rPr lang="en-US" dirty="0" smtClean="0"/>
              <a:t>$c </a:t>
            </a:r>
            <a:r>
              <a:rPr lang="en-US" dirty="0"/>
              <a:t>Sarah Tolmie</a:t>
            </a:r>
            <a:r>
              <a:rPr lang="en-US" dirty="0" smtClean="0"/>
              <a:t>.</a:t>
            </a:r>
          </a:p>
          <a:p>
            <a:pPr marL="0" indent="0">
              <a:buNone/>
            </a:pPr>
            <a:r>
              <a:rPr lang="en-US" dirty="0" smtClean="0"/>
              <a:t>490 1_  The Hugh </a:t>
            </a:r>
            <a:r>
              <a:rPr lang="en-US" dirty="0"/>
              <a:t>MacLennan poetry series</a:t>
            </a:r>
          </a:p>
          <a:p>
            <a:pPr marL="0" indent="0">
              <a:buNone/>
            </a:pPr>
            <a:r>
              <a:rPr lang="en-US" dirty="0" smtClean="0"/>
              <a:t>500 __  "</a:t>
            </a:r>
            <a:r>
              <a:rPr lang="en-US" dirty="0"/>
              <a:t>A collection of 120 sonnets in </a:t>
            </a:r>
            <a:r>
              <a:rPr lang="en-US" dirty="0" smtClean="0"/>
              <a:t>eight parts, </a:t>
            </a:r>
          </a:p>
          <a:p>
            <a:pPr marL="0" indent="0">
              <a:buNone/>
            </a:pPr>
            <a:r>
              <a:rPr lang="en-US" dirty="0" smtClean="0"/>
              <a:t>         	  Trio reveals, frame by frame, a married </a:t>
            </a:r>
          </a:p>
          <a:p>
            <a:pPr marL="0" indent="0">
              <a:buNone/>
            </a:pPr>
            <a:r>
              <a:rPr lang="en-US" dirty="0"/>
              <a:t>	</a:t>
            </a:r>
            <a:r>
              <a:rPr lang="en-US" dirty="0" smtClean="0"/>
              <a:t>  fortysomething female narrator in love</a:t>
            </a:r>
          </a:p>
          <a:p>
            <a:pPr marL="0" indent="0">
              <a:buNone/>
            </a:pPr>
            <a:r>
              <a:rPr lang="en-US" dirty="0"/>
              <a:t>	</a:t>
            </a:r>
            <a:r>
              <a:rPr lang="en-US" dirty="0" smtClean="0"/>
              <a:t>  with two younger men … and torn between</a:t>
            </a:r>
          </a:p>
          <a:p>
            <a:pPr marL="0" indent="0">
              <a:buNone/>
            </a:pPr>
            <a:r>
              <a:rPr lang="en-US" dirty="0"/>
              <a:t>	</a:t>
            </a:r>
            <a:r>
              <a:rPr lang="en-US" dirty="0" smtClean="0"/>
              <a:t>  the claims of body and mind”--Page 4 of cover.</a:t>
            </a:r>
          </a:p>
          <a:p>
            <a:pPr marL="0" indent="0">
              <a:buNone/>
            </a:pPr>
            <a:r>
              <a:rPr lang="en-US" dirty="0"/>
              <a:t>650 </a:t>
            </a:r>
            <a:r>
              <a:rPr lang="en-US" dirty="0" smtClean="0"/>
              <a:t>_0  Love </a:t>
            </a:r>
            <a:r>
              <a:rPr lang="en-US" dirty="0"/>
              <a:t>poetry, Canadian.</a:t>
            </a:r>
          </a:p>
          <a:p>
            <a:pPr marL="0" indent="0">
              <a:buNone/>
            </a:pPr>
            <a:r>
              <a:rPr lang="en-US" dirty="0"/>
              <a:t>650 </a:t>
            </a:r>
            <a:r>
              <a:rPr lang="en-US" dirty="0" smtClean="0"/>
              <a:t>_0  Sonnets</a:t>
            </a:r>
            <a:r>
              <a:rPr lang="en-US" dirty="0"/>
              <a:t>, Canadian</a:t>
            </a:r>
            <a:r>
              <a:rPr lang="en-US" dirty="0" smtClean="0"/>
              <a:t>.</a:t>
            </a:r>
          </a:p>
          <a:p>
            <a:pPr marL="0" indent="0">
              <a:buNone/>
            </a:pPr>
            <a:r>
              <a:rPr lang="en-US" dirty="0">
                <a:solidFill>
                  <a:srgbClr val="FF0000"/>
                </a:solidFill>
              </a:rPr>
              <a:t>655 </a:t>
            </a:r>
            <a:r>
              <a:rPr lang="en-US" dirty="0" smtClean="0">
                <a:solidFill>
                  <a:srgbClr val="FF0000"/>
                </a:solidFill>
              </a:rPr>
              <a:t>_7  Love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Sonnets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589" y="1716376"/>
            <a:ext cx="2696051" cy="40481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64</a:t>
            </a:fld>
            <a:endParaRPr lang="en-US"/>
          </a:p>
        </p:txBody>
      </p:sp>
    </p:spTree>
    <p:extLst>
      <p:ext uri="{BB962C8B-B14F-4D97-AF65-F5344CB8AC3E}">
        <p14:creationId xmlns:p14="http://schemas.microsoft.com/office/powerpoint/2010/main" val="18340147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2825317" cy="4351338"/>
          </a:xfrm>
        </p:spPr>
      </p:pic>
      <p:sp>
        <p:nvSpPr>
          <p:cNvPr id="6" name="TextBox 5"/>
          <p:cNvSpPr txBox="1"/>
          <p:nvPr/>
        </p:nvSpPr>
        <p:spPr>
          <a:xfrm>
            <a:off x="4293220" y="1936015"/>
            <a:ext cx="7404410" cy="3554819"/>
          </a:xfrm>
          <a:prstGeom prst="rect">
            <a:avLst/>
          </a:prstGeom>
          <a:noFill/>
        </p:spPr>
        <p:txBody>
          <a:bodyPr wrap="square" rtlCol="0">
            <a:spAutoFit/>
          </a:bodyPr>
          <a:lstStyle/>
          <a:p>
            <a:r>
              <a:rPr lang="en-US" sz="2500" dirty="0" smtClean="0"/>
              <a:t>100 1_  Pope</a:t>
            </a:r>
            <a:r>
              <a:rPr lang="en-US" sz="2500" dirty="0"/>
              <a:t>, Alexander, </a:t>
            </a:r>
            <a:r>
              <a:rPr lang="en-US" sz="2500" dirty="0" smtClean="0"/>
              <a:t>$d 1688-1744, $e author.</a:t>
            </a:r>
            <a:endParaRPr lang="en-US" sz="2500" dirty="0"/>
          </a:p>
          <a:p>
            <a:r>
              <a:rPr lang="en-US" sz="2500" dirty="0" smtClean="0"/>
              <a:t>245 14  The </a:t>
            </a:r>
            <a:r>
              <a:rPr lang="en-US" sz="2500" dirty="0"/>
              <a:t>rape of the lock / </a:t>
            </a:r>
            <a:r>
              <a:rPr lang="en-US" sz="2500" dirty="0" smtClean="0"/>
              <a:t>$c </a:t>
            </a:r>
            <a:r>
              <a:rPr lang="en-US" sz="2500" dirty="0"/>
              <a:t>Alexander Pope </a:t>
            </a:r>
            <a:r>
              <a:rPr lang="en-US" sz="2500" dirty="0" smtClean="0"/>
              <a:t>;</a:t>
            </a:r>
          </a:p>
          <a:p>
            <a:r>
              <a:rPr lang="en-US" sz="2500" dirty="0"/>
              <a:t>	</a:t>
            </a:r>
            <a:r>
              <a:rPr lang="en-US" sz="2500" dirty="0" smtClean="0"/>
              <a:t> </a:t>
            </a:r>
            <a:r>
              <a:rPr lang="en-US" sz="2500" dirty="0"/>
              <a:t>edited by Elizabeth </a:t>
            </a:r>
            <a:r>
              <a:rPr lang="en-US" sz="2500" dirty="0" err="1"/>
              <a:t>Gurr</a:t>
            </a:r>
            <a:r>
              <a:rPr lang="en-US" sz="2500" dirty="0" smtClean="0"/>
              <a:t>.</a:t>
            </a:r>
          </a:p>
          <a:p>
            <a:r>
              <a:rPr lang="en-US" sz="2500" dirty="0"/>
              <a:t>650 </a:t>
            </a:r>
            <a:r>
              <a:rPr lang="en-US" sz="2500" dirty="0" smtClean="0"/>
              <a:t>_0  Young </a:t>
            </a:r>
            <a:r>
              <a:rPr lang="en-US" sz="2500" dirty="0"/>
              <a:t>women </a:t>
            </a:r>
            <a:r>
              <a:rPr lang="en-US" sz="2500" dirty="0" smtClean="0"/>
              <a:t>$v </a:t>
            </a:r>
            <a:r>
              <a:rPr lang="en-US" sz="2500" dirty="0"/>
              <a:t>Poetry.</a:t>
            </a:r>
          </a:p>
          <a:p>
            <a:r>
              <a:rPr lang="en-US" sz="2500" dirty="0"/>
              <a:t>650 </a:t>
            </a:r>
            <a:r>
              <a:rPr lang="en-US" sz="2500" dirty="0" smtClean="0"/>
              <a:t>_0  Catholics $z </a:t>
            </a:r>
            <a:r>
              <a:rPr lang="en-US" sz="2500" dirty="0"/>
              <a:t>England </a:t>
            </a:r>
            <a:r>
              <a:rPr lang="en-US" sz="2500" dirty="0" smtClean="0"/>
              <a:t>$v </a:t>
            </a:r>
            <a:r>
              <a:rPr lang="en-US" sz="2500" dirty="0"/>
              <a:t>Poetry.</a:t>
            </a:r>
          </a:p>
          <a:p>
            <a:r>
              <a:rPr lang="en-US" sz="2500" dirty="0"/>
              <a:t>650 </a:t>
            </a:r>
            <a:r>
              <a:rPr lang="en-US" sz="2500" dirty="0" smtClean="0"/>
              <a:t>_0  Aristocracy </a:t>
            </a:r>
            <a:r>
              <a:rPr lang="en-US" sz="2500" dirty="0"/>
              <a:t>(Social class) </a:t>
            </a:r>
            <a:r>
              <a:rPr lang="en-US" sz="2500" dirty="0" smtClean="0"/>
              <a:t>$z </a:t>
            </a:r>
            <a:r>
              <a:rPr lang="en-US" sz="2500" dirty="0"/>
              <a:t>England </a:t>
            </a:r>
            <a:r>
              <a:rPr lang="en-US" sz="2500" dirty="0" smtClean="0"/>
              <a:t>$v </a:t>
            </a:r>
            <a:r>
              <a:rPr lang="en-US" sz="2500" dirty="0"/>
              <a:t>Poetry</a:t>
            </a:r>
            <a:r>
              <a:rPr lang="en-US" sz="2500" dirty="0" smtClean="0"/>
              <a:t>.</a:t>
            </a:r>
          </a:p>
          <a:p>
            <a:r>
              <a:rPr lang="en-US" sz="2500" dirty="0" smtClean="0"/>
              <a:t>650 _0  Pride and vanity $v Poetry.</a:t>
            </a:r>
          </a:p>
          <a:p>
            <a:r>
              <a:rPr lang="en-US" sz="2500" dirty="0">
                <a:solidFill>
                  <a:srgbClr val="FF0000"/>
                </a:solidFill>
              </a:rPr>
              <a:t>655 </a:t>
            </a:r>
            <a:r>
              <a:rPr lang="en-US" sz="2500" dirty="0" smtClean="0">
                <a:solidFill>
                  <a:srgbClr val="FF0000"/>
                </a:solidFill>
              </a:rPr>
              <a:t>_7  Mock-heroic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a:p>
            <a:r>
              <a:rPr lang="en-US" sz="2500" dirty="0">
                <a:solidFill>
                  <a:srgbClr val="FF0000"/>
                </a:solidFill>
              </a:rPr>
              <a:t>655 </a:t>
            </a:r>
            <a:r>
              <a:rPr lang="en-US" sz="2500" dirty="0" smtClean="0">
                <a:solidFill>
                  <a:srgbClr val="FF0000"/>
                </a:solidFill>
              </a:rPr>
              <a:t>_7  Narrative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65</a:t>
            </a:fld>
            <a:endParaRPr lang="en-US"/>
          </a:p>
        </p:txBody>
      </p:sp>
    </p:spTree>
    <p:extLst>
      <p:ext uri="{BB962C8B-B14F-4D97-AF65-F5344CB8AC3E}">
        <p14:creationId xmlns:p14="http://schemas.microsoft.com/office/powerpoint/2010/main" val="25578689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sp>
        <p:nvSpPr>
          <p:cNvPr id="3" name="Content Placeholder 2"/>
          <p:cNvSpPr>
            <a:spLocks noGrp="1"/>
          </p:cNvSpPr>
          <p:nvPr>
            <p:ph idx="1"/>
          </p:nvPr>
        </p:nvSpPr>
        <p:spPr/>
        <p:txBody>
          <a:bodyPr/>
          <a:lstStyle/>
          <a:p>
            <a:pPr marL="0" indent="0">
              <a:buNone/>
            </a:pPr>
            <a:r>
              <a:rPr lang="en-US" dirty="0" smtClean="0"/>
              <a:t>245 00  White </a:t>
            </a:r>
            <a:r>
              <a:rPr lang="en-US" dirty="0"/>
              <a:t>lotus : </a:t>
            </a:r>
            <a:r>
              <a:rPr lang="en-US" dirty="0" smtClean="0"/>
              <a:t>$b </a:t>
            </a:r>
            <a:r>
              <a:rPr lang="en-US" dirty="0"/>
              <a:t>a journal of haiku &amp; </a:t>
            </a:r>
            <a:r>
              <a:rPr lang="en-US" dirty="0" err="1"/>
              <a:t>senryu</a:t>
            </a:r>
            <a:r>
              <a:rPr lang="en-US" dirty="0"/>
              <a:t> poetry</a:t>
            </a:r>
            <a:r>
              <a:rPr lang="en-US" dirty="0" smtClean="0"/>
              <a:t>.</a:t>
            </a:r>
          </a:p>
          <a:p>
            <a:pPr marL="0" indent="0">
              <a:buNone/>
            </a:pPr>
            <a:r>
              <a:rPr lang="en-US" dirty="0"/>
              <a:t>310 </a:t>
            </a:r>
            <a:r>
              <a:rPr lang="en-US" dirty="0" smtClean="0"/>
              <a:t>__  Semiannual</a:t>
            </a:r>
            <a:endParaRPr lang="en-US" dirty="0"/>
          </a:p>
          <a:p>
            <a:pPr marL="0" indent="0">
              <a:buNone/>
            </a:pPr>
            <a:r>
              <a:rPr lang="en-US" dirty="0" smtClean="0"/>
              <a:t>362 0_  </a:t>
            </a:r>
            <a:r>
              <a:rPr lang="en-US" dirty="0"/>
              <a:t>Issue #1 (fall/winter 2005</a:t>
            </a:r>
            <a:r>
              <a:rPr lang="en-US" dirty="0" smtClean="0"/>
              <a:t>)-</a:t>
            </a:r>
          </a:p>
          <a:p>
            <a:pPr marL="0" indent="0">
              <a:buNone/>
            </a:pPr>
            <a:r>
              <a:rPr lang="en-US" dirty="0"/>
              <a:t>650 </a:t>
            </a:r>
            <a:r>
              <a:rPr lang="en-US" dirty="0" smtClean="0"/>
              <a:t>_0  Haiku</a:t>
            </a:r>
            <a:r>
              <a:rPr lang="en-US" dirty="0"/>
              <a:t>, American </a:t>
            </a:r>
            <a:r>
              <a:rPr lang="en-US" dirty="0" smtClean="0"/>
              <a:t>$v </a:t>
            </a:r>
            <a:r>
              <a:rPr lang="en-US" dirty="0"/>
              <a:t>Periodicals.</a:t>
            </a:r>
          </a:p>
          <a:p>
            <a:pPr marL="0" indent="0">
              <a:buNone/>
            </a:pPr>
            <a:r>
              <a:rPr lang="en-US" dirty="0"/>
              <a:t>650 </a:t>
            </a:r>
            <a:r>
              <a:rPr lang="en-US" dirty="0" smtClean="0"/>
              <a:t>_0  </a:t>
            </a:r>
            <a:r>
              <a:rPr lang="en-US" dirty="0" err="1" smtClean="0"/>
              <a:t>Senryu</a:t>
            </a:r>
            <a:r>
              <a:rPr lang="en-US" dirty="0"/>
              <a:t>, American </a:t>
            </a:r>
            <a:r>
              <a:rPr lang="en-US" dirty="0" smtClean="0"/>
              <a:t>$v </a:t>
            </a:r>
            <a:r>
              <a:rPr lang="en-US" dirty="0"/>
              <a:t>Periodicals</a:t>
            </a:r>
            <a:r>
              <a:rPr lang="en-US" dirty="0" smtClean="0"/>
              <a:t>.</a:t>
            </a:r>
          </a:p>
          <a:p>
            <a:pPr marL="0" indent="0">
              <a:buNone/>
            </a:pPr>
            <a:r>
              <a:rPr lang="en-US" dirty="0">
                <a:solidFill>
                  <a:srgbClr val="FF0000"/>
                </a:solidFill>
              </a:rPr>
              <a:t>655 </a:t>
            </a:r>
            <a:r>
              <a:rPr lang="en-US" dirty="0" smtClean="0">
                <a:solidFill>
                  <a:srgbClr val="FF0000"/>
                </a:solidFill>
              </a:rPr>
              <a:t>_7  Haiku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Senryu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Periodicals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191" y="2851397"/>
            <a:ext cx="2032445" cy="302704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66</a:t>
            </a:fld>
            <a:endParaRPr lang="en-US"/>
          </a:p>
        </p:txBody>
      </p:sp>
    </p:spTree>
    <p:extLst>
      <p:ext uri="{BB962C8B-B14F-4D97-AF65-F5344CB8AC3E}">
        <p14:creationId xmlns:p14="http://schemas.microsoft.com/office/powerpoint/2010/main" val="25677727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300"/>
            <a:ext cx="10515600" cy="1325563"/>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566863"/>
            <a:ext cx="10515600" cy="4801317"/>
          </a:xfrm>
        </p:spPr>
        <p:txBody>
          <a:bodyPr>
            <a:normAutofit/>
          </a:bodyPr>
          <a:lstStyle/>
          <a:p>
            <a:pPr marL="0" indent="0">
              <a:buNone/>
            </a:pPr>
            <a:r>
              <a:rPr lang="en-US" dirty="0" smtClean="0"/>
              <a:t>245 04  The </a:t>
            </a:r>
            <a:r>
              <a:rPr lang="en-US" dirty="0"/>
              <a:t>best American poetry.</a:t>
            </a:r>
          </a:p>
          <a:p>
            <a:pPr marL="0" indent="0">
              <a:buNone/>
            </a:pPr>
            <a:r>
              <a:rPr lang="en-US" dirty="0" smtClean="0"/>
              <a:t>260       New </a:t>
            </a:r>
            <a:r>
              <a:rPr lang="en-US" dirty="0"/>
              <a:t>York, N.Y. : </a:t>
            </a:r>
            <a:r>
              <a:rPr lang="en-US" dirty="0" smtClean="0"/>
              <a:t>$b </a:t>
            </a:r>
            <a:r>
              <a:rPr lang="en-US" dirty="0"/>
              <a:t>Collier Books, </a:t>
            </a:r>
            <a:r>
              <a:rPr lang="en-US" dirty="0" smtClean="0"/>
              <a:t>$c </a:t>
            </a:r>
            <a:r>
              <a:rPr lang="en-US" dirty="0"/>
              <a:t>c1988-</a:t>
            </a:r>
          </a:p>
          <a:p>
            <a:pPr marL="0" indent="0">
              <a:buNone/>
            </a:pPr>
            <a:r>
              <a:rPr lang="en-US" dirty="0" smtClean="0"/>
              <a:t>260 3_  $3 </a:t>
            </a:r>
            <a:r>
              <a:rPr lang="en-US" dirty="0"/>
              <a:t>&lt;2011-&gt;: </a:t>
            </a:r>
            <a:r>
              <a:rPr lang="en-US" dirty="0" smtClean="0"/>
              <a:t>$a </a:t>
            </a:r>
            <a:r>
              <a:rPr lang="en-US" dirty="0"/>
              <a:t>New York : </a:t>
            </a:r>
            <a:r>
              <a:rPr lang="en-US" dirty="0" smtClean="0"/>
              <a:t>$b </a:t>
            </a:r>
            <a:r>
              <a:rPr lang="en-US" dirty="0"/>
              <a:t>Scribner Poetry</a:t>
            </a:r>
          </a:p>
          <a:p>
            <a:pPr marL="0" indent="0">
              <a:buNone/>
            </a:pPr>
            <a:r>
              <a:rPr lang="en-US" dirty="0" smtClean="0"/>
              <a:t>310       Annual</a:t>
            </a:r>
            <a:endParaRPr lang="en-US" dirty="0"/>
          </a:p>
          <a:p>
            <a:pPr marL="0" indent="0">
              <a:buNone/>
            </a:pPr>
            <a:r>
              <a:rPr lang="en-US" dirty="0" smtClean="0"/>
              <a:t>362 0_  1988-</a:t>
            </a:r>
          </a:p>
          <a:p>
            <a:pPr marL="0" indent="0">
              <a:buNone/>
            </a:pPr>
            <a:r>
              <a:rPr lang="en-US" dirty="0"/>
              <a:t>650 </a:t>
            </a:r>
            <a:r>
              <a:rPr lang="en-US" dirty="0" smtClean="0"/>
              <a:t>_0  American </a:t>
            </a:r>
            <a:r>
              <a:rPr lang="en-US" dirty="0"/>
              <a:t>poetry </a:t>
            </a:r>
            <a:r>
              <a:rPr lang="en-US" dirty="0" smtClean="0"/>
              <a:t>$y </a:t>
            </a:r>
            <a:r>
              <a:rPr lang="en-US" dirty="0"/>
              <a:t>20th century </a:t>
            </a:r>
            <a:r>
              <a:rPr lang="en-US" dirty="0" smtClean="0"/>
              <a:t>$v </a:t>
            </a:r>
            <a:r>
              <a:rPr lang="en-US" dirty="0"/>
              <a:t>Periodicals.</a:t>
            </a:r>
          </a:p>
          <a:p>
            <a:pPr marL="0" indent="0">
              <a:buNone/>
            </a:pPr>
            <a:r>
              <a:rPr lang="en-US" dirty="0"/>
              <a:t>650 </a:t>
            </a:r>
            <a:r>
              <a:rPr lang="en-US" dirty="0" smtClean="0"/>
              <a:t>_0  American </a:t>
            </a:r>
            <a:r>
              <a:rPr lang="en-US" dirty="0"/>
              <a:t>poetry </a:t>
            </a:r>
            <a:r>
              <a:rPr lang="en-US" dirty="0" smtClean="0"/>
              <a:t>$y </a:t>
            </a:r>
            <a:r>
              <a:rPr lang="en-US" dirty="0"/>
              <a:t>21st century </a:t>
            </a:r>
            <a:r>
              <a:rPr lang="en-US" dirty="0" smtClean="0"/>
              <a:t>$v </a:t>
            </a:r>
            <a:r>
              <a:rPr lang="en-US" dirty="0"/>
              <a:t>Periodicals.</a:t>
            </a:r>
            <a:endParaRPr lang="en-US" dirty="0" smtClean="0"/>
          </a:p>
          <a:p>
            <a:pPr marL="0" indent="0">
              <a:buNone/>
            </a:pPr>
            <a:r>
              <a:rPr lang="en-US" dirty="0" smtClean="0">
                <a:solidFill>
                  <a:srgbClr val="FF0000"/>
                </a:solidFill>
              </a:rPr>
              <a:t>655 _7  Poetry.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9410004" y="623052"/>
            <a:ext cx="2095500" cy="320611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67</a:t>
            </a:fld>
            <a:endParaRPr lang="en-US"/>
          </a:p>
        </p:txBody>
      </p:sp>
    </p:spTree>
    <p:extLst>
      <p:ext uri="{BB962C8B-B14F-4D97-AF65-F5344CB8AC3E}">
        <p14:creationId xmlns:p14="http://schemas.microsoft.com/office/powerpoint/2010/main" val="41946780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838200" y="1325563"/>
            <a:ext cx="10515600" cy="5532437"/>
          </a:xfrm>
        </p:spPr>
        <p:txBody>
          <a:bodyPr>
            <a:normAutofit/>
          </a:bodyPr>
          <a:lstStyle/>
          <a:p>
            <a:pPr marL="0" indent="0">
              <a:buNone/>
            </a:pPr>
            <a:r>
              <a:rPr lang="en-US" dirty="0" smtClean="0"/>
              <a:t>100 1_  </a:t>
            </a:r>
            <a:r>
              <a:rPr lang="en-US" dirty="0"/>
              <a:t>Feiffer, Jules, </a:t>
            </a:r>
            <a:r>
              <a:rPr lang="en-US" dirty="0" smtClean="0"/>
              <a:t>$e </a:t>
            </a:r>
            <a:r>
              <a:rPr lang="en-US" dirty="0"/>
              <a:t>author, </a:t>
            </a:r>
            <a:r>
              <a:rPr lang="en-US" dirty="0" smtClean="0"/>
              <a:t>$e </a:t>
            </a:r>
            <a:r>
              <a:rPr lang="en-US" dirty="0"/>
              <a:t>artist.</a:t>
            </a:r>
          </a:p>
          <a:p>
            <a:pPr marL="0" indent="0">
              <a:buNone/>
            </a:pPr>
            <a:r>
              <a:rPr lang="en-US" dirty="0" smtClean="0"/>
              <a:t>245 10  Kill </a:t>
            </a:r>
            <a:r>
              <a:rPr lang="en-US" dirty="0"/>
              <a:t>my mother : </a:t>
            </a:r>
            <a:r>
              <a:rPr lang="en-US" dirty="0" smtClean="0"/>
              <a:t>$b </a:t>
            </a:r>
            <a:r>
              <a:rPr lang="en-US" dirty="0"/>
              <a:t>a graphic novel / </a:t>
            </a:r>
            <a:r>
              <a:rPr lang="en-US" dirty="0" smtClean="0"/>
              <a:t>$c </a:t>
            </a:r>
            <a:r>
              <a:rPr lang="en-US" dirty="0"/>
              <a:t>Jules Feiffer</a:t>
            </a:r>
            <a:r>
              <a:rPr lang="en-US" dirty="0" smtClean="0"/>
              <a:t>.</a:t>
            </a:r>
          </a:p>
          <a:p>
            <a:pPr marL="0" indent="0">
              <a:buNone/>
            </a:pPr>
            <a:r>
              <a:rPr lang="en-US" dirty="0"/>
              <a:t>650 </a:t>
            </a:r>
            <a:r>
              <a:rPr lang="en-US" dirty="0" smtClean="0"/>
              <a:t>_0  Private </a:t>
            </a:r>
            <a:r>
              <a:rPr lang="en-US" dirty="0"/>
              <a:t>investigators </a:t>
            </a:r>
            <a:r>
              <a:rPr lang="en-US" dirty="0" smtClean="0"/>
              <a:t>$v </a:t>
            </a:r>
            <a:r>
              <a:rPr lang="en-US" dirty="0"/>
              <a:t>Comic books, strips, etc.</a:t>
            </a:r>
          </a:p>
          <a:p>
            <a:pPr marL="0" indent="0">
              <a:buNone/>
            </a:pPr>
            <a:r>
              <a:rPr lang="en-US" dirty="0"/>
              <a:t>650 </a:t>
            </a:r>
            <a:r>
              <a:rPr lang="en-US" dirty="0" smtClean="0"/>
              <a:t>_0  Murder $v </a:t>
            </a:r>
            <a:r>
              <a:rPr lang="en-US" dirty="0"/>
              <a:t>Comic books, strips, etc.</a:t>
            </a:r>
            <a:endParaRPr lang="en-US" dirty="0" smtClean="0"/>
          </a:p>
          <a:p>
            <a:pPr marL="0" indent="0">
              <a:buNone/>
            </a:pPr>
            <a:r>
              <a:rPr lang="en-US" dirty="0" smtClean="0">
                <a:solidFill>
                  <a:srgbClr val="FF0000"/>
                </a:solidFill>
              </a:rPr>
              <a:t>655 _7  Graphic novels.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a:t>
            </a:r>
            <a:r>
              <a:rPr lang="en-US" dirty="0">
                <a:solidFill>
                  <a:srgbClr val="FF0000"/>
                </a:solidFill>
              </a:rPr>
              <a:t>7  </a:t>
            </a:r>
            <a:r>
              <a:rPr lang="en-US" dirty="0" smtClean="0">
                <a:solidFill>
                  <a:srgbClr val="FF0000"/>
                </a:solidFill>
              </a:rPr>
              <a:t>Noir comics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stretch>
            <a:fillRect/>
          </a:stretch>
        </p:blipFill>
        <p:spPr>
          <a:xfrm>
            <a:off x="8401050" y="3186112"/>
            <a:ext cx="2476500" cy="31718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68</a:t>
            </a:fld>
            <a:endParaRPr lang="en-US"/>
          </a:p>
        </p:txBody>
      </p:sp>
    </p:spTree>
    <p:extLst>
      <p:ext uri="{BB962C8B-B14F-4D97-AF65-F5344CB8AC3E}">
        <p14:creationId xmlns:p14="http://schemas.microsoft.com/office/powerpoint/2010/main" val="26364580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4016296" y="1422731"/>
            <a:ext cx="7982416" cy="5532437"/>
          </a:xfrm>
        </p:spPr>
        <p:txBody>
          <a:bodyPr>
            <a:normAutofit/>
          </a:bodyPr>
          <a:lstStyle/>
          <a:p>
            <a:pPr marL="0" indent="0">
              <a:buNone/>
            </a:pPr>
            <a:r>
              <a:rPr lang="en-US" sz="2600" dirty="0" smtClean="0"/>
              <a:t>100 1_  </a:t>
            </a:r>
            <a:r>
              <a:rPr lang="en-US" sz="2600" dirty="0" err="1"/>
              <a:t>Limke</a:t>
            </a:r>
            <a:r>
              <a:rPr lang="en-US" sz="2600" dirty="0"/>
              <a:t>, Jeff, </a:t>
            </a:r>
            <a:r>
              <a:rPr lang="en-US" sz="2600" dirty="0" smtClean="0"/>
              <a:t>$e </a:t>
            </a:r>
            <a:r>
              <a:rPr lang="en-US" sz="2600" dirty="0"/>
              <a:t>author.</a:t>
            </a:r>
          </a:p>
          <a:p>
            <a:pPr marL="0" indent="0">
              <a:buNone/>
            </a:pPr>
            <a:r>
              <a:rPr lang="en-US" sz="2600" dirty="0" smtClean="0"/>
              <a:t>245 10  Isis </a:t>
            </a:r>
            <a:r>
              <a:rPr lang="en-US" sz="2600" dirty="0"/>
              <a:t>&amp; Osiris : </a:t>
            </a:r>
            <a:r>
              <a:rPr lang="en-US" sz="2600" dirty="0" smtClean="0"/>
              <a:t>$b </a:t>
            </a:r>
            <a:r>
              <a:rPr lang="en-US" sz="2600" dirty="0"/>
              <a:t>to the ends of the </a:t>
            </a:r>
            <a:r>
              <a:rPr lang="en-US" sz="2600" dirty="0" smtClean="0"/>
              <a:t>Earth : an</a:t>
            </a:r>
          </a:p>
          <a:p>
            <a:pPr marL="0" indent="0">
              <a:buNone/>
            </a:pPr>
            <a:r>
              <a:rPr lang="en-US" sz="2600" dirty="0"/>
              <a:t>	</a:t>
            </a:r>
            <a:r>
              <a:rPr lang="en-US" sz="2600" dirty="0" smtClean="0"/>
              <a:t>  </a:t>
            </a:r>
            <a:r>
              <a:rPr lang="en-US" sz="2600" dirty="0"/>
              <a:t>Egyptian myth / </a:t>
            </a:r>
            <a:r>
              <a:rPr lang="en-US" sz="2600" dirty="0" smtClean="0"/>
              <a:t>$c </a:t>
            </a:r>
            <a:r>
              <a:rPr lang="en-US" sz="2600" dirty="0"/>
              <a:t>story by Jeff </a:t>
            </a:r>
            <a:r>
              <a:rPr lang="en-US" sz="2600" dirty="0" err="1"/>
              <a:t>Limke</a:t>
            </a:r>
            <a:r>
              <a:rPr lang="en-US" sz="2600" dirty="0"/>
              <a:t> </a:t>
            </a:r>
            <a:r>
              <a:rPr lang="en-US" sz="2600" dirty="0" smtClean="0"/>
              <a:t>; pencils</a:t>
            </a:r>
          </a:p>
          <a:p>
            <a:pPr marL="0" indent="0">
              <a:buNone/>
            </a:pPr>
            <a:r>
              <a:rPr lang="en-US" sz="2600" dirty="0"/>
              <a:t>	</a:t>
            </a:r>
            <a:r>
              <a:rPr lang="en-US" sz="2600" dirty="0" smtClean="0"/>
              <a:t>  </a:t>
            </a:r>
            <a:r>
              <a:rPr lang="en-US" sz="2600" dirty="0"/>
              <a:t>and inks by David </a:t>
            </a:r>
            <a:r>
              <a:rPr lang="en-US" sz="2600" dirty="0" smtClean="0"/>
              <a:t>Witt.</a:t>
            </a:r>
          </a:p>
          <a:p>
            <a:pPr marL="0" indent="0">
              <a:buNone/>
            </a:pPr>
            <a:r>
              <a:rPr lang="en-US" sz="2600" dirty="0" smtClean="0"/>
              <a:t>600 00  Isis $c </a:t>
            </a:r>
            <a:r>
              <a:rPr lang="en-US" sz="2600" dirty="0"/>
              <a:t>(Egyptian deity) </a:t>
            </a:r>
            <a:r>
              <a:rPr lang="en-US" sz="2600" dirty="0" smtClean="0"/>
              <a:t>$v </a:t>
            </a:r>
            <a:r>
              <a:rPr lang="en-US" sz="2600" dirty="0"/>
              <a:t>Comic books</a:t>
            </a:r>
            <a:r>
              <a:rPr lang="en-US" sz="2600" dirty="0" smtClean="0"/>
              <a:t>, </a:t>
            </a:r>
            <a:r>
              <a:rPr lang="en-US" sz="2600" dirty="0"/>
              <a:t>strips, etc.</a:t>
            </a:r>
          </a:p>
          <a:p>
            <a:pPr marL="0" indent="0">
              <a:buNone/>
            </a:pPr>
            <a:r>
              <a:rPr lang="en-US" sz="2600" dirty="0" smtClean="0"/>
              <a:t>600 00  Osiris $c </a:t>
            </a:r>
            <a:r>
              <a:rPr lang="en-US" sz="2600" dirty="0"/>
              <a:t>(Egyptian deity) </a:t>
            </a:r>
            <a:r>
              <a:rPr lang="en-US" sz="2600" dirty="0" smtClean="0"/>
              <a:t>$v </a:t>
            </a:r>
            <a:r>
              <a:rPr lang="en-US" sz="2600" dirty="0"/>
              <a:t>Comic books</a:t>
            </a:r>
            <a:r>
              <a:rPr lang="en-US" sz="2600" dirty="0" smtClean="0"/>
              <a:t>, strips,</a:t>
            </a:r>
          </a:p>
          <a:p>
            <a:pPr marL="0" indent="0">
              <a:buNone/>
            </a:pPr>
            <a:r>
              <a:rPr lang="en-US" sz="2600" dirty="0"/>
              <a:t>	</a:t>
            </a:r>
            <a:r>
              <a:rPr lang="en-US" sz="2600" dirty="0" smtClean="0"/>
              <a:t>  </a:t>
            </a:r>
            <a:r>
              <a:rPr lang="en-US" sz="2600" dirty="0"/>
              <a:t>etc</a:t>
            </a:r>
            <a:r>
              <a:rPr lang="en-US" sz="2600" dirty="0" smtClean="0"/>
              <a:t>.</a:t>
            </a:r>
          </a:p>
          <a:p>
            <a:pPr marL="0" indent="0">
              <a:buNone/>
            </a:pPr>
            <a:r>
              <a:rPr lang="en-US" sz="2600" dirty="0" smtClean="0"/>
              <a:t>650 _0  Mythology, Egyptian $v Comic books, strips, etc.</a:t>
            </a:r>
          </a:p>
          <a:p>
            <a:pPr marL="0" indent="0">
              <a:buNone/>
            </a:pPr>
            <a:r>
              <a:rPr lang="en-US" sz="2600" dirty="0" smtClean="0">
                <a:solidFill>
                  <a:srgbClr val="FF0000"/>
                </a:solidFill>
              </a:rPr>
              <a:t>655 _7  Mythological comics. $2 </a:t>
            </a:r>
            <a:r>
              <a:rPr lang="en-US" sz="2600" dirty="0" err="1" smtClean="0">
                <a:solidFill>
                  <a:srgbClr val="FF0000"/>
                </a:solidFill>
              </a:rPr>
              <a:t>lcgft</a:t>
            </a:r>
            <a:endParaRPr lang="en-US" sz="2600" dirty="0" smtClean="0">
              <a:solidFill>
                <a:srgbClr val="FF0000"/>
              </a:solidFill>
            </a:endParaRPr>
          </a:p>
          <a:p>
            <a:pPr marL="0" indent="0">
              <a:buNone/>
            </a:pPr>
            <a:r>
              <a:rPr lang="en-US" sz="2600" dirty="0" smtClean="0">
                <a:solidFill>
                  <a:srgbClr val="FF0000"/>
                </a:solidFill>
              </a:rPr>
              <a:t>655 _</a:t>
            </a:r>
            <a:r>
              <a:rPr lang="en-US" sz="2600" dirty="0">
                <a:solidFill>
                  <a:srgbClr val="FF0000"/>
                </a:solidFill>
              </a:rPr>
              <a:t>7 </a:t>
            </a:r>
            <a:r>
              <a:rPr lang="en-US" sz="2600" dirty="0" smtClean="0">
                <a:solidFill>
                  <a:srgbClr val="FF0000"/>
                </a:solidFill>
              </a:rPr>
              <a:t> Graphic </a:t>
            </a:r>
            <a:r>
              <a:rPr lang="en-US" sz="2600" dirty="0">
                <a:solidFill>
                  <a:srgbClr val="FF0000"/>
                </a:solidFill>
              </a:rPr>
              <a:t>novels. </a:t>
            </a:r>
            <a:r>
              <a:rPr lang="en-US" sz="2600" dirty="0" smtClean="0">
                <a:solidFill>
                  <a:srgbClr val="FF0000"/>
                </a:solidFill>
              </a:rPr>
              <a:t>$2 </a:t>
            </a:r>
            <a:r>
              <a:rPr lang="en-US" sz="2600" dirty="0" err="1" smtClean="0">
                <a:solidFill>
                  <a:srgbClr val="FF0000"/>
                </a:solidFill>
              </a:rPr>
              <a:t>lcgft</a:t>
            </a:r>
            <a:endParaRPr lang="en-US" sz="2600"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17" y="1424163"/>
            <a:ext cx="3056096" cy="4420267"/>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69</a:t>
            </a:fld>
            <a:endParaRPr lang="en-US"/>
          </a:p>
        </p:txBody>
      </p:sp>
    </p:spTree>
    <p:extLst>
      <p:ext uri="{BB962C8B-B14F-4D97-AF65-F5344CB8AC3E}">
        <p14:creationId xmlns:p14="http://schemas.microsoft.com/office/powerpoint/2010/main" val="360985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You Find LCGFT Terms?</a:t>
            </a:r>
            <a:endParaRPr lang="en-US" dirty="0"/>
          </a:p>
        </p:txBody>
      </p:sp>
      <p:sp>
        <p:nvSpPr>
          <p:cNvPr id="3" name="Content Placeholder 2"/>
          <p:cNvSpPr>
            <a:spLocks noGrp="1"/>
          </p:cNvSpPr>
          <p:nvPr>
            <p:ph idx="1"/>
          </p:nvPr>
        </p:nvSpPr>
        <p:spPr>
          <a:xfrm>
            <a:off x="838199" y="1825625"/>
            <a:ext cx="10787743" cy="4351338"/>
          </a:xfrm>
        </p:spPr>
        <p:txBody>
          <a:bodyPr/>
          <a:lstStyle/>
          <a:p>
            <a:r>
              <a:rPr lang="en-US" dirty="0" smtClean="0"/>
              <a:t>OCLC and </a:t>
            </a:r>
            <a:r>
              <a:rPr lang="en-US" dirty="0" err="1" smtClean="0"/>
              <a:t>SkyRiver</a:t>
            </a:r>
            <a:r>
              <a:rPr lang="en-US" dirty="0" smtClean="0"/>
              <a:t> Authority Records</a:t>
            </a:r>
          </a:p>
          <a:p>
            <a:r>
              <a:rPr lang="en-US" dirty="0" smtClean="0"/>
              <a:t>Classification Web</a:t>
            </a:r>
          </a:p>
          <a:p>
            <a:r>
              <a:rPr lang="en-US" dirty="0" smtClean="0"/>
              <a:t>Catalogers Desktop (if you have a Classification Web subscription too)</a:t>
            </a:r>
          </a:p>
          <a:p>
            <a:r>
              <a:rPr lang="en-US" dirty="0"/>
              <a:t>Library of Congress Genre/Form Terms PDF Files (</a:t>
            </a:r>
            <a:r>
              <a:rPr lang="en-US" dirty="0">
                <a:hlinkClick r:id="rId3"/>
              </a:rPr>
              <a:t>https://</a:t>
            </a:r>
            <a:r>
              <a:rPr lang="en-US" dirty="0" smtClean="0">
                <a:hlinkClick r:id="rId3"/>
              </a:rPr>
              <a:t>www.loc.gov/aba/publications/FreeLCGFT/GENRE.pdf</a:t>
            </a:r>
            <a:r>
              <a:rPr lang="en-US" dirty="0" smtClean="0"/>
              <a:t>)</a:t>
            </a:r>
          </a:p>
          <a:p>
            <a:r>
              <a:rPr lang="en-US" dirty="0" smtClean="0"/>
              <a:t>LC Linked </a:t>
            </a:r>
            <a:r>
              <a:rPr lang="en-US" dirty="0"/>
              <a:t>Data Service (</a:t>
            </a:r>
            <a:r>
              <a:rPr lang="en-US" dirty="0">
                <a:hlinkClick r:id="rId4"/>
              </a:rPr>
              <a:t>http://</a:t>
            </a:r>
            <a:r>
              <a:rPr lang="en-US" dirty="0" smtClean="0">
                <a:hlinkClick r:id="rId4"/>
              </a:rPr>
              <a:t>id.loc.gov/authorities/genreForms.html</a:t>
            </a:r>
            <a:r>
              <a:rPr lang="en-US" dirty="0" smtClean="0"/>
              <a:t>)</a:t>
            </a:r>
          </a:p>
          <a:p>
            <a:r>
              <a:rPr lang="en-US" dirty="0" smtClean="0"/>
              <a:t>Library of </a:t>
            </a:r>
            <a:r>
              <a:rPr lang="en-US" dirty="0"/>
              <a:t>Congress Authorities (</a:t>
            </a:r>
            <a:r>
              <a:rPr lang="en-US" dirty="0">
                <a:hlinkClick r:id="rId5"/>
              </a:rPr>
              <a:t>http://</a:t>
            </a:r>
            <a:r>
              <a:rPr lang="en-US" dirty="0" smtClean="0">
                <a:hlinkClick r:id="rId5"/>
              </a:rPr>
              <a:t>authorities.loc.gov</a:t>
            </a:r>
            <a:r>
              <a:rPr lang="en-US" dirty="0" smtClean="0"/>
              <a:t>)</a:t>
            </a:r>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7</a:t>
            </a:fld>
            <a:endParaRPr lang="en-US"/>
          </a:p>
        </p:txBody>
      </p:sp>
    </p:spTree>
    <p:extLst>
      <p:ext uri="{BB962C8B-B14F-4D97-AF65-F5344CB8AC3E}">
        <p14:creationId xmlns:p14="http://schemas.microsoft.com/office/powerpoint/2010/main" val="19396515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81173" y="1048185"/>
            <a:ext cx="8033361" cy="5641923"/>
          </a:xfrm>
        </p:spPr>
        <p:txBody>
          <a:bodyPr>
            <a:normAutofit lnSpcReduction="10000"/>
          </a:bodyPr>
          <a:lstStyle/>
          <a:p>
            <a:pPr marL="0" indent="0">
              <a:buNone/>
            </a:pPr>
            <a:r>
              <a:rPr lang="en-US" dirty="0" smtClean="0"/>
              <a:t>245 00  Contemporary </a:t>
            </a:r>
            <a:r>
              <a:rPr lang="en-US" dirty="0"/>
              <a:t>plays by women of color : </a:t>
            </a:r>
            <a:r>
              <a:rPr lang="en-US" dirty="0" smtClean="0"/>
              <a:t>$b</a:t>
            </a:r>
          </a:p>
          <a:p>
            <a:pPr marL="0" indent="0">
              <a:buNone/>
            </a:pPr>
            <a:r>
              <a:rPr lang="en-US" dirty="0"/>
              <a:t>	</a:t>
            </a:r>
            <a:r>
              <a:rPr lang="en-US" dirty="0" smtClean="0"/>
              <a:t>   </a:t>
            </a:r>
            <a:r>
              <a:rPr lang="en-US" dirty="0"/>
              <a:t>an anthology / </a:t>
            </a:r>
            <a:r>
              <a:rPr lang="en-US" dirty="0" smtClean="0"/>
              <a:t>$c </a:t>
            </a:r>
            <a:r>
              <a:rPr lang="en-US" dirty="0"/>
              <a:t>edited by Roberta Uno </a:t>
            </a:r>
            <a:r>
              <a:rPr lang="en-US" dirty="0" smtClean="0"/>
              <a:t>;</a:t>
            </a:r>
          </a:p>
          <a:p>
            <a:pPr marL="0" indent="0">
              <a:buNone/>
            </a:pPr>
            <a:r>
              <a:rPr lang="en-US" dirty="0"/>
              <a:t>	</a:t>
            </a:r>
            <a:r>
              <a:rPr lang="en-US" dirty="0" smtClean="0"/>
              <a:t>   </a:t>
            </a:r>
            <a:r>
              <a:rPr lang="en-US" dirty="0"/>
              <a:t>assistant editors: Kristen Adele Calhoun</a:t>
            </a:r>
            <a:r>
              <a:rPr lang="en-US" dirty="0" smtClean="0"/>
              <a:t>,</a:t>
            </a:r>
          </a:p>
          <a:p>
            <a:pPr marL="0" indent="0">
              <a:buNone/>
            </a:pPr>
            <a:r>
              <a:rPr lang="en-US" dirty="0"/>
              <a:t>	</a:t>
            </a:r>
            <a:r>
              <a:rPr lang="en-US" dirty="0" smtClean="0"/>
              <a:t>   </a:t>
            </a:r>
            <a:r>
              <a:rPr lang="en-US" dirty="0"/>
              <a:t>Daniela Alvarez, and Kassandra L. Khalil</a:t>
            </a:r>
            <a:r>
              <a:rPr lang="en-US" dirty="0" smtClean="0"/>
              <a:t>.</a:t>
            </a:r>
          </a:p>
          <a:p>
            <a:pPr marL="0" indent="0">
              <a:buNone/>
            </a:pPr>
            <a:r>
              <a:rPr lang="en-US" dirty="0"/>
              <a:t>650 </a:t>
            </a:r>
            <a:r>
              <a:rPr lang="en-US" dirty="0" smtClean="0"/>
              <a:t>_0  American </a:t>
            </a:r>
            <a:r>
              <a:rPr lang="en-US" dirty="0"/>
              <a:t>drama </a:t>
            </a:r>
            <a:r>
              <a:rPr lang="en-US" dirty="0" smtClean="0"/>
              <a:t>$x </a:t>
            </a:r>
            <a:r>
              <a:rPr lang="en-US" dirty="0"/>
              <a:t>Minority authors.</a:t>
            </a:r>
          </a:p>
          <a:p>
            <a:pPr marL="0" indent="0">
              <a:buNone/>
            </a:pPr>
            <a:r>
              <a:rPr lang="en-US" dirty="0"/>
              <a:t>650 </a:t>
            </a:r>
            <a:r>
              <a:rPr lang="en-US" dirty="0" smtClean="0"/>
              <a:t>_0  American </a:t>
            </a:r>
            <a:r>
              <a:rPr lang="en-US" dirty="0"/>
              <a:t>drama </a:t>
            </a:r>
            <a:r>
              <a:rPr lang="en-US" dirty="0" smtClean="0"/>
              <a:t>$x </a:t>
            </a:r>
            <a:r>
              <a:rPr lang="en-US" dirty="0"/>
              <a:t>Women authors.</a:t>
            </a:r>
          </a:p>
          <a:p>
            <a:pPr marL="0" indent="0">
              <a:buNone/>
            </a:pPr>
            <a:r>
              <a:rPr lang="en-US" dirty="0"/>
              <a:t>650 </a:t>
            </a:r>
            <a:r>
              <a:rPr lang="en-US" dirty="0" smtClean="0"/>
              <a:t>_0  American </a:t>
            </a:r>
            <a:r>
              <a:rPr lang="en-US" dirty="0"/>
              <a:t>drama </a:t>
            </a:r>
            <a:r>
              <a:rPr lang="en-US" dirty="0" smtClean="0"/>
              <a:t>$y </a:t>
            </a:r>
            <a:r>
              <a:rPr lang="en-US" dirty="0"/>
              <a:t>20th century.</a:t>
            </a:r>
          </a:p>
          <a:p>
            <a:pPr marL="0" indent="0">
              <a:buNone/>
            </a:pPr>
            <a:r>
              <a:rPr lang="en-US" dirty="0"/>
              <a:t>650 </a:t>
            </a:r>
            <a:r>
              <a:rPr lang="en-US" dirty="0" smtClean="0"/>
              <a:t>_0  American </a:t>
            </a:r>
            <a:r>
              <a:rPr lang="en-US" dirty="0"/>
              <a:t>drama </a:t>
            </a:r>
            <a:r>
              <a:rPr lang="en-US" dirty="0" smtClean="0"/>
              <a:t>$y </a:t>
            </a:r>
            <a:r>
              <a:rPr lang="en-US" dirty="0"/>
              <a:t>21st century.</a:t>
            </a:r>
          </a:p>
          <a:p>
            <a:pPr marL="0" indent="0">
              <a:buNone/>
            </a:pPr>
            <a:r>
              <a:rPr lang="en-US" dirty="0"/>
              <a:t>650 </a:t>
            </a:r>
            <a:r>
              <a:rPr lang="en-US" dirty="0" smtClean="0"/>
              <a:t>_0  Women $z </a:t>
            </a:r>
            <a:r>
              <a:rPr lang="en-US" dirty="0"/>
              <a:t>United States </a:t>
            </a:r>
            <a:r>
              <a:rPr lang="en-US" dirty="0" smtClean="0"/>
              <a:t>$v </a:t>
            </a:r>
            <a:r>
              <a:rPr lang="en-US" dirty="0"/>
              <a:t>Drama.</a:t>
            </a:r>
          </a:p>
          <a:p>
            <a:pPr marL="0" indent="0">
              <a:buNone/>
            </a:pPr>
            <a:r>
              <a:rPr lang="en-US" dirty="0"/>
              <a:t>650 </a:t>
            </a:r>
            <a:r>
              <a:rPr lang="en-US" dirty="0" smtClean="0"/>
              <a:t>_0  Minority </a:t>
            </a:r>
            <a:r>
              <a:rPr lang="en-US" dirty="0"/>
              <a:t>women </a:t>
            </a:r>
            <a:r>
              <a:rPr lang="en-US" dirty="0" smtClean="0"/>
              <a:t>$v </a:t>
            </a:r>
            <a:r>
              <a:rPr lang="en-US" dirty="0"/>
              <a:t>Drama.</a:t>
            </a:r>
          </a:p>
          <a:p>
            <a:pPr marL="0" indent="0">
              <a:buNone/>
            </a:pPr>
            <a:r>
              <a:rPr lang="en-US" dirty="0"/>
              <a:t>650 </a:t>
            </a:r>
            <a:r>
              <a:rPr lang="en-US" dirty="0" smtClean="0"/>
              <a:t>_0  Minorities $v </a:t>
            </a:r>
            <a:r>
              <a:rPr lang="en-US" dirty="0"/>
              <a:t>Drama</a:t>
            </a:r>
            <a:r>
              <a:rPr lang="en-US" dirty="0" smtClean="0"/>
              <a:t>.</a:t>
            </a:r>
          </a:p>
          <a:p>
            <a:pPr marL="0" indent="0">
              <a:buNone/>
            </a:pPr>
            <a:r>
              <a:rPr lang="en-US" dirty="0" smtClean="0">
                <a:solidFill>
                  <a:srgbClr val="FF0000"/>
                </a:solidFill>
              </a:rPr>
              <a:t>655 _7  Drama. $2 </a:t>
            </a:r>
            <a:r>
              <a:rPr lang="en-US" dirty="0" err="1" smtClean="0">
                <a:solidFill>
                  <a:srgbClr val="FF0000"/>
                </a:solidFill>
              </a:rPr>
              <a:t>lcgft</a:t>
            </a:r>
            <a:endParaRPr lang="en-US" dirty="0" smtClean="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70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534" y="1079282"/>
            <a:ext cx="3362325" cy="4752975"/>
          </a:xfrm>
          <a:prstGeom prst="rect">
            <a:avLst/>
          </a:prstGeom>
        </p:spPr>
      </p:pic>
    </p:spTree>
    <p:extLst>
      <p:ext uri="{BB962C8B-B14F-4D97-AF65-F5344CB8AC3E}">
        <p14:creationId xmlns:p14="http://schemas.microsoft.com/office/powerpoint/2010/main" val="7826594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81173" y="1048185"/>
            <a:ext cx="8033361" cy="5641923"/>
          </a:xfrm>
        </p:spPr>
        <p:txBody>
          <a:bodyPr>
            <a:normAutofit fontScale="85000" lnSpcReduction="20000"/>
          </a:bodyPr>
          <a:lstStyle/>
          <a:p>
            <a:pPr marL="0" indent="0">
              <a:buNone/>
            </a:pPr>
            <a:r>
              <a:rPr lang="en-US" dirty="0" smtClean="0"/>
              <a:t>100 1_  Inge</a:t>
            </a:r>
            <a:r>
              <a:rPr lang="en-US" dirty="0"/>
              <a:t>, William, </a:t>
            </a:r>
            <a:r>
              <a:rPr lang="en-US" dirty="0" smtClean="0"/>
              <a:t>$e </a:t>
            </a:r>
            <a:r>
              <a:rPr lang="en-US" dirty="0"/>
              <a:t>author.</a:t>
            </a:r>
          </a:p>
          <a:p>
            <a:pPr marL="0" indent="0">
              <a:buNone/>
            </a:pPr>
            <a:r>
              <a:rPr lang="en-US" dirty="0" smtClean="0"/>
              <a:t>240 10  Plays</a:t>
            </a:r>
            <a:r>
              <a:rPr lang="en-US" dirty="0"/>
              <a:t>. </a:t>
            </a:r>
            <a:r>
              <a:rPr lang="en-US" dirty="0" smtClean="0"/>
              <a:t>$k </a:t>
            </a:r>
            <a:r>
              <a:rPr lang="en-US" dirty="0"/>
              <a:t>Selections</a:t>
            </a:r>
          </a:p>
          <a:p>
            <a:pPr marL="0" indent="0">
              <a:buNone/>
            </a:pPr>
            <a:r>
              <a:rPr lang="en-US" dirty="0" smtClean="0"/>
              <a:t>245 14  The </a:t>
            </a:r>
            <a:r>
              <a:rPr lang="en-US" dirty="0"/>
              <a:t>apartment complex : </a:t>
            </a:r>
            <a:r>
              <a:rPr lang="en-US" dirty="0" smtClean="0"/>
              <a:t>$b </a:t>
            </a:r>
            <a:r>
              <a:rPr lang="en-US" dirty="0"/>
              <a:t>seven one-act plays </a:t>
            </a:r>
            <a:r>
              <a:rPr lang="en-US" dirty="0" smtClean="0"/>
              <a:t>/</a:t>
            </a:r>
          </a:p>
          <a:p>
            <a:pPr marL="0" indent="0">
              <a:buNone/>
            </a:pPr>
            <a:r>
              <a:rPr lang="en-US" dirty="0"/>
              <a:t>	</a:t>
            </a:r>
            <a:r>
              <a:rPr lang="en-US" dirty="0" smtClean="0"/>
              <a:t>  $c </a:t>
            </a:r>
            <a:r>
              <a:rPr lang="en-US" dirty="0"/>
              <a:t>by William Inge ; edited by Craig </a:t>
            </a:r>
            <a:r>
              <a:rPr lang="en-US" dirty="0" err="1"/>
              <a:t>Pospisil</a:t>
            </a:r>
            <a:r>
              <a:rPr lang="en-US" dirty="0"/>
              <a:t>.</a:t>
            </a:r>
          </a:p>
          <a:p>
            <a:pPr marL="0" indent="0">
              <a:buNone/>
            </a:pPr>
            <a:r>
              <a:rPr lang="en-US" dirty="0"/>
              <a:t>264 </a:t>
            </a:r>
            <a:r>
              <a:rPr lang="en-US" dirty="0" smtClean="0"/>
              <a:t>_1  New </a:t>
            </a:r>
            <a:r>
              <a:rPr lang="en-US" dirty="0"/>
              <a:t>York : </a:t>
            </a:r>
            <a:r>
              <a:rPr lang="en-US" dirty="0" smtClean="0"/>
              <a:t>$b </a:t>
            </a:r>
            <a:r>
              <a:rPr lang="en-US" dirty="0"/>
              <a:t>Dramatists Play Service, </a:t>
            </a:r>
            <a:r>
              <a:rPr lang="en-US" dirty="0" smtClean="0"/>
              <a:t>$c </a:t>
            </a:r>
            <a:r>
              <a:rPr lang="en-US" dirty="0"/>
              <a:t>[2016</a:t>
            </a:r>
            <a:r>
              <a:rPr lang="en-US" dirty="0" smtClean="0"/>
              <a:t>]</a:t>
            </a:r>
          </a:p>
          <a:p>
            <a:pPr marL="0" indent="0">
              <a:buNone/>
            </a:pPr>
            <a:r>
              <a:rPr lang="en-US" dirty="0" smtClean="0"/>
              <a:t>505 00  $t </a:t>
            </a:r>
            <a:r>
              <a:rPr lang="en-US" dirty="0"/>
              <a:t>Margaret's bed -- </a:t>
            </a:r>
            <a:r>
              <a:rPr lang="en-US" dirty="0" smtClean="0"/>
              <a:t>$t </a:t>
            </a:r>
            <a:r>
              <a:rPr lang="en-US" dirty="0"/>
              <a:t>The killing -- </a:t>
            </a:r>
            <a:r>
              <a:rPr lang="en-US" dirty="0" smtClean="0"/>
              <a:t>$t </a:t>
            </a:r>
            <a:r>
              <a:rPr lang="en-US" dirty="0"/>
              <a:t>The </a:t>
            </a:r>
            <a:r>
              <a:rPr lang="en-US" dirty="0" smtClean="0"/>
              <a:t>power</a:t>
            </a:r>
          </a:p>
          <a:p>
            <a:pPr marL="0" indent="0">
              <a:buNone/>
            </a:pPr>
            <a:r>
              <a:rPr lang="en-US" dirty="0"/>
              <a:t>	</a:t>
            </a:r>
            <a:r>
              <a:rPr lang="en-US" dirty="0" smtClean="0"/>
              <a:t> </a:t>
            </a:r>
            <a:r>
              <a:rPr lang="en-US" dirty="0"/>
              <a:t>of silence -- </a:t>
            </a:r>
            <a:r>
              <a:rPr lang="en-US" dirty="0" smtClean="0"/>
              <a:t>$t </a:t>
            </a:r>
            <a:r>
              <a:rPr lang="en-US" dirty="0"/>
              <a:t>Prodigal -- </a:t>
            </a:r>
            <a:r>
              <a:rPr lang="en-US" dirty="0" smtClean="0"/>
              <a:t>$t </a:t>
            </a:r>
            <a:r>
              <a:rPr lang="en-US" dirty="0"/>
              <a:t>The call -- </a:t>
            </a:r>
            <a:r>
              <a:rPr lang="en-US" dirty="0" smtClean="0"/>
              <a:t>$t </a:t>
            </a:r>
            <a:r>
              <a:rPr lang="en-US" dirty="0"/>
              <a:t>The </a:t>
            </a:r>
            <a:r>
              <a:rPr lang="en-US" dirty="0" smtClean="0"/>
              <a:t>love</a:t>
            </a:r>
          </a:p>
          <a:p>
            <a:pPr marL="0" indent="0">
              <a:buNone/>
            </a:pPr>
            <a:r>
              <a:rPr lang="en-US" dirty="0"/>
              <a:t>	</a:t>
            </a:r>
            <a:r>
              <a:rPr lang="en-US" dirty="0" smtClean="0"/>
              <a:t> </a:t>
            </a:r>
            <a:r>
              <a:rPr lang="en-US" dirty="0"/>
              <a:t>death -- </a:t>
            </a:r>
            <a:r>
              <a:rPr lang="en-US" dirty="0" smtClean="0"/>
              <a:t>$t </a:t>
            </a:r>
            <a:r>
              <a:rPr lang="en-US" dirty="0"/>
              <a:t>Moved-in.</a:t>
            </a:r>
          </a:p>
          <a:p>
            <a:pPr marL="0" indent="0">
              <a:buNone/>
            </a:pPr>
            <a:r>
              <a:rPr lang="en-US" dirty="0" smtClean="0"/>
              <a:t>520 __  Seven </a:t>
            </a:r>
            <a:r>
              <a:rPr lang="en-US" dirty="0"/>
              <a:t>one-act plays set in a large </a:t>
            </a:r>
            <a:r>
              <a:rPr lang="en-US" dirty="0" smtClean="0"/>
              <a:t>apartment complex</a:t>
            </a:r>
          </a:p>
          <a:p>
            <a:pPr marL="0" indent="0">
              <a:buNone/>
            </a:pPr>
            <a:r>
              <a:rPr lang="en-US" dirty="0" smtClean="0"/>
              <a:t>	 </a:t>
            </a:r>
            <a:r>
              <a:rPr lang="en-US" dirty="0"/>
              <a:t>on the Upper West Side of New York City.</a:t>
            </a:r>
          </a:p>
          <a:p>
            <a:pPr marL="0" indent="0">
              <a:buNone/>
            </a:pPr>
            <a:r>
              <a:rPr lang="en-US" dirty="0"/>
              <a:t>650 </a:t>
            </a:r>
            <a:r>
              <a:rPr lang="en-US" dirty="0" smtClean="0"/>
              <a:t>_0  Apartment </a:t>
            </a:r>
            <a:r>
              <a:rPr lang="en-US" dirty="0"/>
              <a:t>houses </a:t>
            </a:r>
            <a:r>
              <a:rPr lang="en-US" dirty="0" smtClean="0"/>
              <a:t>$v </a:t>
            </a:r>
            <a:r>
              <a:rPr lang="en-US" dirty="0"/>
              <a:t>Drama.</a:t>
            </a:r>
          </a:p>
          <a:p>
            <a:pPr marL="0" indent="0">
              <a:buNone/>
            </a:pPr>
            <a:r>
              <a:rPr lang="en-US" dirty="0"/>
              <a:t>651 </a:t>
            </a:r>
            <a:r>
              <a:rPr lang="en-US" dirty="0" smtClean="0"/>
              <a:t>_0  Upper </a:t>
            </a:r>
            <a:r>
              <a:rPr lang="en-US" dirty="0"/>
              <a:t>West Side (New York, N.Y.) </a:t>
            </a:r>
            <a:r>
              <a:rPr lang="en-US" dirty="0" smtClean="0"/>
              <a:t>$v </a:t>
            </a:r>
            <a:r>
              <a:rPr lang="en-US" dirty="0"/>
              <a:t>Drama.</a:t>
            </a:r>
          </a:p>
          <a:p>
            <a:pPr marL="0" indent="0">
              <a:buNone/>
            </a:pPr>
            <a:r>
              <a:rPr lang="en-US" dirty="0" smtClean="0"/>
              <a:t>651 _0  New </a:t>
            </a:r>
            <a:r>
              <a:rPr lang="en-US" dirty="0"/>
              <a:t>York (N.Y.) </a:t>
            </a:r>
            <a:r>
              <a:rPr lang="en-US" dirty="0" smtClean="0"/>
              <a:t>$v </a:t>
            </a:r>
            <a:r>
              <a:rPr lang="en-US" dirty="0"/>
              <a:t>Drama</a:t>
            </a:r>
            <a:r>
              <a:rPr lang="en-US" dirty="0" smtClean="0"/>
              <a:t>.</a:t>
            </a:r>
          </a:p>
          <a:p>
            <a:pPr marL="0" indent="0">
              <a:buNone/>
            </a:pPr>
            <a:r>
              <a:rPr lang="en-US" dirty="0">
                <a:solidFill>
                  <a:srgbClr val="FF0000"/>
                </a:solidFill>
              </a:rPr>
              <a:t>655 </a:t>
            </a:r>
            <a:r>
              <a:rPr lang="en-US" dirty="0" smtClean="0">
                <a:solidFill>
                  <a:srgbClr val="FF0000"/>
                </a:solidFill>
              </a:rPr>
              <a:t>_7  One-act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71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534" y="1048185"/>
            <a:ext cx="3209925" cy="4752975"/>
          </a:xfrm>
          <a:prstGeom prst="rect">
            <a:avLst/>
          </a:prstGeom>
        </p:spPr>
      </p:pic>
    </p:spTree>
    <p:extLst>
      <p:ext uri="{BB962C8B-B14F-4D97-AF65-F5344CB8AC3E}">
        <p14:creationId xmlns:p14="http://schemas.microsoft.com/office/powerpoint/2010/main" val="32085448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09253" y="1048185"/>
            <a:ext cx="7944097" cy="5641923"/>
          </a:xfrm>
        </p:spPr>
        <p:txBody>
          <a:bodyPr>
            <a:normAutofit fontScale="92500" lnSpcReduction="20000"/>
          </a:bodyPr>
          <a:lstStyle/>
          <a:p>
            <a:pPr marL="0" indent="0">
              <a:buNone/>
            </a:pPr>
            <a:r>
              <a:rPr lang="en-US" dirty="0" smtClean="0"/>
              <a:t>100 1_  </a:t>
            </a:r>
            <a:r>
              <a:rPr lang="en-US" dirty="0" err="1" smtClean="0"/>
              <a:t>Hanreddy</a:t>
            </a:r>
            <a:r>
              <a:rPr lang="en-US" dirty="0"/>
              <a:t>, Joseph, </a:t>
            </a:r>
            <a:r>
              <a:rPr lang="en-US" dirty="0" smtClean="0"/>
              <a:t>$e </a:t>
            </a:r>
            <a:r>
              <a:rPr lang="en-US" dirty="0"/>
              <a:t>author.</a:t>
            </a:r>
          </a:p>
          <a:p>
            <a:pPr marL="0" indent="0">
              <a:buNone/>
            </a:pPr>
            <a:r>
              <a:rPr lang="en-US" dirty="0" smtClean="0"/>
              <a:t>245 10  Pride </a:t>
            </a:r>
            <a:r>
              <a:rPr lang="en-US" dirty="0"/>
              <a:t>&amp; prejudice / </a:t>
            </a:r>
            <a:r>
              <a:rPr lang="en-US" dirty="0" smtClean="0"/>
              <a:t>$c </a:t>
            </a:r>
            <a:r>
              <a:rPr lang="en-US" dirty="0"/>
              <a:t>by Jane Austen ; </a:t>
            </a:r>
            <a:r>
              <a:rPr lang="en-US" dirty="0" smtClean="0"/>
              <a:t>adapted</a:t>
            </a:r>
          </a:p>
          <a:p>
            <a:pPr marL="0" indent="0">
              <a:buNone/>
            </a:pPr>
            <a:r>
              <a:rPr lang="en-US" dirty="0" smtClean="0"/>
              <a:t>	  for </a:t>
            </a:r>
            <a:r>
              <a:rPr lang="en-US" dirty="0"/>
              <a:t>the stage by Joseph </a:t>
            </a:r>
            <a:r>
              <a:rPr lang="en-US" dirty="0" err="1"/>
              <a:t>Hanreddy</a:t>
            </a:r>
            <a:r>
              <a:rPr lang="en-US" dirty="0"/>
              <a:t> &amp; J.R. Sullivan</a:t>
            </a:r>
            <a:r>
              <a:rPr lang="en-US" dirty="0" smtClean="0"/>
              <a:t>.</a:t>
            </a:r>
            <a:endParaRPr lang="en-US" dirty="0"/>
          </a:p>
          <a:p>
            <a:pPr marL="0" indent="0">
              <a:buNone/>
            </a:pPr>
            <a:r>
              <a:rPr lang="en-US" dirty="0" smtClean="0"/>
              <a:t>600 10  Bennet</a:t>
            </a:r>
            <a:r>
              <a:rPr lang="en-US" dirty="0"/>
              <a:t>, Elizabeth </a:t>
            </a:r>
            <a:r>
              <a:rPr lang="en-US" dirty="0" smtClean="0"/>
              <a:t>$c </a:t>
            </a:r>
            <a:r>
              <a:rPr lang="en-US" dirty="0"/>
              <a:t>(Fictitious character) </a:t>
            </a:r>
            <a:r>
              <a:rPr lang="en-US" dirty="0" smtClean="0"/>
              <a:t>$v </a:t>
            </a:r>
          </a:p>
          <a:p>
            <a:pPr marL="0" indent="0">
              <a:buNone/>
            </a:pPr>
            <a:r>
              <a:rPr lang="en-US" dirty="0"/>
              <a:t>	</a:t>
            </a:r>
            <a:r>
              <a:rPr lang="en-US" dirty="0" smtClean="0"/>
              <a:t>  Drama</a:t>
            </a:r>
            <a:r>
              <a:rPr lang="en-US" dirty="0"/>
              <a:t>.</a:t>
            </a:r>
          </a:p>
          <a:p>
            <a:pPr marL="0" indent="0">
              <a:buNone/>
            </a:pPr>
            <a:r>
              <a:rPr lang="en-US" dirty="0" smtClean="0"/>
              <a:t>600 10  Darcy</a:t>
            </a:r>
            <a:r>
              <a:rPr lang="en-US" dirty="0"/>
              <a:t>, Fitzwilliam </a:t>
            </a:r>
            <a:r>
              <a:rPr lang="en-US" dirty="0" smtClean="0"/>
              <a:t>$c </a:t>
            </a:r>
            <a:r>
              <a:rPr lang="en-US" dirty="0"/>
              <a:t>(Fictitious character) </a:t>
            </a:r>
            <a:r>
              <a:rPr lang="en-US" dirty="0" smtClean="0"/>
              <a:t>$v</a:t>
            </a:r>
          </a:p>
          <a:p>
            <a:pPr marL="0" indent="0">
              <a:buNone/>
            </a:pPr>
            <a:r>
              <a:rPr lang="en-US" dirty="0"/>
              <a:t>	</a:t>
            </a:r>
            <a:r>
              <a:rPr lang="en-US" dirty="0" smtClean="0"/>
              <a:t>  Drama</a:t>
            </a:r>
            <a:r>
              <a:rPr lang="en-US" dirty="0"/>
              <a:t>.</a:t>
            </a:r>
          </a:p>
          <a:p>
            <a:pPr marL="0" indent="0">
              <a:buNone/>
            </a:pPr>
            <a:r>
              <a:rPr lang="en-US" dirty="0"/>
              <a:t>650 </a:t>
            </a:r>
            <a:r>
              <a:rPr lang="en-US" dirty="0" smtClean="0"/>
              <a:t>_0  Young </a:t>
            </a:r>
            <a:r>
              <a:rPr lang="en-US" dirty="0"/>
              <a:t>women </a:t>
            </a:r>
            <a:r>
              <a:rPr lang="en-US" dirty="0" smtClean="0"/>
              <a:t>$z </a:t>
            </a:r>
            <a:r>
              <a:rPr lang="en-US" dirty="0"/>
              <a:t>England </a:t>
            </a:r>
            <a:r>
              <a:rPr lang="en-US" dirty="0" smtClean="0"/>
              <a:t>$v </a:t>
            </a:r>
            <a:r>
              <a:rPr lang="en-US" dirty="0"/>
              <a:t>Drama.</a:t>
            </a:r>
          </a:p>
          <a:p>
            <a:pPr marL="0" indent="0">
              <a:buNone/>
            </a:pPr>
            <a:r>
              <a:rPr lang="en-US" dirty="0"/>
              <a:t>650 </a:t>
            </a:r>
            <a:r>
              <a:rPr lang="en-US" dirty="0" smtClean="0"/>
              <a:t>_0  Courtship $v </a:t>
            </a:r>
            <a:r>
              <a:rPr lang="en-US" dirty="0"/>
              <a:t>Drama.</a:t>
            </a:r>
          </a:p>
          <a:p>
            <a:pPr marL="0" indent="0">
              <a:buNone/>
            </a:pPr>
            <a:r>
              <a:rPr lang="en-US" dirty="0"/>
              <a:t>650 </a:t>
            </a:r>
            <a:r>
              <a:rPr lang="en-US" dirty="0" smtClean="0"/>
              <a:t>_0  Sisters $z </a:t>
            </a:r>
            <a:r>
              <a:rPr lang="en-US" dirty="0"/>
              <a:t>England </a:t>
            </a:r>
            <a:r>
              <a:rPr lang="en-US" dirty="0" smtClean="0"/>
              <a:t>$v </a:t>
            </a:r>
            <a:r>
              <a:rPr lang="en-US" dirty="0"/>
              <a:t>Drama</a:t>
            </a:r>
            <a:r>
              <a:rPr lang="en-US" dirty="0" smtClean="0"/>
              <a:t>.</a:t>
            </a:r>
          </a:p>
          <a:p>
            <a:pPr marL="0" indent="0">
              <a:buNone/>
            </a:pPr>
            <a:r>
              <a:rPr lang="en-US" dirty="0">
                <a:solidFill>
                  <a:srgbClr val="FF0000"/>
                </a:solidFill>
              </a:rPr>
              <a:t>655 </a:t>
            </a:r>
            <a:r>
              <a:rPr lang="en-US" dirty="0" smtClean="0">
                <a:solidFill>
                  <a:srgbClr val="FF0000"/>
                </a:solidFill>
              </a:rPr>
              <a:t>_7  Domestic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Romantic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Historical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Theatrical </a:t>
            </a:r>
            <a:r>
              <a:rPr lang="en-US" dirty="0">
                <a:solidFill>
                  <a:srgbClr val="FF0000"/>
                </a:solidFill>
              </a:rPr>
              <a:t>adaptations.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048185"/>
            <a:ext cx="3200400" cy="480060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72</a:t>
            </a:fld>
            <a:endParaRPr lang="en-US"/>
          </a:p>
        </p:txBody>
      </p:sp>
    </p:spTree>
    <p:extLst>
      <p:ext uri="{BB962C8B-B14F-4D97-AF65-F5344CB8AC3E}">
        <p14:creationId xmlns:p14="http://schemas.microsoft.com/office/powerpoint/2010/main" val="19746310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3" y="298218"/>
            <a:ext cx="10515600" cy="805753"/>
          </a:xfrm>
        </p:spPr>
        <p:txBody>
          <a:bodyPr/>
          <a:lstStyle/>
          <a:p>
            <a:r>
              <a:rPr lang="en-US" dirty="0" smtClean="0"/>
              <a:t>Literature Examples - Folk Literature</a:t>
            </a:r>
            <a:endParaRPr lang="en-US" dirty="0"/>
          </a:p>
        </p:txBody>
      </p:sp>
      <p:sp>
        <p:nvSpPr>
          <p:cNvPr id="3" name="Content Placeholder 2"/>
          <p:cNvSpPr>
            <a:spLocks noGrp="1"/>
          </p:cNvSpPr>
          <p:nvPr>
            <p:ph idx="1"/>
          </p:nvPr>
        </p:nvSpPr>
        <p:spPr>
          <a:xfrm>
            <a:off x="325243" y="1453589"/>
            <a:ext cx="11149361" cy="5267886"/>
          </a:xfrm>
        </p:spPr>
        <p:txBody>
          <a:bodyPr>
            <a:normAutofit fontScale="92500" lnSpcReduction="20000"/>
          </a:bodyPr>
          <a:lstStyle/>
          <a:p>
            <a:pPr marL="0" indent="0">
              <a:buNone/>
            </a:pPr>
            <a:r>
              <a:rPr lang="en-US" dirty="0" smtClean="0"/>
              <a:t>245 00  Long </a:t>
            </a:r>
            <a:r>
              <a:rPr lang="en-US" dirty="0"/>
              <a:t>ago and far away : </a:t>
            </a:r>
            <a:r>
              <a:rPr lang="en-US" dirty="0" smtClean="0"/>
              <a:t>$b </a:t>
            </a:r>
            <a:r>
              <a:rPr lang="en-US" dirty="0"/>
              <a:t>eight traditional fairy tales </a:t>
            </a:r>
            <a:endParaRPr lang="en-US" dirty="0" smtClean="0"/>
          </a:p>
          <a:p>
            <a:pPr marL="0" indent="0">
              <a:buNone/>
            </a:pPr>
            <a:r>
              <a:rPr lang="en-US" dirty="0"/>
              <a:t>	</a:t>
            </a:r>
            <a:r>
              <a:rPr lang="en-US" dirty="0" smtClean="0"/>
              <a:t>  / $c foreword by </a:t>
            </a:r>
            <a:r>
              <a:rPr lang="en-US" dirty="0"/>
              <a:t>Marina Warner ; translated by </a:t>
            </a:r>
            <a:endParaRPr lang="en-US" dirty="0" smtClean="0"/>
          </a:p>
          <a:p>
            <a:pPr marL="0" indent="0">
              <a:buNone/>
            </a:pPr>
            <a:r>
              <a:rPr lang="en-US" dirty="0"/>
              <a:t>	</a:t>
            </a:r>
            <a:r>
              <a:rPr lang="en-US" dirty="0" smtClean="0"/>
              <a:t>  Nigel </a:t>
            </a:r>
            <a:r>
              <a:rPr lang="en-US" dirty="0"/>
              <a:t>Bryant, </a:t>
            </a:r>
            <a:r>
              <a:rPr lang="en-US" dirty="0" smtClean="0"/>
              <a:t>David </a:t>
            </a:r>
            <a:r>
              <a:rPr lang="en-US" dirty="0"/>
              <a:t>Carter and </a:t>
            </a:r>
            <a:r>
              <a:rPr lang="en-US" dirty="0" smtClean="0"/>
              <a:t>Ann Lawson </a:t>
            </a:r>
            <a:r>
              <a:rPr lang="en-US" dirty="0"/>
              <a:t>Lucas</a:t>
            </a:r>
            <a:r>
              <a:rPr lang="en-US" dirty="0" smtClean="0"/>
              <a:t>.</a:t>
            </a:r>
          </a:p>
          <a:p>
            <a:pPr marL="0" indent="0">
              <a:buNone/>
            </a:pPr>
            <a:r>
              <a:rPr lang="en-US" dirty="0"/>
              <a:t>505 0</a:t>
            </a:r>
            <a:r>
              <a:rPr lang="en-US" dirty="0" smtClean="0"/>
              <a:t>_  Sleeping </a:t>
            </a:r>
            <a:r>
              <a:rPr lang="en-US" dirty="0"/>
              <a:t>beauty from </a:t>
            </a:r>
            <a:r>
              <a:rPr lang="en-US" dirty="0" err="1"/>
              <a:t>Perceforest</a:t>
            </a:r>
            <a:r>
              <a:rPr lang="en-US" dirty="0"/>
              <a:t> -- Cinderella from </a:t>
            </a:r>
            <a:endParaRPr lang="en-US" dirty="0" smtClean="0"/>
          </a:p>
          <a:p>
            <a:pPr marL="0" indent="0">
              <a:buNone/>
            </a:pPr>
            <a:r>
              <a:rPr lang="en-US" dirty="0"/>
              <a:t>	</a:t>
            </a:r>
            <a:r>
              <a:rPr lang="en-US" dirty="0" smtClean="0"/>
              <a:t>  La </a:t>
            </a:r>
            <a:r>
              <a:rPr lang="en-US" dirty="0" err="1" smtClean="0"/>
              <a:t>gatta</a:t>
            </a:r>
            <a:r>
              <a:rPr lang="en-US" dirty="0" smtClean="0"/>
              <a:t> </a:t>
            </a:r>
            <a:r>
              <a:rPr lang="en-US" dirty="0" err="1"/>
              <a:t>Cennerentola</a:t>
            </a:r>
            <a:r>
              <a:rPr lang="en-US" dirty="0"/>
              <a:t> -- Snow White from La </a:t>
            </a:r>
            <a:endParaRPr lang="en-US" dirty="0" smtClean="0"/>
          </a:p>
          <a:p>
            <a:pPr marL="0" indent="0">
              <a:buNone/>
            </a:pPr>
            <a:r>
              <a:rPr lang="en-US" dirty="0"/>
              <a:t>	</a:t>
            </a:r>
            <a:r>
              <a:rPr lang="en-US" dirty="0" smtClean="0"/>
              <a:t>  </a:t>
            </a:r>
            <a:r>
              <a:rPr lang="en-US" dirty="0" err="1" smtClean="0"/>
              <a:t>Schiavottella</a:t>
            </a:r>
            <a:r>
              <a:rPr lang="en-US" dirty="0" smtClean="0"/>
              <a:t> </a:t>
            </a:r>
            <a:r>
              <a:rPr lang="en-US" dirty="0"/>
              <a:t>-- </a:t>
            </a:r>
            <a:r>
              <a:rPr lang="en-US" dirty="0" smtClean="0"/>
              <a:t>Little </a:t>
            </a:r>
            <a:r>
              <a:rPr lang="en-US" dirty="0"/>
              <a:t>Red </a:t>
            </a:r>
            <a:r>
              <a:rPr lang="en-US" dirty="0" smtClean="0"/>
              <a:t>Riding Hood </a:t>
            </a:r>
            <a:r>
              <a:rPr lang="en-US" dirty="0"/>
              <a:t>from Le petit </a:t>
            </a:r>
            <a:endParaRPr lang="en-US" dirty="0" smtClean="0"/>
          </a:p>
          <a:p>
            <a:pPr marL="0" indent="0">
              <a:buNone/>
            </a:pPr>
            <a:r>
              <a:rPr lang="en-US" dirty="0"/>
              <a:t>	</a:t>
            </a:r>
            <a:r>
              <a:rPr lang="en-US" dirty="0" smtClean="0"/>
              <a:t>  chaperon </a:t>
            </a:r>
            <a:r>
              <a:rPr lang="en-US" dirty="0"/>
              <a:t>rouge -- </a:t>
            </a:r>
            <a:r>
              <a:rPr lang="en-US" dirty="0" smtClean="0"/>
              <a:t>Little Red Riding </a:t>
            </a:r>
            <a:r>
              <a:rPr lang="en-US" dirty="0"/>
              <a:t>Hood from </a:t>
            </a:r>
            <a:r>
              <a:rPr lang="en-US" dirty="0" smtClean="0"/>
              <a:t>Le </a:t>
            </a:r>
          </a:p>
          <a:p>
            <a:pPr marL="0" indent="0">
              <a:buNone/>
            </a:pPr>
            <a:r>
              <a:rPr lang="en-US" dirty="0"/>
              <a:t> </a:t>
            </a:r>
            <a:r>
              <a:rPr lang="en-US" dirty="0" smtClean="0"/>
              <a:t>	  </a:t>
            </a:r>
            <a:r>
              <a:rPr lang="en-US" dirty="0" err="1" smtClean="0"/>
              <a:t>conte</a:t>
            </a:r>
            <a:r>
              <a:rPr lang="en-US" dirty="0" smtClean="0"/>
              <a:t> </a:t>
            </a:r>
            <a:r>
              <a:rPr lang="en-US" dirty="0"/>
              <a:t>de la </a:t>
            </a:r>
            <a:r>
              <a:rPr lang="en-US" dirty="0" err="1"/>
              <a:t>mère-grand</a:t>
            </a:r>
            <a:r>
              <a:rPr lang="en-US" dirty="0"/>
              <a:t> -- </a:t>
            </a:r>
            <a:r>
              <a:rPr lang="en-US" dirty="0" smtClean="0"/>
              <a:t>Hansel </a:t>
            </a:r>
            <a:r>
              <a:rPr lang="en-US" dirty="0"/>
              <a:t>and Gretel from Le </a:t>
            </a:r>
            <a:endParaRPr lang="en-US" dirty="0" smtClean="0"/>
          </a:p>
          <a:p>
            <a:pPr marL="0" indent="0">
              <a:buNone/>
            </a:pPr>
            <a:r>
              <a:rPr lang="en-US" dirty="0"/>
              <a:t>	</a:t>
            </a:r>
            <a:r>
              <a:rPr lang="en-US" dirty="0" smtClean="0"/>
              <a:t>  petit </a:t>
            </a:r>
            <a:r>
              <a:rPr lang="en-US" dirty="0" err="1"/>
              <a:t>poucet</a:t>
            </a:r>
            <a:r>
              <a:rPr lang="en-US" dirty="0"/>
              <a:t> </a:t>
            </a:r>
            <a:r>
              <a:rPr lang="en-US" dirty="0" smtClean="0"/>
              <a:t>-- Jack </a:t>
            </a:r>
            <a:r>
              <a:rPr lang="en-US" dirty="0"/>
              <a:t>and </a:t>
            </a:r>
            <a:r>
              <a:rPr lang="en-US" dirty="0" smtClean="0"/>
              <a:t>the </a:t>
            </a:r>
            <a:r>
              <a:rPr lang="en-US" dirty="0"/>
              <a:t>beanstalk -- Beauty and </a:t>
            </a:r>
            <a:endParaRPr lang="en-US" dirty="0" smtClean="0"/>
          </a:p>
          <a:p>
            <a:pPr marL="0" indent="0">
              <a:buNone/>
            </a:pPr>
            <a:r>
              <a:rPr lang="en-US" dirty="0"/>
              <a:t>	</a:t>
            </a:r>
            <a:r>
              <a:rPr lang="en-US" dirty="0" smtClean="0"/>
              <a:t>  the </a:t>
            </a:r>
            <a:r>
              <a:rPr lang="en-US" dirty="0"/>
              <a:t>Beast from La </a:t>
            </a:r>
            <a:r>
              <a:rPr lang="en-US" dirty="0" smtClean="0"/>
              <a:t>belle </a:t>
            </a:r>
            <a:r>
              <a:rPr lang="en-US" dirty="0"/>
              <a:t>et </a:t>
            </a:r>
            <a:r>
              <a:rPr lang="en-US" dirty="0" smtClean="0"/>
              <a:t>la </a:t>
            </a:r>
            <a:r>
              <a:rPr lang="en-US" dirty="0" err="1" smtClean="0"/>
              <a:t>be</a:t>
            </a:r>
            <a:r>
              <a:rPr lang="en-US" dirty="0" err="1"/>
              <a:t>̂te</a:t>
            </a:r>
            <a:r>
              <a:rPr lang="en-US" dirty="0"/>
              <a:t> -- The Little Mermaid </a:t>
            </a:r>
            <a:endParaRPr lang="en-US" dirty="0" smtClean="0"/>
          </a:p>
          <a:p>
            <a:pPr marL="0" indent="0">
              <a:buNone/>
            </a:pPr>
            <a:r>
              <a:rPr lang="en-US" dirty="0"/>
              <a:t>	</a:t>
            </a:r>
            <a:r>
              <a:rPr lang="en-US" dirty="0" smtClean="0"/>
              <a:t>  from </a:t>
            </a:r>
            <a:r>
              <a:rPr lang="en-US" dirty="0"/>
              <a:t>Undine</a:t>
            </a:r>
            <a:r>
              <a:rPr lang="en-US" dirty="0" smtClean="0"/>
              <a:t>.</a:t>
            </a:r>
          </a:p>
          <a:p>
            <a:pPr marL="0" indent="0">
              <a:buNone/>
            </a:pPr>
            <a:r>
              <a:rPr lang="en-US" dirty="0"/>
              <a:t>650 </a:t>
            </a:r>
            <a:r>
              <a:rPr lang="en-US" dirty="0" smtClean="0"/>
              <a:t>_0  Fairy </a:t>
            </a:r>
            <a:r>
              <a:rPr lang="en-US" dirty="0"/>
              <a:t>tales.</a:t>
            </a:r>
          </a:p>
          <a:p>
            <a:pPr marL="0" indent="0">
              <a:buNone/>
            </a:pPr>
            <a:r>
              <a:rPr lang="en-US" dirty="0" smtClean="0">
                <a:solidFill>
                  <a:srgbClr val="FF0000"/>
                </a:solidFill>
              </a:rPr>
              <a:t>655 _7  Fairy </a:t>
            </a:r>
            <a:r>
              <a:rPr lang="en-US" dirty="0">
                <a:solidFill>
                  <a:srgbClr val="FF0000"/>
                </a:solidFill>
              </a:rPr>
              <a:t>tales.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374" y="1453589"/>
            <a:ext cx="2623414" cy="412623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73</a:t>
            </a:fld>
            <a:endParaRPr lang="en-US"/>
          </a:p>
        </p:txBody>
      </p:sp>
    </p:spTree>
    <p:extLst>
      <p:ext uri="{BB962C8B-B14F-4D97-AF65-F5344CB8AC3E}">
        <p14:creationId xmlns:p14="http://schemas.microsoft.com/office/powerpoint/2010/main" val="8505908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Folk Literature/Poetry</a:t>
            </a:r>
            <a:endParaRPr lang="en-US" dirty="0"/>
          </a:p>
        </p:txBody>
      </p:sp>
      <p:sp>
        <p:nvSpPr>
          <p:cNvPr id="3" name="Content Placeholder 2"/>
          <p:cNvSpPr>
            <a:spLocks noGrp="1"/>
          </p:cNvSpPr>
          <p:nvPr>
            <p:ph idx="1"/>
          </p:nvPr>
        </p:nvSpPr>
        <p:spPr/>
        <p:txBody>
          <a:bodyPr/>
          <a:lstStyle/>
          <a:p>
            <a:pPr marL="0" indent="0">
              <a:buNone/>
            </a:pPr>
            <a:r>
              <a:rPr lang="en-US" dirty="0" smtClean="0"/>
              <a:t>100 1_  Agee</a:t>
            </a:r>
            <a:r>
              <a:rPr lang="en-US" dirty="0"/>
              <a:t>, Jon, </a:t>
            </a:r>
            <a:r>
              <a:rPr lang="en-US" dirty="0" smtClean="0"/>
              <a:t>$e </a:t>
            </a:r>
            <a:r>
              <a:rPr lang="en-US" dirty="0"/>
              <a:t>author. </a:t>
            </a:r>
          </a:p>
          <a:p>
            <a:pPr marL="0" indent="0">
              <a:buNone/>
            </a:pPr>
            <a:r>
              <a:rPr lang="en-US" dirty="0" smtClean="0"/>
              <a:t>245 10  Orangutan </a:t>
            </a:r>
            <a:r>
              <a:rPr lang="en-US" dirty="0"/>
              <a:t>tongs : </a:t>
            </a:r>
            <a:r>
              <a:rPr lang="en-US" dirty="0" smtClean="0"/>
              <a:t>$b </a:t>
            </a:r>
            <a:r>
              <a:rPr lang="en-US" dirty="0"/>
              <a:t>poems to tangle your tongue / </a:t>
            </a:r>
            <a:r>
              <a:rPr lang="en-US" dirty="0" smtClean="0"/>
              <a:t>$c </a:t>
            </a:r>
            <a:r>
              <a:rPr lang="en-US" dirty="0"/>
              <a:t>by </a:t>
            </a:r>
            <a:endParaRPr lang="en-US" dirty="0" smtClean="0"/>
          </a:p>
          <a:p>
            <a:pPr marL="0" indent="0">
              <a:buNone/>
            </a:pPr>
            <a:r>
              <a:rPr lang="en-US" dirty="0"/>
              <a:t>	</a:t>
            </a:r>
            <a:r>
              <a:rPr lang="en-US" dirty="0" smtClean="0"/>
              <a:t>   Jon </a:t>
            </a:r>
            <a:r>
              <a:rPr lang="en-US" dirty="0"/>
              <a:t>Agee</a:t>
            </a:r>
            <a:r>
              <a:rPr lang="en-US" dirty="0" smtClean="0"/>
              <a:t>.</a:t>
            </a:r>
          </a:p>
          <a:p>
            <a:pPr marL="0" indent="0">
              <a:buNone/>
            </a:pPr>
            <a:r>
              <a:rPr lang="en-US" dirty="0"/>
              <a:t>650 </a:t>
            </a:r>
            <a:r>
              <a:rPr lang="en-US" dirty="0" smtClean="0"/>
              <a:t>_0  Tongue </a:t>
            </a:r>
            <a:r>
              <a:rPr lang="en-US" dirty="0"/>
              <a:t>twisters.</a:t>
            </a:r>
          </a:p>
          <a:p>
            <a:pPr marL="0" indent="0">
              <a:buNone/>
            </a:pPr>
            <a:r>
              <a:rPr lang="en-US" dirty="0"/>
              <a:t>650 </a:t>
            </a:r>
            <a:r>
              <a:rPr lang="en-US" dirty="0" smtClean="0"/>
              <a:t>_0  Humorous </a:t>
            </a:r>
            <a:r>
              <a:rPr lang="en-US" dirty="0"/>
              <a:t>poetry, American.</a:t>
            </a:r>
          </a:p>
          <a:p>
            <a:pPr marL="0" indent="0">
              <a:buNone/>
            </a:pPr>
            <a:r>
              <a:rPr lang="en-US" dirty="0"/>
              <a:t>650 </a:t>
            </a:r>
            <a:r>
              <a:rPr lang="en-US" dirty="0" smtClean="0"/>
              <a:t>_0  Children's </a:t>
            </a:r>
            <a:r>
              <a:rPr lang="en-US" dirty="0"/>
              <a:t>poetry, American</a:t>
            </a:r>
            <a:r>
              <a:rPr lang="en-US" dirty="0" smtClean="0"/>
              <a:t>.</a:t>
            </a:r>
          </a:p>
          <a:p>
            <a:pPr marL="0" indent="0">
              <a:buNone/>
            </a:pPr>
            <a:r>
              <a:rPr lang="en-US" dirty="0">
                <a:solidFill>
                  <a:srgbClr val="FF0000"/>
                </a:solidFill>
              </a:rPr>
              <a:t>655 </a:t>
            </a:r>
            <a:r>
              <a:rPr lang="en-US" dirty="0" smtClean="0">
                <a:solidFill>
                  <a:srgbClr val="FF0000"/>
                </a:solidFill>
              </a:rPr>
              <a:t>_7  Tongue </a:t>
            </a:r>
            <a:r>
              <a:rPr lang="en-US" dirty="0">
                <a:solidFill>
                  <a:srgbClr val="FF0000"/>
                </a:solidFill>
              </a:rPr>
              <a:t>twisters.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Humorous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09" y="3085307"/>
            <a:ext cx="2476500" cy="318135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74</a:t>
            </a:fld>
            <a:endParaRPr lang="en-US"/>
          </a:p>
        </p:txBody>
      </p:sp>
    </p:spTree>
    <p:extLst>
      <p:ext uri="{BB962C8B-B14F-4D97-AF65-F5344CB8AC3E}">
        <p14:creationId xmlns:p14="http://schemas.microsoft.com/office/powerpoint/2010/main" val="18924228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Artistic and Visual Works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Top term: </a:t>
            </a:r>
            <a:r>
              <a:rPr lang="en-US" b="1" dirty="0" smtClean="0"/>
              <a:t>Visual works</a:t>
            </a:r>
          </a:p>
          <a:p>
            <a:r>
              <a:rPr lang="en-US" dirty="0" smtClean="0"/>
              <a:t>Art top term: </a:t>
            </a:r>
            <a:r>
              <a:rPr lang="en-US" b="1" dirty="0" smtClean="0"/>
              <a:t>Art</a:t>
            </a:r>
          </a:p>
          <a:p>
            <a:r>
              <a:rPr lang="en-US" dirty="0" smtClean="0"/>
              <a:t>LCGFT Manual Instruction Sheet: none yet</a:t>
            </a:r>
          </a:p>
          <a:p>
            <a:r>
              <a:rPr lang="en-US" dirty="0" smtClean="0"/>
              <a:t>SACO proposals not yet accepted</a:t>
            </a:r>
          </a:p>
        </p:txBody>
      </p:sp>
      <p:sp>
        <p:nvSpPr>
          <p:cNvPr id="4" name="Slide Number Placeholder 3"/>
          <p:cNvSpPr>
            <a:spLocks noGrp="1"/>
          </p:cNvSpPr>
          <p:nvPr>
            <p:ph type="sldNum" sz="quarter" idx="12"/>
          </p:nvPr>
        </p:nvSpPr>
        <p:spPr/>
        <p:txBody>
          <a:bodyPr/>
          <a:lstStyle/>
          <a:p>
            <a:fld id="{A00A331D-2EB0-4CEE-8662-2FAB66802E28}" type="slidenum">
              <a:rPr lang="en-US" smtClean="0"/>
              <a:t>75</a:t>
            </a:fld>
            <a:endParaRPr lang="en-US"/>
          </a:p>
        </p:txBody>
      </p:sp>
    </p:spTree>
    <p:extLst>
      <p:ext uri="{BB962C8B-B14F-4D97-AF65-F5344CB8AC3E}">
        <p14:creationId xmlns:p14="http://schemas.microsoft.com/office/powerpoint/2010/main" val="41686414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427"/>
            <a:ext cx="10515600" cy="1325563"/>
          </a:xfrm>
        </p:spPr>
        <p:txBody>
          <a:bodyPr/>
          <a:lstStyle/>
          <a:p>
            <a:r>
              <a:rPr lang="en-US" dirty="0" smtClean="0"/>
              <a:t>Art Examples</a:t>
            </a:r>
            <a:endParaRPr lang="en-US" dirty="0"/>
          </a:p>
        </p:txBody>
      </p:sp>
      <p:sp>
        <p:nvSpPr>
          <p:cNvPr id="3" name="Content Placeholder 2"/>
          <p:cNvSpPr>
            <a:spLocks noGrp="1"/>
          </p:cNvSpPr>
          <p:nvPr>
            <p:ph idx="1"/>
          </p:nvPr>
        </p:nvSpPr>
        <p:spPr>
          <a:xfrm>
            <a:off x="838200" y="1825625"/>
            <a:ext cx="7196191" cy="4351338"/>
          </a:xfrm>
        </p:spPr>
        <p:txBody>
          <a:bodyPr>
            <a:normAutofit fontScale="92500" lnSpcReduction="20000"/>
          </a:bodyPr>
          <a:lstStyle/>
          <a:p>
            <a:pPr marL="0" indent="0">
              <a:buNone/>
            </a:pPr>
            <a:r>
              <a:rPr lang="en-US" dirty="0" smtClean="0"/>
              <a:t>100 1_  Hoff</a:t>
            </a:r>
            <a:r>
              <a:rPr lang="en-US" dirty="0"/>
              <a:t>, Syd, </a:t>
            </a:r>
            <a:r>
              <a:rPr lang="en-US" dirty="0" smtClean="0"/>
              <a:t>$d </a:t>
            </a:r>
            <a:r>
              <a:rPr lang="en-US" dirty="0"/>
              <a:t>1912-2004.</a:t>
            </a:r>
          </a:p>
          <a:p>
            <a:pPr marL="0" indent="0">
              <a:buNone/>
            </a:pPr>
            <a:r>
              <a:rPr lang="en-US" dirty="0" smtClean="0"/>
              <a:t>245 10  Editorial </a:t>
            </a:r>
            <a:r>
              <a:rPr lang="en-US" dirty="0"/>
              <a:t>and political cartooning : </a:t>
            </a:r>
            <a:r>
              <a:rPr lang="en-US" dirty="0" smtClean="0"/>
              <a:t>$b from</a:t>
            </a:r>
          </a:p>
          <a:p>
            <a:pPr marL="0" indent="0">
              <a:buNone/>
            </a:pPr>
            <a:r>
              <a:rPr lang="en-US" dirty="0"/>
              <a:t>	</a:t>
            </a:r>
            <a:r>
              <a:rPr lang="en-US" dirty="0" smtClean="0"/>
              <a:t>   </a:t>
            </a:r>
            <a:r>
              <a:rPr lang="en-US" dirty="0"/>
              <a:t>earliest times to the present, with over </a:t>
            </a:r>
            <a:r>
              <a:rPr lang="en-US" dirty="0" smtClean="0"/>
              <a:t>700</a:t>
            </a:r>
          </a:p>
          <a:p>
            <a:pPr marL="0" indent="0">
              <a:buNone/>
            </a:pPr>
            <a:r>
              <a:rPr lang="en-US" dirty="0"/>
              <a:t>	</a:t>
            </a:r>
            <a:r>
              <a:rPr lang="en-US" dirty="0" smtClean="0"/>
              <a:t>   </a:t>
            </a:r>
            <a:r>
              <a:rPr lang="en-US" dirty="0"/>
              <a:t>examples from the works of the world's </a:t>
            </a:r>
            <a:endParaRPr lang="en-US" dirty="0" smtClean="0"/>
          </a:p>
          <a:p>
            <a:pPr marL="0" indent="0">
              <a:buNone/>
            </a:pPr>
            <a:r>
              <a:rPr lang="en-US" dirty="0"/>
              <a:t>	</a:t>
            </a:r>
            <a:r>
              <a:rPr lang="en-US" dirty="0" smtClean="0"/>
              <a:t>   greatest </a:t>
            </a:r>
            <a:r>
              <a:rPr lang="en-US" dirty="0"/>
              <a:t>cartoonists / </a:t>
            </a:r>
            <a:r>
              <a:rPr lang="en-US" dirty="0" smtClean="0"/>
              <a:t>$c </a:t>
            </a:r>
            <a:r>
              <a:rPr lang="en-US" dirty="0"/>
              <a:t>Syd Hoff</a:t>
            </a:r>
            <a:r>
              <a:rPr lang="en-US" dirty="0" smtClean="0"/>
              <a:t>.</a:t>
            </a:r>
          </a:p>
          <a:p>
            <a:pPr marL="0" indent="0">
              <a:buNone/>
            </a:pPr>
            <a:r>
              <a:rPr lang="en-US" dirty="0"/>
              <a:t>650 </a:t>
            </a:r>
            <a:r>
              <a:rPr lang="en-US" dirty="0" smtClean="0"/>
              <a:t>_0  Editorial </a:t>
            </a:r>
            <a:r>
              <a:rPr lang="en-US" dirty="0"/>
              <a:t>cartoons </a:t>
            </a:r>
            <a:r>
              <a:rPr lang="en-US" dirty="0" smtClean="0"/>
              <a:t>$x </a:t>
            </a:r>
            <a:r>
              <a:rPr lang="en-US" dirty="0"/>
              <a:t>History.</a:t>
            </a:r>
          </a:p>
          <a:p>
            <a:pPr marL="0" indent="0">
              <a:buNone/>
            </a:pPr>
            <a:r>
              <a:rPr lang="en-US" dirty="0"/>
              <a:t>650 </a:t>
            </a:r>
            <a:r>
              <a:rPr lang="en-US" dirty="0" smtClean="0"/>
              <a:t>_0  World </a:t>
            </a:r>
            <a:r>
              <a:rPr lang="en-US" dirty="0"/>
              <a:t>politics </a:t>
            </a:r>
            <a:r>
              <a:rPr lang="en-US" dirty="0" smtClean="0"/>
              <a:t>$x </a:t>
            </a:r>
            <a:r>
              <a:rPr lang="en-US" dirty="0"/>
              <a:t>Caricatures and </a:t>
            </a:r>
            <a:r>
              <a:rPr lang="en-US" dirty="0" smtClean="0"/>
              <a:t>cartoons</a:t>
            </a:r>
          </a:p>
          <a:p>
            <a:pPr marL="0" indent="0">
              <a:buNone/>
            </a:pPr>
            <a:r>
              <a:rPr lang="en-US" dirty="0"/>
              <a:t>	</a:t>
            </a:r>
            <a:r>
              <a:rPr lang="en-US" dirty="0" smtClean="0"/>
              <a:t>  $x </a:t>
            </a:r>
            <a:r>
              <a:rPr lang="en-US" dirty="0"/>
              <a:t>History.</a:t>
            </a:r>
          </a:p>
          <a:p>
            <a:pPr marL="0" indent="0">
              <a:buNone/>
            </a:pPr>
            <a:r>
              <a:rPr lang="en-US" dirty="0"/>
              <a:t>650 </a:t>
            </a:r>
            <a:r>
              <a:rPr lang="en-US" dirty="0" smtClean="0"/>
              <a:t>_0  Political </a:t>
            </a:r>
            <a:r>
              <a:rPr lang="en-US" dirty="0"/>
              <a:t>cartoons</a:t>
            </a:r>
            <a:r>
              <a:rPr lang="en-US" dirty="0" smtClean="0"/>
              <a:t>.</a:t>
            </a:r>
          </a:p>
          <a:p>
            <a:pPr marL="0" indent="0">
              <a:buNone/>
            </a:pPr>
            <a:r>
              <a:rPr lang="en-US" dirty="0" smtClean="0">
                <a:solidFill>
                  <a:srgbClr val="FF0000"/>
                </a:solidFill>
              </a:rPr>
              <a:t>655 _7  Political cartoons. $2 </a:t>
            </a:r>
            <a:r>
              <a:rPr lang="en-US" dirty="0" err="1" smtClean="0">
                <a:solidFill>
                  <a:srgbClr val="FF0000"/>
                </a:solidFill>
              </a:rPr>
              <a:t>lcgft</a:t>
            </a:r>
            <a:endParaRPr lang="en-US" dirty="0" smtClean="0">
              <a:solidFill>
                <a:srgbClr val="FF0000"/>
              </a:solidFill>
            </a:endParaRPr>
          </a:p>
          <a:p>
            <a:pPr marL="0" indent="0">
              <a:buNone/>
            </a:pPr>
            <a:endParaRPr lang="en-US"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76</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423" y="1690688"/>
            <a:ext cx="3277553" cy="4420267"/>
          </a:xfrm>
          <a:prstGeom prst="rect">
            <a:avLst/>
          </a:prstGeom>
        </p:spPr>
      </p:pic>
    </p:spTree>
    <p:extLst>
      <p:ext uri="{BB962C8B-B14F-4D97-AF65-F5344CB8AC3E}">
        <p14:creationId xmlns:p14="http://schemas.microsoft.com/office/powerpoint/2010/main" val="17388746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47"/>
            <a:ext cx="10515600" cy="1325563"/>
          </a:xfrm>
        </p:spPr>
        <p:txBody>
          <a:bodyPr/>
          <a:lstStyle/>
          <a:p>
            <a:r>
              <a:rPr lang="en-US" dirty="0" smtClean="0"/>
              <a:t>Art Examples</a:t>
            </a:r>
            <a:endParaRPr lang="en-US" dirty="0"/>
          </a:p>
        </p:txBody>
      </p:sp>
      <p:sp>
        <p:nvSpPr>
          <p:cNvPr id="3" name="Content Placeholder 2"/>
          <p:cNvSpPr>
            <a:spLocks noGrp="1"/>
          </p:cNvSpPr>
          <p:nvPr>
            <p:ph idx="1"/>
          </p:nvPr>
        </p:nvSpPr>
        <p:spPr>
          <a:xfrm>
            <a:off x="4769777" y="1671511"/>
            <a:ext cx="7196191" cy="4351338"/>
          </a:xfrm>
        </p:spPr>
        <p:txBody>
          <a:bodyPr>
            <a:normAutofit fontScale="92500" lnSpcReduction="20000"/>
          </a:bodyPr>
          <a:lstStyle/>
          <a:p>
            <a:pPr marL="0" indent="0">
              <a:buNone/>
            </a:pPr>
            <a:r>
              <a:rPr lang="en-US" dirty="0" smtClean="0"/>
              <a:t>100 1_  </a:t>
            </a:r>
            <a:r>
              <a:rPr lang="en-US" dirty="0"/>
              <a:t>Kardashian, Kim, </a:t>
            </a:r>
            <a:r>
              <a:rPr lang="en-US" dirty="0" smtClean="0"/>
              <a:t>$d </a:t>
            </a:r>
            <a:r>
              <a:rPr lang="en-US" dirty="0"/>
              <a:t>1980- </a:t>
            </a:r>
            <a:r>
              <a:rPr lang="en-US" dirty="0" smtClean="0"/>
              <a:t>$e </a:t>
            </a:r>
            <a:r>
              <a:rPr lang="en-US" dirty="0"/>
              <a:t>author, </a:t>
            </a:r>
            <a:r>
              <a:rPr lang="en-US" dirty="0" smtClean="0"/>
              <a:t>$e</a:t>
            </a:r>
          </a:p>
          <a:p>
            <a:pPr marL="0" indent="0">
              <a:buNone/>
            </a:pPr>
            <a:r>
              <a:rPr lang="en-US" dirty="0"/>
              <a:t>	</a:t>
            </a:r>
            <a:r>
              <a:rPr lang="en-US" dirty="0" smtClean="0"/>
              <a:t>   </a:t>
            </a:r>
            <a:r>
              <a:rPr lang="en-US" dirty="0"/>
              <a:t>photographer.</a:t>
            </a:r>
          </a:p>
          <a:p>
            <a:pPr marL="0" indent="0">
              <a:buNone/>
            </a:pPr>
            <a:r>
              <a:rPr lang="en-US" dirty="0" smtClean="0"/>
              <a:t>245 10  Selfish </a:t>
            </a:r>
            <a:r>
              <a:rPr lang="en-US" dirty="0"/>
              <a:t>/ </a:t>
            </a:r>
            <a:r>
              <a:rPr lang="en-US" dirty="0" smtClean="0"/>
              <a:t>$c </a:t>
            </a:r>
            <a:r>
              <a:rPr lang="en-US" dirty="0"/>
              <a:t>Kim. </a:t>
            </a:r>
            <a:endParaRPr lang="en-US" dirty="0" smtClean="0"/>
          </a:p>
          <a:p>
            <a:pPr marL="0" indent="0">
              <a:buNone/>
            </a:pPr>
            <a:r>
              <a:rPr lang="en-US" dirty="0" smtClean="0"/>
              <a:t>600 10  Kardashian</a:t>
            </a:r>
            <a:r>
              <a:rPr lang="en-US" dirty="0"/>
              <a:t>, Kim, </a:t>
            </a:r>
            <a:r>
              <a:rPr lang="en-US" dirty="0" smtClean="0"/>
              <a:t>$d </a:t>
            </a:r>
            <a:r>
              <a:rPr lang="en-US" dirty="0"/>
              <a:t>1980- </a:t>
            </a:r>
            <a:r>
              <a:rPr lang="en-US" dirty="0" smtClean="0"/>
              <a:t>$v </a:t>
            </a:r>
            <a:r>
              <a:rPr lang="en-US" dirty="0"/>
              <a:t>Self-portraits.</a:t>
            </a:r>
          </a:p>
          <a:p>
            <a:pPr marL="0" indent="0">
              <a:buNone/>
            </a:pPr>
            <a:r>
              <a:rPr lang="en-US" dirty="0"/>
              <a:t>650 </a:t>
            </a:r>
            <a:r>
              <a:rPr lang="en-US" dirty="0" smtClean="0"/>
              <a:t>_0  Television </a:t>
            </a:r>
            <a:r>
              <a:rPr lang="en-US" dirty="0"/>
              <a:t>personalities </a:t>
            </a:r>
            <a:r>
              <a:rPr lang="en-US" dirty="0" smtClean="0"/>
              <a:t>$z </a:t>
            </a:r>
            <a:r>
              <a:rPr lang="en-US" dirty="0"/>
              <a:t>United States </a:t>
            </a:r>
            <a:r>
              <a:rPr lang="en-US" dirty="0" smtClean="0"/>
              <a:t>$v</a:t>
            </a:r>
          </a:p>
          <a:p>
            <a:pPr marL="0" indent="0">
              <a:buNone/>
            </a:pPr>
            <a:r>
              <a:rPr lang="en-US" dirty="0"/>
              <a:t>	</a:t>
            </a:r>
            <a:r>
              <a:rPr lang="en-US" dirty="0" smtClean="0"/>
              <a:t>  </a:t>
            </a:r>
            <a:r>
              <a:rPr lang="en-US" dirty="0"/>
              <a:t>Portraits.</a:t>
            </a:r>
          </a:p>
          <a:p>
            <a:pPr marL="0" indent="0">
              <a:buNone/>
            </a:pPr>
            <a:r>
              <a:rPr lang="en-US" dirty="0"/>
              <a:t>650 </a:t>
            </a:r>
            <a:r>
              <a:rPr lang="en-US" dirty="0" smtClean="0"/>
              <a:t>_0  Celebrities $z </a:t>
            </a:r>
            <a:r>
              <a:rPr lang="en-US" dirty="0"/>
              <a:t>United States </a:t>
            </a:r>
            <a:r>
              <a:rPr lang="en-US" dirty="0" smtClean="0"/>
              <a:t>$v </a:t>
            </a:r>
            <a:r>
              <a:rPr lang="en-US" dirty="0"/>
              <a:t>Portraits.</a:t>
            </a:r>
          </a:p>
          <a:p>
            <a:pPr marL="0" indent="0">
              <a:buNone/>
            </a:pPr>
            <a:r>
              <a:rPr lang="en-US" dirty="0"/>
              <a:t>650 </a:t>
            </a:r>
            <a:r>
              <a:rPr lang="en-US" dirty="0" smtClean="0"/>
              <a:t>_0  Portrait </a:t>
            </a:r>
            <a:r>
              <a:rPr lang="en-US" dirty="0"/>
              <a:t>photography. </a:t>
            </a:r>
            <a:endParaRPr lang="en-US" dirty="0" smtClean="0"/>
          </a:p>
          <a:p>
            <a:pPr marL="0" indent="0">
              <a:buNone/>
            </a:pPr>
            <a:r>
              <a:rPr lang="en-US" dirty="0" smtClean="0">
                <a:solidFill>
                  <a:srgbClr val="FF0000"/>
                </a:solidFill>
              </a:rPr>
              <a:t>655 _7  Self-portraits.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Photographs. $2 </a:t>
            </a:r>
            <a:r>
              <a:rPr lang="en-US" dirty="0" err="1" smtClean="0">
                <a:solidFill>
                  <a:srgbClr val="FF0000"/>
                </a:solidFill>
              </a:rPr>
              <a:t>lcgft</a:t>
            </a:r>
            <a:endParaRPr lang="en-US" dirty="0" smtClean="0">
              <a:solidFill>
                <a:srgbClr val="FF0000"/>
              </a:solidFill>
            </a:endParaRPr>
          </a:p>
          <a:p>
            <a:pPr marL="0" indent="0">
              <a:buNone/>
            </a:pPr>
            <a:endParaRPr lang="en-US"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77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70693"/>
            <a:ext cx="3457575" cy="4752975"/>
          </a:xfrm>
          <a:prstGeom prst="rect">
            <a:avLst/>
          </a:prstGeom>
        </p:spPr>
      </p:pic>
    </p:spTree>
    <p:extLst>
      <p:ext uri="{BB962C8B-B14F-4D97-AF65-F5344CB8AC3E}">
        <p14:creationId xmlns:p14="http://schemas.microsoft.com/office/powerpoint/2010/main" val="7755197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01" y="235323"/>
            <a:ext cx="10515600" cy="615055"/>
          </a:xfrm>
        </p:spPr>
        <p:txBody>
          <a:bodyPr>
            <a:normAutofit fontScale="90000"/>
          </a:bodyPr>
          <a:lstStyle/>
          <a:p>
            <a:r>
              <a:rPr lang="en-US" dirty="0" smtClean="0"/>
              <a:t>Art Examples</a:t>
            </a:r>
            <a:endParaRPr lang="en-US" dirty="0"/>
          </a:p>
        </p:txBody>
      </p:sp>
      <p:sp>
        <p:nvSpPr>
          <p:cNvPr id="3" name="Content Placeholder 2"/>
          <p:cNvSpPr>
            <a:spLocks noGrp="1"/>
          </p:cNvSpPr>
          <p:nvPr>
            <p:ph idx="1"/>
          </p:nvPr>
        </p:nvSpPr>
        <p:spPr>
          <a:xfrm>
            <a:off x="519701" y="986320"/>
            <a:ext cx="11531886" cy="5234088"/>
          </a:xfrm>
        </p:spPr>
        <p:txBody>
          <a:bodyPr>
            <a:noAutofit/>
          </a:bodyPr>
          <a:lstStyle/>
          <a:p>
            <a:pPr marL="0" indent="0">
              <a:buNone/>
            </a:pPr>
            <a:r>
              <a:rPr lang="en-US" sz="2300" dirty="0" smtClean="0"/>
              <a:t>100 1_  </a:t>
            </a:r>
            <a:r>
              <a:rPr lang="en-US" sz="2300" dirty="0" err="1" smtClean="0"/>
              <a:t>Seligmann</a:t>
            </a:r>
            <a:r>
              <a:rPr lang="en-US" sz="2300" dirty="0"/>
              <a:t>, Claus, </a:t>
            </a:r>
            <a:r>
              <a:rPr lang="en-US" sz="2300" dirty="0" smtClean="0"/>
              <a:t>$e </a:t>
            </a:r>
            <a:r>
              <a:rPr lang="en-US" sz="2300" dirty="0"/>
              <a:t>creator.</a:t>
            </a:r>
          </a:p>
          <a:p>
            <a:pPr marL="0" indent="0">
              <a:buNone/>
            </a:pPr>
            <a:r>
              <a:rPr lang="en-US" sz="2300" dirty="0" smtClean="0"/>
              <a:t>245 10  Claus </a:t>
            </a:r>
            <a:r>
              <a:rPr lang="en-US" sz="2300" dirty="0" err="1"/>
              <a:t>Seligmann</a:t>
            </a:r>
            <a:r>
              <a:rPr lang="en-US" sz="2300" dirty="0"/>
              <a:t> papers.</a:t>
            </a:r>
          </a:p>
          <a:p>
            <a:pPr marL="0" indent="0">
              <a:buNone/>
            </a:pPr>
            <a:r>
              <a:rPr lang="en-US" sz="2300" dirty="0"/>
              <a:t>264 </a:t>
            </a:r>
            <a:r>
              <a:rPr lang="en-US" sz="2300" dirty="0" smtClean="0"/>
              <a:t>_0  </a:t>
            </a:r>
            <a:r>
              <a:rPr lang="en-US" sz="2300" dirty="0" smtClean="0"/>
              <a:t>$c </a:t>
            </a:r>
            <a:r>
              <a:rPr lang="en-US" sz="2300" dirty="0"/>
              <a:t>1957-1988</a:t>
            </a:r>
            <a:r>
              <a:rPr lang="en-US" sz="2300" dirty="0" smtClean="0"/>
              <a:t>.</a:t>
            </a:r>
          </a:p>
          <a:p>
            <a:pPr marL="0" indent="0">
              <a:buNone/>
            </a:pPr>
            <a:r>
              <a:rPr lang="en-US" sz="2300" dirty="0" smtClean="0"/>
              <a:t>520 __  </a:t>
            </a:r>
            <a:r>
              <a:rPr lang="en-US" sz="2300" dirty="0"/>
              <a:t>Scrapbook with photographs, floor plans, and sketches </a:t>
            </a:r>
            <a:r>
              <a:rPr lang="en-US" sz="2300" dirty="0" smtClean="0"/>
              <a:t>from </a:t>
            </a:r>
            <a:r>
              <a:rPr lang="en-US" sz="2300" dirty="0" err="1" smtClean="0"/>
              <a:t>Seligmann's</a:t>
            </a:r>
            <a:r>
              <a:rPr lang="en-US" sz="2300" dirty="0" smtClean="0"/>
              <a:t> early</a:t>
            </a:r>
          </a:p>
          <a:p>
            <a:pPr marL="0" indent="0">
              <a:buNone/>
            </a:pPr>
            <a:r>
              <a:rPr lang="en-US" sz="2300" dirty="0" smtClean="0"/>
              <a:t> </a:t>
            </a:r>
            <a:r>
              <a:rPr lang="en-US" sz="2300" dirty="0"/>
              <a:t>	</a:t>
            </a:r>
            <a:r>
              <a:rPr lang="en-US" sz="2300" dirty="0" smtClean="0"/>
              <a:t>architecture </a:t>
            </a:r>
            <a:r>
              <a:rPr lang="en-US" sz="2300" dirty="0"/>
              <a:t>projects, primarily in England</a:t>
            </a:r>
            <a:r>
              <a:rPr lang="en-US" sz="2300" dirty="0" smtClean="0"/>
              <a:t>. Also included </a:t>
            </a:r>
            <a:r>
              <a:rPr lang="en-US" sz="2300" dirty="0"/>
              <a:t>are lecture notes </a:t>
            </a:r>
            <a:r>
              <a:rPr lang="en-US" sz="2300" dirty="0" smtClean="0"/>
              <a:t>and</a:t>
            </a:r>
          </a:p>
          <a:p>
            <a:pPr marL="0" indent="0">
              <a:buNone/>
            </a:pPr>
            <a:r>
              <a:rPr lang="en-US" sz="2300" dirty="0" smtClean="0"/>
              <a:t> </a:t>
            </a:r>
            <a:r>
              <a:rPr lang="en-US" sz="2300" dirty="0"/>
              <a:t>	</a:t>
            </a:r>
            <a:r>
              <a:rPr lang="en-US" sz="2300" dirty="0" smtClean="0"/>
              <a:t>writings </a:t>
            </a:r>
            <a:r>
              <a:rPr lang="en-US" sz="2300" dirty="0"/>
              <a:t>published by </a:t>
            </a:r>
            <a:r>
              <a:rPr lang="en-US" sz="2300" dirty="0" err="1"/>
              <a:t>Seligmann</a:t>
            </a:r>
            <a:r>
              <a:rPr lang="en-US" sz="2300" dirty="0"/>
              <a:t>.</a:t>
            </a:r>
          </a:p>
          <a:p>
            <a:pPr marL="0" indent="0">
              <a:buNone/>
            </a:pPr>
            <a:r>
              <a:rPr lang="en-US" sz="2300" dirty="0" smtClean="0"/>
              <a:t>545 __  </a:t>
            </a:r>
            <a:r>
              <a:rPr lang="en-US" sz="2300" dirty="0"/>
              <a:t>Claus </a:t>
            </a:r>
            <a:r>
              <a:rPr lang="en-US" sz="2300" dirty="0" err="1"/>
              <a:t>Seligmann</a:t>
            </a:r>
            <a:r>
              <a:rPr lang="en-US" sz="2300" dirty="0"/>
              <a:t> was a Professor of Architecture at the University </a:t>
            </a:r>
            <a:r>
              <a:rPr lang="en-US" sz="2300" dirty="0" smtClean="0"/>
              <a:t>of </a:t>
            </a:r>
            <a:r>
              <a:rPr lang="en-US" sz="2300" dirty="0"/>
              <a:t>Washington</a:t>
            </a:r>
            <a:r>
              <a:rPr lang="en-US" sz="2300" dirty="0" smtClean="0"/>
              <a:t>,</a:t>
            </a:r>
          </a:p>
          <a:p>
            <a:pPr marL="0" indent="0">
              <a:buNone/>
            </a:pPr>
            <a:r>
              <a:rPr lang="en-US" sz="2300" dirty="0"/>
              <a:t>	</a:t>
            </a:r>
            <a:r>
              <a:rPr lang="en-US" sz="2300" dirty="0" smtClean="0"/>
              <a:t> </a:t>
            </a:r>
            <a:r>
              <a:rPr lang="en-US" sz="2300" dirty="0"/>
              <a:t>where he joined the faculty in 1964. He was born </a:t>
            </a:r>
            <a:r>
              <a:rPr lang="en-US" sz="2300" dirty="0" smtClean="0"/>
              <a:t>in  </a:t>
            </a:r>
            <a:r>
              <a:rPr lang="en-US" sz="2300" dirty="0"/>
              <a:t>Germany on August 12, </a:t>
            </a:r>
            <a:r>
              <a:rPr lang="en-US" sz="2300" dirty="0" smtClean="0"/>
              <a:t>1927</a:t>
            </a:r>
          </a:p>
          <a:p>
            <a:pPr marL="0" indent="0">
              <a:buNone/>
            </a:pPr>
            <a:r>
              <a:rPr lang="en-US" sz="2300" dirty="0"/>
              <a:t>	</a:t>
            </a:r>
            <a:r>
              <a:rPr lang="en-US" sz="2300" dirty="0" smtClean="0"/>
              <a:t> </a:t>
            </a:r>
            <a:r>
              <a:rPr lang="en-US" sz="2300" dirty="0"/>
              <a:t>and died in Seattle on November 14, </a:t>
            </a:r>
            <a:r>
              <a:rPr lang="en-US" sz="2300" dirty="0" smtClean="0"/>
              <a:t>2014.</a:t>
            </a:r>
          </a:p>
          <a:p>
            <a:pPr marL="0" indent="0">
              <a:buNone/>
            </a:pPr>
            <a:r>
              <a:rPr lang="en-US" sz="2300" dirty="0">
                <a:solidFill>
                  <a:srgbClr val="FF0000"/>
                </a:solidFill>
              </a:rPr>
              <a:t>655 </a:t>
            </a:r>
            <a:r>
              <a:rPr lang="en-US" sz="2300" dirty="0" smtClean="0">
                <a:solidFill>
                  <a:srgbClr val="FF0000"/>
                </a:solidFill>
              </a:rPr>
              <a:t>_7  Albums </a:t>
            </a:r>
            <a:r>
              <a:rPr lang="en-US" sz="2300" dirty="0">
                <a:solidFill>
                  <a:srgbClr val="FF0000"/>
                </a:solidFill>
              </a:rPr>
              <a:t>(Books) </a:t>
            </a:r>
            <a:r>
              <a:rPr lang="en-US" sz="2300" dirty="0" smtClean="0">
                <a:solidFill>
                  <a:srgbClr val="FF0000"/>
                </a:solidFill>
              </a:rPr>
              <a:t>$2 </a:t>
            </a:r>
            <a:r>
              <a:rPr lang="en-US" sz="2300" dirty="0" err="1">
                <a:solidFill>
                  <a:srgbClr val="FF0000"/>
                </a:solidFill>
              </a:rPr>
              <a:t>lcgft</a:t>
            </a:r>
            <a:endParaRPr lang="en-US" sz="2300" dirty="0">
              <a:solidFill>
                <a:srgbClr val="FF0000"/>
              </a:solidFill>
            </a:endParaRPr>
          </a:p>
          <a:p>
            <a:pPr marL="0" indent="0">
              <a:buNone/>
            </a:pPr>
            <a:r>
              <a:rPr lang="en-US" sz="2300" dirty="0">
                <a:solidFill>
                  <a:srgbClr val="FF0000"/>
                </a:solidFill>
              </a:rPr>
              <a:t>655 </a:t>
            </a:r>
            <a:r>
              <a:rPr lang="en-US" sz="2300" dirty="0" smtClean="0">
                <a:solidFill>
                  <a:srgbClr val="FF0000"/>
                </a:solidFill>
              </a:rPr>
              <a:t>_7  Photographs</a:t>
            </a:r>
            <a:r>
              <a:rPr lang="en-US" sz="2300" dirty="0">
                <a:solidFill>
                  <a:srgbClr val="FF0000"/>
                </a:solidFill>
              </a:rPr>
              <a:t>. </a:t>
            </a:r>
            <a:r>
              <a:rPr lang="en-US" sz="2300" dirty="0" smtClean="0">
                <a:solidFill>
                  <a:srgbClr val="FF0000"/>
                </a:solidFill>
              </a:rPr>
              <a:t>$2 </a:t>
            </a:r>
            <a:r>
              <a:rPr lang="en-US" sz="2300" dirty="0" err="1">
                <a:solidFill>
                  <a:srgbClr val="FF0000"/>
                </a:solidFill>
              </a:rPr>
              <a:t>lcgft</a:t>
            </a:r>
            <a:endParaRPr lang="en-US" sz="2300" dirty="0">
              <a:solidFill>
                <a:srgbClr val="FF0000"/>
              </a:solidFill>
            </a:endParaRPr>
          </a:p>
          <a:p>
            <a:pPr marL="0" indent="0">
              <a:buNone/>
            </a:pPr>
            <a:r>
              <a:rPr lang="en-US" sz="2300" dirty="0">
                <a:solidFill>
                  <a:srgbClr val="FF0000"/>
                </a:solidFill>
              </a:rPr>
              <a:t>655 </a:t>
            </a:r>
            <a:r>
              <a:rPr lang="en-US" sz="2300" dirty="0" smtClean="0">
                <a:solidFill>
                  <a:srgbClr val="FF0000"/>
                </a:solidFill>
              </a:rPr>
              <a:t>_7  Floor </a:t>
            </a:r>
            <a:r>
              <a:rPr lang="en-US" sz="2300" dirty="0">
                <a:solidFill>
                  <a:srgbClr val="FF0000"/>
                </a:solidFill>
              </a:rPr>
              <a:t>plans. </a:t>
            </a:r>
            <a:r>
              <a:rPr lang="en-US" sz="2300" dirty="0" smtClean="0">
                <a:solidFill>
                  <a:srgbClr val="FF0000"/>
                </a:solidFill>
              </a:rPr>
              <a:t>$2 </a:t>
            </a:r>
            <a:r>
              <a:rPr lang="en-US" sz="2300" dirty="0" err="1">
                <a:solidFill>
                  <a:srgbClr val="FF0000"/>
                </a:solidFill>
              </a:rPr>
              <a:t>lcgft</a:t>
            </a:r>
            <a:endParaRPr lang="en-US" sz="2300" dirty="0">
              <a:solidFill>
                <a:srgbClr val="FF0000"/>
              </a:solidFill>
            </a:endParaRPr>
          </a:p>
          <a:p>
            <a:pPr marL="0" indent="0">
              <a:buNone/>
            </a:pPr>
            <a:r>
              <a:rPr lang="en-US" sz="2300" dirty="0">
                <a:solidFill>
                  <a:srgbClr val="FF0000"/>
                </a:solidFill>
              </a:rPr>
              <a:t>655 </a:t>
            </a:r>
            <a:r>
              <a:rPr lang="en-US" sz="2300" dirty="0" smtClean="0">
                <a:solidFill>
                  <a:srgbClr val="FF0000"/>
                </a:solidFill>
              </a:rPr>
              <a:t>_7  Architectural </a:t>
            </a:r>
            <a:r>
              <a:rPr lang="en-US" sz="2300" dirty="0">
                <a:solidFill>
                  <a:srgbClr val="FF0000"/>
                </a:solidFill>
              </a:rPr>
              <a:t>drawings. </a:t>
            </a:r>
            <a:r>
              <a:rPr lang="en-US" sz="2300" dirty="0" smtClean="0">
                <a:solidFill>
                  <a:srgbClr val="FF0000"/>
                </a:solidFill>
              </a:rPr>
              <a:t>$2 </a:t>
            </a:r>
            <a:r>
              <a:rPr lang="en-US" sz="2300" dirty="0" err="1">
                <a:solidFill>
                  <a:srgbClr val="FF0000"/>
                </a:solidFill>
              </a:rPr>
              <a:t>lcgft</a:t>
            </a:r>
            <a:endParaRPr lang="en-US" sz="2300" dirty="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78</a:t>
            </a:fld>
            <a:endParaRPr lang="en-US"/>
          </a:p>
        </p:txBody>
      </p:sp>
    </p:spTree>
    <p:extLst>
      <p:ext uri="{BB962C8B-B14F-4D97-AF65-F5344CB8AC3E}">
        <p14:creationId xmlns:p14="http://schemas.microsoft.com/office/powerpoint/2010/main" val="26603523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Top terms: </a:t>
            </a:r>
            <a:r>
              <a:rPr lang="en-US" b="1" dirty="0" smtClean="0"/>
              <a:t>Motion pictures</a:t>
            </a:r>
            <a:r>
              <a:rPr lang="en-US" dirty="0"/>
              <a:t> and</a:t>
            </a:r>
            <a:r>
              <a:rPr lang="en-US" dirty="0">
                <a:solidFill>
                  <a:schemeClr val="accent1">
                    <a:lumMod val="75000"/>
                  </a:schemeClr>
                </a:solidFill>
              </a:rPr>
              <a:t> </a:t>
            </a:r>
            <a:r>
              <a:rPr lang="en-US" b="1" dirty="0"/>
              <a:t>Television </a:t>
            </a:r>
            <a:r>
              <a:rPr lang="en-US" b="1" dirty="0" smtClean="0"/>
              <a:t>programs</a:t>
            </a:r>
            <a:r>
              <a:rPr lang="en-US" dirty="0" smtClean="0"/>
              <a:t>.  Only used for </a:t>
            </a:r>
            <a:r>
              <a:rPr lang="en-US" i="1" dirty="0"/>
              <a:t>collections composed of multiple genres and/or forms </a:t>
            </a:r>
            <a:endParaRPr lang="en-US" b="1" i="1" dirty="0" smtClean="0"/>
          </a:p>
          <a:p>
            <a:r>
              <a:rPr lang="en-US" dirty="0" smtClean="0"/>
              <a:t>LCGFT Manual Instruction Sheet J 240:</a:t>
            </a:r>
          </a:p>
          <a:p>
            <a:pPr lvl="1"/>
            <a:r>
              <a:rPr lang="en-US" dirty="0" smtClean="0"/>
              <a:t>The </a:t>
            </a:r>
            <a:r>
              <a:rPr lang="en-US" dirty="0"/>
              <a:t>word </a:t>
            </a:r>
            <a:r>
              <a:rPr lang="en-US" i="1" dirty="0" smtClean="0"/>
              <a:t>films</a:t>
            </a:r>
            <a:r>
              <a:rPr lang="en-US" dirty="0" smtClean="0"/>
              <a:t> refers </a:t>
            </a:r>
            <a:r>
              <a:rPr lang="en-US" dirty="0"/>
              <a:t>to </a:t>
            </a:r>
            <a:r>
              <a:rPr lang="en-US" dirty="0" smtClean="0"/>
              <a:t>resources </a:t>
            </a:r>
            <a:r>
              <a:rPr lang="en-US" dirty="0"/>
              <a:t>that </a:t>
            </a:r>
            <a:r>
              <a:rPr lang="en-US" dirty="0" smtClean="0"/>
              <a:t>are originally </a:t>
            </a:r>
            <a:r>
              <a:rPr lang="en-US" dirty="0"/>
              <a:t>recorded and released on motion picture film, on video, or digitally. The phrase </a:t>
            </a:r>
            <a:r>
              <a:rPr lang="en-US" i="1" dirty="0" smtClean="0"/>
              <a:t>television programs </a:t>
            </a:r>
            <a:r>
              <a:rPr lang="en-US" dirty="0" smtClean="0"/>
              <a:t>refers </a:t>
            </a:r>
            <a:r>
              <a:rPr lang="en-US" dirty="0"/>
              <a:t>to those resources that were intended to be telecast</a:t>
            </a:r>
            <a:r>
              <a:rPr lang="en-US" dirty="0" smtClean="0"/>
              <a:t>.</a:t>
            </a:r>
          </a:p>
          <a:p>
            <a:pPr lvl="1"/>
            <a:r>
              <a:rPr lang="en-US" dirty="0" smtClean="0"/>
              <a:t>Assign one of these terms: </a:t>
            </a:r>
            <a:r>
              <a:rPr lang="en-US" b="1" dirty="0" smtClean="0"/>
              <a:t>Fiction films</a:t>
            </a:r>
            <a:r>
              <a:rPr lang="en-US" dirty="0" smtClean="0"/>
              <a:t>; </a:t>
            </a:r>
            <a:r>
              <a:rPr lang="en-US" b="1" dirty="0" smtClean="0"/>
              <a:t>Nonfiction films</a:t>
            </a:r>
            <a:r>
              <a:rPr lang="en-US" dirty="0" smtClean="0"/>
              <a:t>; </a:t>
            </a:r>
            <a:r>
              <a:rPr lang="en-US" b="1" dirty="0" smtClean="0"/>
              <a:t>Fiction </a:t>
            </a:r>
            <a:r>
              <a:rPr lang="en-US" b="1" dirty="0"/>
              <a:t>television </a:t>
            </a:r>
            <a:r>
              <a:rPr lang="en-US" b="1" dirty="0" smtClean="0"/>
              <a:t>programs</a:t>
            </a:r>
            <a:r>
              <a:rPr lang="en-US" dirty="0" smtClean="0"/>
              <a:t>; </a:t>
            </a:r>
            <a:r>
              <a:rPr lang="en-US" b="1" dirty="0" smtClean="0"/>
              <a:t>Nonfiction </a:t>
            </a:r>
            <a:r>
              <a:rPr lang="en-US" b="1" dirty="0"/>
              <a:t>television </a:t>
            </a:r>
            <a:r>
              <a:rPr lang="en-US" b="1" dirty="0" smtClean="0"/>
              <a:t>programs</a:t>
            </a:r>
            <a:endParaRPr lang="en-US" dirty="0"/>
          </a:p>
          <a:p>
            <a:pPr lvl="1"/>
            <a:r>
              <a:rPr lang="en-US" dirty="0"/>
              <a:t>For films, assign </a:t>
            </a:r>
            <a:r>
              <a:rPr lang="en-US" dirty="0" smtClean="0"/>
              <a:t>either </a:t>
            </a:r>
            <a:r>
              <a:rPr lang="en-US" b="1" dirty="0" smtClean="0"/>
              <a:t>Short films</a:t>
            </a:r>
            <a:r>
              <a:rPr lang="en-US" dirty="0" smtClean="0"/>
              <a:t> (&lt; 40 min.) or </a:t>
            </a:r>
            <a:r>
              <a:rPr lang="en-US" b="1" dirty="0" smtClean="0"/>
              <a:t>Feature films</a:t>
            </a:r>
            <a:r>
              <a:rPr lang="en-US" dirty="0" smtClean="0"/>
              <a:t> (40 min. or longer)</a:t>
            </a:r>
            <a:r>
              <a:rPr lang="en-US" b="1" dirty="0" smtClean="0"/>
              <a:t> </a:t>
            </a:r>
            <a:r>
              <a:rPr lang="en-US" dirty="0" smtClean="0"/>
              <a:t>as appropriate</a:t>
            </a:r>
          </a:p>
        </p:txBody>
      </p:sp>
      <p:sp>
        <p:nvSpPr>
          <p:cNvPr id="4" name="Slide Number Placeholder 3"/>
          <p:cNvSpPr>
            <a:spLocks noGrp="1"/>
          </p:cNvSpPr>
          <p:nvPr>
            <p:ph type="sldNum" sz="quarter" idx="12"/>
          </p:nvPr>
        </p:nvSpPr>
        <p:spPr/>
        <p:txBody>
          <a:bodyPr/>
          <a:lstStyle/>
          <a:p>
            <a:fld id="{A00A331D-2EB0-4CEE-8662-2FAB66802E28}" type="slidenum">
              <a:rPr lang="en-US" smtClean="0"/>
              <a:t>79</a:t>
            </a:fld>
            <a:endParaRPr lang="en-US"/>
          </a:p>
        </p:txBody>
      </p:sp>
    </p:spTree>
    <p:extLst>
      <p:ext uri="{BB962C8B-B14F-4D97-AF65-F5344CB8AC3E}">
        <p14:creationId xmlns:p14="http://schemas.microsoft.com/office/powerpoint/2010/main" val="767919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8</a:t>
            </a:fld>
            <a:endParaRPr lang="en-US"/>
          </a:p>
        </p:txBody>
      </p:sp>
      <p:pic>
        <p:nvPicPr>
          <p:cNvPr id="3" name="Picture 2"/>
          <p:cNvPicPr>
            <a:picLocks noChangeAspect="1"/>
          </p:cNvPicPr>
          <p:nvPr/>
        </p:nvPicPr>
        <p:blipFill>
          <a:blip r:embed="rId3"/>
          <a:stretch>
            <a:fillRect/>
          </a:stretch>
        </p:blipFill>
        <p:spPr>
          <a:xfrm>
            <a:off x="614223" y="18002"/>
            <a:ext cx="11121581" cy="6839998"/>
          </a:xfrm>
          <a:prstGeom prst="rect">
            <a:avLst/>
          </a:prstGeom>
        </p:spPr>
      </p:pic>
    </p:spTree>
    <p:extLst>
      <p:ext uri="{BB962C8B-B14F-4D97-AF65-F5344CB8AC3E}">
        <p14:creationId xmlns:p14="http://schemas.microsoft.com/office/powerpoint/2010/main" val="15615124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LCGFT Manual Instruction Sheet J 240:</a:t>
            </a:r>
          </a:p>
          <a:p>
            <a:pPr lvl="1"/>
            <a:r>
              <a:rPr lang="en-US" dirty="0" smtClean="0"/>
              <a:t>For </a:t>
            </a:r>
            <a:r>
              <a:rPr lang="en-US" dirty="0"/>
              <a:t>moving image resources produced with captions or sign language for viewing by the hearing impaired assign: </a:t>
            </a:r>
            <a:r>
              <a:rPr lang="en-US" b="1" dirty="0"/>
              <a:t>Films for the hearing impaired</a:t>
            </a:r>
            <a:r>
              <a:rPr lang="en-US" dirty="0"/>
              <a:t> or </a:t>
            </a:r>
            <a:r>
              <a:rPr lang="en-US" b="1" dirty="0"/>
              <a:t>Television programs for the hearing </a:t>
            </a:r>
            <a:r>
              <a:rPr lang="en-US" b="1" dirty="0" smtClean="0"/>
              <a:t>impaired</a:t>
            </a:r>
          </a:p>
          <a:p>
            <a:pPr lvl="1"/>
            <a:r>
              <a:rPr lang="en-US" dirty="0" smtClean="0"/>
              <a:t>For </a:t>
            </a:r>
            <a:r>
              <a:rPr lang="en-US" dirty="0"/>
              <a:t>moving image resources with additional audio description provided for people with visual disabilities assign: </a:t>
            </a:r>
            <a:r>
              <a:rPr lang="en-US" b="1" dirty="0"/>
              <a:t>Films for people with visual disabilities </a:t>
            </a:r>
            <a:r>
              <a:rPr lang="en-US" dirty="0"/>
              <a:t>or</a:t>
            </a:r>
            <a:r>
              <a:rPr lang="en-US" b="1" dirty="0"/>
              <a:t> Television programs for people with visual disabilities</a:t>
            </a:r>
            <a:r>
              <a:rPr lang="en-US" dirty="0" smtClean="0"/>
              <a:t>.</a:t>
            </a:r>
          </a:p>
          <a:p>
            <a:pPr lvl="1"/>
            <a:r>
              <a:rPr lang="en-US" i="1" dirty="0"/>
              <a:t>Local policy decision: </a:t>
            </a:r>
            <a:r>
              <a:rPr lang="en-US" dirty="0"/>
              <a:t>instead of or in addition to above, may assign </a:t>
            </a:r>
            <a:r>
              <a:rPr lang="en-US" b="1" dirty="0"/>
              <a:t>Video recordings for the hearing impaired </a:t>
            </a:r>
            <a:r>
              <a:rPr lang="en-US" dirty="0"/>
              <a:t>and/or </a:t>
            </a:r>
            <a:r>
              <a:rPr lang="en-US" b="1" dirty="0"/>
              <a:t>Video recordings for people with visual disabilities</a:t>
            </a:r>
            <a:endParaRPr lang="en-US" b="1" dirty="0">
              <a:solidFill>
                <a:schemeClr val="accent1">
                  <a:lumMod val="75000"/>
                </a:schemeClr>
              </a:solidFill>
            </a:endParaRPr>
          </a:p>
          <a:p>
            <a:pPr lvl="1"/>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80</a:t>
            </a:fld>
            <a:endParaRPr lang="en-US"/>
          </a:p>
        </p:txBody>
      </p:sp>
    </p:spTree>
    <p:extLst>
      <p:ext uri="{BB962C8B-B14F-4D97-AF65-F5344CB8AC3E}">
        <p14:creationId xmlns:p14="http://schemas.microsoft.com/office/powerpoint/2010/main" val="33983929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lnSpcReduction="10000"/>
          </a:bodyPr>
          <a:lstStyle/>
          <a:p>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r>
              <a:rPr lang="en-US" dirty="0" smtClean="0"/>
              <a:t>Terms may be assigned from different levels of the same</a:t>
            </a:r>
            <a:r>
              <a:rPr lang="en-US" dirty="0"/>
              <a:t> </a:t>
            </a:r>
            <a:r>
              <a:rPr lang="en-US" dirty="0" smtClean="0"/>
              <a:t>hierarchy </a:t>
            </a:r>
            <a:r>
              <a:rPr lang="en-US" dirty="0"/>
              <a:t>if </a:t>
            </a:r>
            <a:r>
              <a:rPr lang="en-US" dirty="0" smtClean="0"/>
              <a:t>desired (e.g</a:t>
            </a:r>
            <a:r>
              <a:rPr lang="en-US" dirty="0"/>
              <a:t>., </a:t>
            </a:r>
            <a:r>
              <a:rPr lang="en-US" b="1" dirty="0"/>
              <a:t>Slasher </a:t>
            </a:r>
            <a:r>
              <a:rPr lang="en-US" b="1" dirty="0" smtClean="0"/>
              <a:t>films</a:t>
            </a:r>
            <a:r>
              <a:rPr lang="en-US" dirty="0" smtClean="0"/>
              <a:t> as well as </a:t>
            </a:r>
            <a:r>
              <a:rPr lang="en-US" b="1" dirty="0" smtClean="0"/>
              <a:t>Horror films</a:t>
            </a:r>
            <a:r>
              <a:rPr lang="en-US" dirty="0"/>
              <a:t>; </a:t>
            </a:r>
            <a:r>
              <a:rPr lang="en-US" b="1" dirty="0"/>
              <a:t>Sex comedy </a:t>
            </a:r>
            <a:r>
              <a:rPr lang="en-US" b="1" dirty="0" smtClean="0"/>
              <a:t>films </a:t>
            </a:r>
            <a:r>
              <a:rPr lang="en-US" dirty="0" smtClean="0"/>
              <a:t>as well as </a:t>
            </a:r>
            <a:r>
              <a:rPr lang="en-US" b="1" dirty="0" smtClean="0"/>
              <a:t>Comedy films</a:t>
            </a:r>
            <a:r>
              <a:rPr lang="en-US" dirty="0" smtClean="0"/>
              <a:t>)</a:t>
            </a:r>
          </a:p>
          <a:p>
            <a:pPr lvl="1"/>
            <a:r>
              <a:rPr lang="en-US" dirty="0" smtClean="0"/>
              <a:t>Fiction vs. nonfiction: useful for limiting/faceting; guidelines for borderline cases</a:t>
            </a:r>
          </a:p>
          <a:p>
            <a:pPr lvl="1"/>
            <a:r>
              <a:rPr lang="en-US" dirty="0" smtClean="0"/>
              <a:t>When to assign </a:t>
            </a:r>
            <a:r>
              <a:rPr lang="en-US" b="1" dirty="0" smtClean="0"/>
              <a:t>Short films</a:t>
            </a:r>
            <a:r>
              <a:rPr lang="en-US" dirty="0" smtClean="0"/>
              <a:t> and </a:t>
            </a:r>
            <a:r>
              <a:rPr lang="en-US" b="1" dirty="0" smtClean="0"/>
              <a:t>Feature films</a:t>
            </a:r>
            <a:r>
              <a:rPr lang="en-US" dirty="0" smtClean="0"/>
              <a:t>: films or videos </a:t>
            </a:r>
            <a:r>
              <a:rPr lang="en-US" dirty="0"/>
              <a:t>that </a:t>
            </a:r>
            <a:r>
              <a:rPr lang="en-US" dirty="0" smtClean="0"/>
              <a:t>have been </a:t>
            </a:r>
            <a:r>
              <a:rPr lang="en-US" dirty="0"/>
              <a:t>or </a:t>
            </a:r>
            <a:r>
              <a:rPr lang="en-US" dirty="0" smtClean="0"/>
              <a:t>are likely to have been originally exhibited theatrically or otherwise shown publicly and for films and videos similar </a:t>
            </a:r>
            <a:r>
              <a:rPr lang="en-US" dirty="0"/>
              <a:t>in structure and style to films shown in theatrical venues where users may find these categories </a:t>
            </a:r>
            <a:r>
              <a:rPr lang="en-US" dirty="0" smtClean="0"/>
              <a:t>useful</a:t>
            </a:r>
          </a:p>
          <a:p>
            <a:pPr lvl="1"/>
            <a:r>
              <a:rPr lang="en-US" dirty="0" smtClean="0"/>
              <a:t>Accessibility terms: base </a:t>
            </a:r>
            <a:r>
              <a:rPr lang="en-US" dirty="0"/>
              <a:t>accessibility form terms on the format in hand, normally video recordings, rather than the original </a:t>
            </a:r>
            <a:r>
              <a:rPr lang="en-US" dirty="0" smtClean="0"/>
              <a:t>format. </a:t>
            </a:r>
            <a:r>
              <a:rPr lang="en-US" b="1" dirty="0"/>
              <a:t>Films for the hearing impaired </a:t>
            </a:r>
            <a:r>
              <a:rPr lang="en-US" dirty="0"/>
              <a:t>and </a:t>
            </a:r>
            <a:r>
              <a:rPr lang="en-US" b="1" dirty="0"/>
              <a:t>Films for people with visual disabilities </a:t>
            </a:r>
            <a:r>
              <a:rPr lang="en-US" dirty="0"/>
              <a:t>should thus only be used when cataloging moving images in film format. </a:t>
            </a:r>
            <a:r>
              <a:rPr lang="en-US" b="1" dirty="0"/>
              <a:t>Television programs for [. . .] </a:t>
            </a:r>
            <a:r>
              <a:rPr lang="en-US" dirty="0"/>
              <a:t>terms would not be used at all</a:t>
            </a:r>
          </a:p>
          <a:p>
            <a:pPr lvl="1"/>
            <a:endParaRPr lang="en-US" dirty="0"/>
          </a:p>
          <a:p>
            <a:pPr lvl="1"/>
            <a:endParaRPr lang="en-US" dirty="0"/>
          </a:p>
          <a:p>
            <a:pPr lvl="1"/>
            <a:endParaRPr lang="en-US" b="1" dirty="0"/>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81</a:t>
            </a:fld>
            <a:endParaRPr lang="en-US"/>
          </a:p>
        </p:txBody>
      </p:sp>
    </p:spTree>
    <p:extLst>
      <p:ext uri="{BB962C8B-B14F-4D97-AF65-F5344CB8AC3E}">
        <p14:creationId xmlns:p14="http://schemas.microsoft.com/office/powerpoint/2010/main" val="1853830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r>
              <a:rPr lang="en-US" dirty="0" smtClean="0"/>
              <a:t>Recommends order of genre/form terms: from specific terms to broader terms, </a:t>
            </a:r>
            <a:r>
              <a:rPr lang="en-US" dirty="0"/>
              <a:t>followed by terms relating to intended audience, technique, derivation, duration, fiction/nonfiction element, form </a:t>
            </a:r>
            <a:r>
              <a:rPr lang="en-US" dirty="0" smtClean="0"/>
              <a:t>of </a:t>
            </a:r>
            <a:r>
              <a:rPr lang="en-US" dirty="0"/>
              <a:t>distribution, and </a:t>
            </a:r>
            <a:r>
              <a:rPr lang="en-US" dirty="0" smtClean="0"/>
              <a:t>accessibility.  Any local terms should follow the authorized LCGFT terms</a:t>
            </a:r>
          </a:p>
          <a:p>
            <a:pPr lvl="1"/>
            <a:r>
              <a:rPr lang="en-US" dirty="0" smtClean="0"/>
              <a:t>Guidance on when to use </a:t>
            </a:r>
            <a:r>
              <a:rPr lang="en-US" b="1" dirty="0"/>
              <a:t>Internet videos</a:t>
            </a:r>
            <a:r>
              <a:rPr lang="en-US" dirty="0"/>
              <a:t>, </a:t>
            </a:r>
            <a:r>
              <a:rPr lang="en-US" b="1" dirty="0"/>
              <a:t>Podcasts</a:t>
            </a:r>
            <a:r>
              <a:rPr lang="en-US" dirty="0"/>
              <a:t>, and </a:t>
            </a:r>
            <a:r>
              <a:rPr lang="en-US" b="1" dirty="0" smtClean="0"/>
              <a:t>Webisodes</a:t>
            </a:r>
          </a:p>
          <a:p>
            <a:pPr lvl="2"/>
            <a:r>
              <a:rPr lang="en-US" b="1" dirty="0"/>
              <a:t>Internet </a:t>
            </a:r>
            <a:r>
              <a:rPr lang="en-US" b="1" dirty="0" smtClean="0"/>
              <a:t>videos</a:t>
            </a:r>
            <a:r>
              <a:rPr lang="en-US" dirty="0" smtClean="0"/>
              <a:t>: </a:t>
            </a:r>
            <a:r>
              <a:rPr lang="en-US" dirty="0"/>
              <a:t>only when the piece in hand is on the </a:t>
            </a:r>
            <a:r>
              <a:rPr lang="en-US" dirty="0" smtClean="0"/>
              <a:t>Internet</a:t>
            </a:r>
          </a:p>
          <a:p>
            <a:pPr lvl="2"/>
            <a:r>
              <a:rPr lang="en-US" b="1" dirty="0" smtClean="0"/>
              <a:t>Podcasts </a:t>
            </a:r>
            <a:r>
              <a:rPr lang="en-US" dirty="0" smtClean="0"/>
              <a:t>and</a:t>
            </a:r>
            <a:r>
              <a:rPr lang="en-US" b="1" dirty="0" smtClean="0"/>
              <a:t> Webisodes</a:t>
            </a:r>
            <a:r>
              <a:rPr lang="en-US" dirty="0" smtClean="0"/>
              <a:t>: for resources in their original format online as well as for DVDs containing them</a:t>
            </a:r>
            <a:endParaRPr lang="en-US" b="1" dirty="0"/>
          </a:p>
          <a:p>
            <a:pPr lvl="1"/>
            <a:endParaRPr lang="en-US" b="1" dirty="0"/>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82</a:t>
            </a:fld>
            <a:endParaRPr lang="en-US"/>
          </a:p>
        </p:txBody>
      </p:sp>
    </p:spTree>
    <p:extLst>
      <p:ext uri="{BB962C8B-B14F-4D97-AF65-F5344CB8AC3E}">
        <p14:creationId xmlns:p14="http://schemas.microsoft.com/office/powerpoint/2010/main" val="33128863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964641"/>
            <a:ext cx="11239919" cy="6104374"/>
          </a:xfrm>
        </p:spPr>
        <p:txBody>
          <a:bodyPr>
            <a:normAutofit fontScale="62500" lnSpcReduction="20000"/>
          </a:bodyPr>
          <a:lstStyle/>
          <a:p>
            <a:pPr marL="0" indent="0">
              <a:buNone/>
            </a:pPr>
            <a:r>
              <a:rPr lang="en-US" dirty="0"/>
              <a:t>245 00 </a:t>
            </a:r>
            <a:r>
              <a:rPr lang="en-US" dirty="0" smtClean="0"/>
              <a:t> Monsters</a:t>
            </a:r>
            <a:r>
              <a:rPr lang="en-US" dirty="0"/>
              <a:t>, Inc. / </a:t>
            </a:r>
            <a:r>
              <a:rPr lang="en-US" dirty="0" smtClean="0"/>
              <a:t>$c </a:t>
            </a:r>
            <a:r>
              <a:rPr lang="en-US" dirty="0"/>
              <a:t>Walt Disney Pictures presents ; Pixar Animation Studios film ; producer, Darla K</a:t>
            </a:r>
            <a:r>
              <a:rPr lang="en-US" dirty="0" smtClean="0"/>
              <a:t>.</a:t>
            </a:r>
          </a:p>
          <a:p>
            <a:pPr marL="0" indent="0">
              <a:buNone/>
            </a:pPr>
            <a:r>
              <a:rPr lang="en-US" dirty="0" smtClean="0"/>
              <a:t>              </a:t>
            </a:r>
            <a:r>
              <a:rPr lang="en-US" dirty="0"/>
              <a:t>Anderson ; written by Andrew Stanton, Daniel Gerson ; directors, Pete </a:t>
            </a:r>
            <a:r>
              <a:rPr lang="en-US" dirty="0" err="1"/>
              <a:t>Docter</a:t>
            </a:r>
            <a:r>
              <a:rPr lang="en-US" dirty="0"/>
              <a:t>, David Silverman, Lee Unkrich</a:t>
            </a:r>
            <a:r>
              <a:rPr lang="en-US" dirty="0" smtClean="0"/>
              <a:t>.</a:t>
            </a:r>
          </a:p>
          <a:p>
            <a:pPr marL="0" indent="0">
              <a:buNone/>
            </a:pPr>
            <a:r>
              <a:rPr lang="en-US" dirty="0"/>
              <a:t>650 </a:t>
            </a:r>
            <a:r>
              <a:rPr lang="en-US" dirty="0" smtClean="0"/>
              <a:t>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r>
              <a:rPr lang="en-US" dirty="0" smtClean="0"/>
              <a:t>$v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a:p>
            <a:pPr marL="0" indent="0">
              <a:buNone/>
            </a:pPr>
            <a:r>
              <a:rPr lang="en-US" dirty="0" smtClean="0">
                <a:solidFill>
                  <a:srgbClr val="FF0000"/>
                </a:solidFill>
              </a:rPr>
              <a:t>655 _7  Comedy films.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Monster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Computer </a:t>
            </a:r>
            <a:r>
              <a:rPr lang="en-US" dirty="0">
                <a:solidFill>
                  <a:srgbClr val="FF0000"/>
                </a:solidFill>
              </a:rPr>
              <a:t>animation </a:t>
            </a:r>
            <a:r>
              <a:rPr lang="en-US" dirty="0" smtClean="0">
                <a:solidFill>
                  <a:srgbClr val="FF0000"/>
                </a:solidFill>
              </a:rPr>
              <a:t>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Animated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Feature films.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Fiction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the hearing impaired.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people with visual disabilities.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83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47" y="1927225"/>
            <a:ext cx="3135821" cy="4429125"/>
          </a:xfrm>
          <a:prstGeom prst="rect">
            <a:avLst/>
          </a:prstGeom>
        </p:spPr>
      </p:pic>
    </p:spTree>
    <p:extLst>
      <p:ext uri="{BB962C8B-B14F-4D97-AF65-F5344CB8AC3E}">
        <p14:creationId xmlns:p14="http://schemas.microsoft.com/office/powerpoint/2010/main" val="34773874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874206"/>
            <a:ext cx="11239919" cy="6104374"/>
          </a:xfrm>
        </p:spPr>
        <p:txBody>
          <a:bodyPr>
            <a:normAutofit lnSpcReduction="10000"/>
          </a:bodyPr>
          <a:lstStyle/>
          <a:p>
            <a:pPr marL="0" indent="0">
              <a:buNone/>
            </a:pPr>
            <a:r>
              <a:rPr lang="en-US" sz="2200" dirty="0" smtClean="0"/>
              <a:t>130 0_  Modern </a:t>
            </a:r>
            <a:r>
              <a:rPr lang="en-US" sz="2200" dirty="0"/>
              <a:t>family (Television program). </a:t>
            </a:r>
            <a:r>
              <a:rPr lang="en-US" sz="2200" dirty="0" smtClean="0"/>
              <a:t>$n </a:t>
            </a:r>
            <a:r>
              <a:rPr lang="en-US" sz="2200" dirty="0"/>
              <a:t>Season 6.</a:t>
            </a:r>
          </a:p>
          <a:p>
            <a:pPr marL="0" indent="0">
              <a:buNone/>
            </a:pPr>
            <a:r>
              <a:rPr lang="en-US" sz="2200" dirty="0" smtClean="0"/>
              <a:t>245 10  Modern </a:t>
            </a:r>
            <a:r>
              <a:rPr lang="en-US" sz="2200" dirty="0"/>
              <a:t>family. </a:t>
            </a:r>
            <a:r>
              <a:rPr lang="en-US" sz="2200" dirty="0" smtClean="0"/>
              <a:t>$n </a:t>
            </a:r>
            <a:r>
              <a:rPr lang="en-US" sz="2200" dirty="0"/>
              <a:t>The complete sixth season / </a:t>
            </a:r>
            <a:r>
              <a:rPr lang="en-US" sz="2200" dirty="0" smtClean="0"/>
              <a:t>$c </a:t>
            </a:r>
            <a:r>
              <a:rPr lang="en-US" sz="2200" dirty="0" err="1"/>
              <a:t>Levitan</a:t>
            </a:r>
            <a:r>
              <a:rPr lang="en-US" sz="2200" dirty="0"/>
              <a:t> Lloyd ; </a:t>
            </a:r>
            <a:r>
              <a:rPr lang="en-US" sz="2200" dirty="0" smtClean="0"/>
              <a:t>20th Century Fox</a:t>
            </a:r>
          </a:p>
          <a:p>
            <a:pPr marL="0" indent="0">
              <a:buNone/>
            </a:pPr>
            <a:r>
              <a:rPr lang="en-US" sz="2200" dirty="0"/>
              <a:t> </a:t>
            </a:r>
            <a:r>
              <a:rPr lang="en-US" sz="2200" dirty="0" smtClean="0"/>
              <a:t>             Television </a:t>
            </a:r>
            <a:r>
              <a:rPr lang="en-US" sz="2200" dirty="0"/>
              <a:t>; created by Christopher Lloyd &amp; Steven </a:t>
            </a:r>
            <a:r>
              <a:rPr lang="en-US" sz="2200" dirty="0" err="1"/>
              <a:t>Levitan</a:t>
            </a:r>
            <a:r>
              <a:rPr lang="en-US" sz="2200" dirty="0"/>
              <a:t>. </a:t>
            </a:r>
            <a:endParaRPr lang="en-US" sz="2200" dirty="0" smtClean="0"/>
          </a:p>
          <a:p>
            <a:pPr marL="0" indent="0">
              <a:buNone/>
            </a:pPr>
            <a:r>
              <a:rPr lang="en-US" sz="2200" dirty="0"/>
              <a:t>650 </a:t>
            </a:r>
            <a:r>
              <a:rPr lang="en-US" sz="2200" dirty="0" smtClean="0"/>
              <a:t>_0  Families $z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Man-woman </a:t>
            </a:r>
            <a:r>
              <a:rPr lang="en-US" sz="2200" dirty="0"/>
              <a:t>relationships </a:t>
            </a:r>
            <a:r>
              <a:rPr lang="en-US" sz="2200" dirty="0" smtClean="0"/>
              <a:t>$z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Stepfamilies $v </a:t>
            </a:r>
            <a:r>
              <a:rPr lang="en-US" sz="2200" dirty="0"/>
              <a:t>Drama.</a:t>
            </a:r>
          </a:p>
          <a:p>
            <a:pPr marL="0" indent="0">
              <a:buNone/>
            </a:pPr>
            <a:r>
              <a:rPr lang="en-US" sz="2200" dirty="0"/>
              <a:t>650 </a:t>
            </a:r>
            <a:r>
              <a:rPr lang="en-US" sz="2200" dirty="0" smtClean="0"/>
              <a:t>_0  Gay </a:t>
            </a:r>
            <a:r>
              <a:rPr lang="en-US" sz="2200" dirty="0"/>
              <a:t>fathers </a:t>
            </a:r>
            <a:r>
              <a:rPr lang="en-US" sz="2200" dirty="0" smtClean="0"/>
              <a:t>$v </a:t>
            </a:r>
            <a:r>
              <a:rPr lang="en-US" sz="2200" dirty="0"/>
              <a:t>Drama.</a:t>
            </a:r>
          </a:p>
          <a:p>
            <a:pPr marL="0" indent="0">
              <a:buNone/>
            </a:pPr>
            <a:r>
              <a:rPr lang="en-US" sz="2200" dirty="0"/>
              <a:t>650 </a:t>
            </a:r>
            <a:r>
              <a:rPr lang="en-US" sz="2200" dirty="0" smtClean="0"/>
              <a:t>_0  Adopted </a:t>
            </a:r>
            <a:r>
              <a:rPr lang="en-US" sz="2200" dirty="0"/>
              <a:t>children </a:t>
            </a:r>
            <a:r>
              <a:rPr lang="en-US" sz="2200" dirty="0" smtClean="0"/>
              <a:t>$v </a:t>
            </a:r>
            <a:r>
              <a:rPr lang="en-US" sz="2200" dirty="0"/>
              <a:t>Drama.</a:t>
            </a:r>
          </a:p>
          <a:p>
            <a:pPr marL="0" indent="0">
              <a:buNone/>
            </a:pPr>
            <a:r>
              <a:rPr lang="en-US" sz="2200" dirty="0"/>
              <a:t>650 </a:t>
            </a:r>
            <a:r>
              <a:rPr lang="en-US" sz="2200" dirty="0" smtClean="0"/>
              <a:t>_0  Suburban </a:t>
            </a:r>
            <a:r>
              <a:rPr lang="en-US" sz="2200" dirty="0"/>
              <a:t>life </a:t>
            </a:r>
            <a:r>
              <a:rPr lang="en-US" sz="2200" dirty="0" smtClean="0"/>
              <a:t>$v </a:t>
            </a:r>
            <a:r>
              <a:rPr lang="en-US" sz="2200" dirty="0"/>
              <a:t>Drama.</a:t>
            </a:r>
          </a:p>
          <a:p>
            <a:pPr marL="0" indent="0">
              <a:buNone/>
            </a:pPr>
            <a:r>
              <a:rPr lang="en-US" sz="2200" dirty="0"/>
              <a:t>651 </a:t>
            </a:r>
            <a:r>
              <a:rPr lang="en-US" sz="2200" dirty="0" smtClean="0"/>
              <a:t>_0  Los </a:t>
            </a:r>
            <a:r>
              <a:rPr lang="en-US" sz="2200" dirty="0"/>
              <a:t>Angeles (Calif.) </a:t>
            </a:r>
            <a:r>
              <a:rPr lang="en-US" sz="2200" dirty="0" smtClean="0"/>
              <a:t>$v </a:t>
            </a:r>
            <a:r>
              <a:rPr lang="en-US" sz="2200" dirty="0"/>
              <a:t>Drama. </a:t>
            </a:r>
            <a:endParaRPr lang="en-US" sz="2200" dirty="0" smtClean="0"/>
          </a:p>
          <a:p>
            <a:pPr marL="0" indent="0">
              <a:buNone/>
            </a:pPr>
            <a:r>
              <a:rPr lang="en-US" sz="2200" dirty="0" smtClean="0">
                <a:solidFill>
                  <a:srgbClr val="FF0000"/>
                </a:solidFill>
              </a:rPr>
              <a:t>655 _7  </a:t>
            </a:r>
            <a:r>
              <a:rPr lang="en-US" sz="2200" dirty="0">
                <a:solidFill>
                  <a:srgbClr val="FF0000"/>
                </a:solidFill>
              </a:rPr>
              <a:t>Domestic comedy 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Documentary-style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Fiction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Television </a:t>
            </a:r>
            <a:r>
              <a:rPr lang="en-US" sz="2200" dirty="0">
                <a:solidFill>
                  <a:srgbClr val="FF0000"/>
                </a:solidFill>
              </a:rPr>
              <a:t>series.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Video </a:t>
            </a:r>
            <a:r>
              <a:rPr lang="en-US" sz="2200" dirty="0">
                <a:solidFill>
                  <a:srgbClr val="FF0000"/>
                </a:solidFill>
              </a:rPr>
              <a:t>recordings for the hearing impaired. </a:t>
            </a:r>
            <a:r>
              <a:rPr lang="en-US" sz="2200" dirty="0" smtClean="0">
                <a:solidFill>
                  <a:srgbClr val="FF0000"/>
                </a:solidFill>
              </a:rPr>
              <a:t>$2 </a:t>
            </a:r>
            <a:r>
              <a:rPr lang="en-US" sz="2200" dirty="0" err="1">
                <a:solidFill>
                  <a:srgbClr val="FF0000"/>
                </a:solidFill>
              </a:rPr>
              <a:t>lcgft</a:t>
            </a:r>
            <a:endParaRPr lang="en-US" sz="2200"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84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44" y="2319425"/>
            <a:ext cx="2963228" cy="3886200"/>
          </a:xfrm>
          <a:prstGeom prst="rect">
            <a:avLst/>
          </a:prstGeom>
        </p:spPr>
      </p:pic>
    </p:spTree>
    <p:extLst>
      <p:ext uri="{BB962C8B-B14F-4D97-AF65-F5344CB8AC3E}">
        <p14:creationId xmlns:p14="http://schemas.microsoft.com/office/powerpoint/2010/main" val="12750435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Terms</a:t>
            </a:r>
            <a:endParaRPr lang="en-US" dirty="0"/>
          </a:p>
        </p:txBody>
      </p:sp>
      <p:sp>
        <p:nvSpPr>
          <p:cNvPr id="3" name="Content Placeholder 2"/>
          <p:cNvSpPr>
            <a:spLocks noGrp="1"/>
          </p:cNvSpPr>
          <p:nvPr>
            <p:ph idx="1"/>
          </p:nvPr>
        </p:nvSpPr>
        <p:spPr/>
        <p:txBody>
          <a:bodyPr/>
          <a:lstStyle/>
          <a:p>
            <a:r>
              <a:rPr lang="en-US" dirty="0" smtClean="0"/>
              <a:t>Use for both sound recordings and notated music</a:t>
            </a:r>
          </a:p>
          <a:p>
            <a:r>
              <a:rPr lang="en-US" dirty="0"/>
              <a:t>For notated music, there are additional terms that are assigned to bring out the notated aspect (e.g., </a:t>
            </a:r>
            <a:r>
              <a:rPr lang="en-US" b="1" dirty="0"/>
              <a:t>Chorus scores</a:t>
            </a:r>
            <a:r>
              <a:rPr lang="en-US" dirty="0"/>
              <a:t>; </a:t>
            </a:r>
            <a:r>
              <a:rPr lang="en-US" b="1" dirty="0" err="1"/>
              <a:t>Fakebooks</a:t>
            </a:r>
            <a:r>
              <a:rPr lang="en-US" b="1" dirty="0"/>
              <a:t> (Music)</a:t>
            </a:r>
            <a:r>
              <a:rPr lang="en-US" dirty="0"/>
              <a:t>; </a:t>
            </a:r>
            <a:r>
              <a:rPr lang="en-US" b="1" dirty="0"/>
              <a:t>Musical sketches</a:t>
            </a:r>
            <a:r>
              <a:rPr lang="en-US" dirty="0"/>
              <a:t>; </a:t>
            </a:r>
            <a:r>
              <a:rPr lang="en-US" b="1" dirty="0"/>
              <a:t>Parts (Music)</a:t>
            </a:r>
            <a:r>
              <a:rPr lang="en-US" dirty="0"/>
              <a:t>; </a:t>
            </a:r>
            <a:r>
              <a:rPr lang="en-US" b="1" dirty="0"/>
              <a:t>Piano scores</a:t>
            </a:r>
            <a:r>
              <a:rPr lang="en-US" dirty="0"/>
              <a:t>; </a:t>
            </a:r>
            <a:r>
              <a:rPr lang="en-US" b="1" dirty="0"/>
              <a:t>Scores</a:t>
            </a:r>
            <a:r>
              <a:rPr lang="en-US" dirty="0"/>
              <a:t>; </a:t>
            </a:r>
            <a:r>
              <a:rPr lang="en-US" b="1" dirty="0"/>
              <a:t>Songbooks</a:t>
            </a:r>
            <a:r>
              <a:rPr lang="en-US" dirty="0"/>
              <a:t>; </a:t>
            </a:r>
            <a:r>
              <a:rPr lang="en-US" b="1" dirty="0"/>
              <a:t>Vocal scores</a:t>
            </a:r>
            <a:r>
              <a:rPr lang="en-US" dirty="0" smtClean="0"/>
              <a:t>)</a:t>
            </a:r>
          </a:p>
          <a:p>
            <a:r>
              <a:rPr lang="en-US" dirty="0" smtClean="0"/>
              <a:t>LCGFT Manual J 250 Music – “coming soon”</a:t>
            </a:r>
          </a:p>
          <a:p>
            <a:r>
              <a:rPr lang="en-US" dirty="0" smtClean="0"/>
              <a:t>Until J 250 comes out, use: Music Library Association’s </a:t>
            </a:r>
            <a:r>
              <a:rPr lang="en-US" i="1" dirty="0" smtClean="0"/>
              <a:t>Best </a:t>
            </a:r>
            <a:r>
              <a:rPr lang="en-US" i="1" dirty="0"/>
              <a:t>Practices for Using LCGFT for Music </a:t>
            </a:r>
            <a:r>
              <a:rPr lang="en-US" i="1" dirty="0" smtClean="0"/>
              <a:t>Resources</a:t>
            </a:r>
          </a:p>
        </p:txBody>
      </p:sp>
      <p:sp>
        <p:nvSpPr>
          <p:cNvPr id="4" name="Slide Number Placeholder 3"/>
          <p:cNvSpPr>
            <a:spLocks noGrp="1"/>
          </p:cNvSpPr>
          <p:nvPr>
            <p:ph type="sldNum" sz="quarter" idx="12"/>
          </p:nvPr>
        </p:nvSpPr>
        <p:spPr/>
        <p:txBody>
          <a:bodyPr/>
          <a:lstStyle/>
          <a:p>
            <a:fld id="{A00A331D-2EB0-4CEE-8662-2FAB66802E28}" type="slidenum">
              <a:rPr lang="en-US" smtClean="0"/>
              <a:t>85</a:t>
            </a:fld>
            <a:endParaRPr lang="en-US"/>
          </a:p>
        </p:txBody>
      </p:sp>
    </p:spTree>
    <p:extLst>
      <p:ext uri="{BB962C8B-B14F-4D97-AF65-F5344CB8AC3E}">
        <p14:creationId xmlns:p14="http://schemas.microsoft.com/office/powerpoint/2010/main" val="17277372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200" y="1225899"/>
            <a:ext cx="10515600" cy="5495576"/>
          </a:xfrm>
        </p:spPr>
        <p:txBody>
          <a:bodyPr>
            <a:normAutofit/>
          </a:bodyPr>
          <a:lstStyle/>
          <a:p>
            <a:r>
              <a:rPr lang="en-US" dirty="0" smtClean="0"/>
              <a:t>Music Library Association’s </a:t>
            </a:r>
            <a:r>
              <a:rPr lang="en-US" i="1" dirty="0" smtClean="0"/>
              <a:t>Best </a:t>
            </a:r>
            <a:r>
              <a:rPr lang="en-US" i="1" dirty="0"/>
              <a:t>Practices for Using LCGFT for Music Resources (</a:t>
            </a:r>
            <a:r>
              <a:rPr lang="en-US" i="1" dirty="0">
                <a:hlinkClick r:id="rId3"/>
              </a:rPr>
              <a:t>http://</a:t>
            </a:r>
            <a:r>
              <a:rPr lang="en-US" i="1" dirty="0" smtClean="0">
                <a:hlinkClick r:id="rId3"/>
              </a:rPr>
              <a:t>c.ymcdn.com/sites/www.musiclibraryassoc.org/resource/resmgr/BCC_Genre_Form_Task_Force/BestPractices160621.pdf</a:t>
            </a:r>
            <a:r>
              <a:rPr lang="en-US" i="1" dirty="0" smtClean="0"/>
              <a:t>)</a:t>
            </a:r>
          </a:p>
          <a:p>
            <a:pPr lvl="1"/>
            <a:r>
              <a:rPr lang="en-US" dirty="0" smtClean="0"/>
              <a:t>Generally choose </a:t>
            </a:r>
            <a:r>
              <a:rPr lang="en-US" dirty="0"/>
              <a:t>the most specific appropriate term </a:t>
            </a:r>
            <a:r>
              <a:rPr lang="en-US" dirty="0" smtClean="0"/>
              <a:t>available (e.g., </a:t>
            </a:r>
            <a:r>
              <a:rPr lang="en-US" b="1" dirty="0" smtClean="0"/>
              <a:t>Rock music</a:t>
            </a:r>
            <a:r>
              <a:rPr lang="en-US" dirty="0" smtClean="0"/>
              <a:t> instead of </a:t>
            </a:r>
            <a:r>
              <a:rPr lang="en-US" b="1" dirty="0" smtClean="0"/>
              <a:t>Popular music</a:t>
            </a:r>
            <a:r>
              <a:rPr lang="en-US" dirty="0" smtClean="0"/>
              <a:t>)</a:t>
            </a:r>
          </a:p>
          <a:p>
            <a:pPr lvl="1"/>
            <a:r>
              <a:rPr lang="en-US" dirty="0" smtClean="0"/>
              <a:t>If work </a:t>
            </a:r>
            <a:r>
              <a:rPr lang="en-US" dirty="0"/>
              <a:t>combines aspects of two genres/forms that are in different </a:t>
            </a:r>
            <a:r>
              <a:rPr lang="en-US" dirty="0" smtClean="0"/>
              <a:t>hierarchies</a:t>
            </a:r>
            <a:r>
              <a:rPr lang="en-US" dirty="0"/>
              <a:t>, or exemplifies more than one genre/form, give multiple </a:t>
            </a:r>
            <a:r>
              <a:rPr lang="en-US" dirty="0" smtClean="0"/>
              <a:t>terms (e.g., for an art song, assign both </a:t>
            </a:r>
            <a:r>
              <a:rPr lang="en-US" b="1" dirty="0" smtClean="0"/>
              <a:t>Songs</a:t>
            </a:r>
            <a:r>
              <a:rPr lang="en-US" dirty="0" smtClean="0"/>
              <a:t> and </a:t>
            </a:r>
            <a:r>
              <a:rPr lang="en-US" b="1" dirty="0" smtClean="0"/>
              <a:t>Art music</a:t>
            </a:r>
            <a:r>
              <a:rPr lang="en-US" dirty="0" smtClean="0"/>
              <a:t>)</a:t>
            </a:r>
          </a:p>
          <a:p>
            <a:pPr lvl="1"/>
            <a:r>
              <a:rPr lang="en-US" dirty="0" smtClean="0"/>
              <a:t>For notated music</a:t>
            </a:r>
            <a:r>
              <a:rPr lang="en-US" dirty="0"/>
              <a:t>, give </a:t>
            </a:r>
            <a:r>
              <a:rPr lang="en-US" dirty="0" smtClean="0"/>
              <a:t>terms for the notated format in </a:t>
            </a:r>
            <a:r>
              <a:rPr lang="en-US" dirty="0"/>
              <a:t>addition to any genre/form terms describing the musical </a:t>
            </a:r>
            <a:r>
              <a:rPr lang="en-US" dirty="0" smtClean="0"/>
              <a:t>work (e.g., for the score and set of parts for a string quartet, assign </a:t>
            </a:r>
            <a:r>
              <a:rPr lang="en-US" b="1" dirty="0" smtClean="0"/>
              <a:t>Chamber music</a:t>
            </a:r>
            <a:r>
              <a:rPr lang="en-US" dirty="0" smtClean="0"/>
              <a:t>, </a:t>
            </a:r>
            <a:r>
              <a:rPr lang="en-US" b="1" dirty="0" smtClean="0"/>
              <a:t>Scores</a:t>
            </a:r>
            <a:r>
              <a:rPr lang="en-US" dirty="0" smtClean="0"/>
              <a:t>, and </a:t>
            </a:r>
            <a:r>
              <a:rPr lang="en-US" b="1" dirty="0" smtClean="0"/>
              <a:t>Parts (Music)</a:t>
            </a:r>
            <a:r>
              <a:rPr lang="en-US" dirty="0" smtClean="0"/>
              <a:t>)</a:t>
            </a:r>
          </a:p>
        </p:txBody>
      </p:sp>
      <p:sp>
        <p:nvSpPr>
          <p:cNvPr id="4" name="Slide Number Placeholder 3"/>
          <p:cNvSpPr>
            <a:spLocks noGrp="1"/>
          </p:cNvSpPr>
          <p:nvPr>
            <p:ph type="sldNum" sz="quarter" idx="12"/>
          </p:nvPr>
        </p:nvSpPr>
        <p:spPr/>
        <p:txBody>
          <a:bodyPr/>
          <a:lstStyle/>
          <a:p>
            <a:fld id="{A00A331D-2EB0-4CEE-8662-2FAB66802E28}" type="slidenum">
              <a:rPr lang="en-US" smtClean="0"/>
              <a:t>86</a:t>
            </a:fld>
            <a:endParaRPr lang="en-US"/>
          </a:p>
        </p:txBody>
      </p:sp>
    </p:spTree>
    <p:extLst>
      <p:ext uri="{BB962C8B-B14F-4D97-AF65-F5344CB8AC3E}">
        <p14:creationId xmlns:p14="http://schemas.microsoft.com/office/powerpoint/2010/main" val="9859848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200" y="1225899"/>
            <a:ext cx="10515600" cy="5495576"/>
          </a:xfrm>
        </p:spPr>
        <p:txBody>
          <a:bodyPr>
            <a:normAutofit/>
          </a:bodyPr>
          <a:lstStyle/>
          <a:p>
            <a:r>
              <a:rPr lang="en-US" dirty="0" smtClean="0"/>
              <a:t>Music Library Association’s </a:t>
            </a:r>
            <a:r>
              <a:rPr lang="en-US" i="1" dirty="0" smtClean="0"/>
              <a:t>Best </a:t>
            </a:r>
            <a:r>
              <a:rPr lang="en-US" i="1" dirty="0"/>
              <a:t>Practices for Using LCGFT for Music Resources </a:t>
            </a:r>
            <a:endParaRPr lang="en-US" i="1" dirty="0" smtClean="0"/>
          </a:p>
          <a:p>
            <a:pPr lvl="1"/>
            <a:r>
              <a:rPr lang="en-US" dirty="0"/>
              <a:t>For sound recordings, do not assign </a:t>
            </a:r>
            <a:r>
              <a:rPr lang="en-US" b="1" dirty="0"/>
              <a:t>Sound recordings</a:t>
            </a:r>
            <a:r>
              <a:rPr lang="en-US" dirty="0"/>
              <a:t>, but assign terms for particular types of sound recordings if appropriate (e.g., </a:t>
            </a:r>
            <a:r>
              <a:rPr lang="en-US" b="1" dirty="0"/>
              <a:t>Film soundtracks</a:t>
            </a:r>
            <a:r>
              <a:rPr lang="en-US" dirty="0"/>
              <a:t>, </a:t>
            </a:r>
            <a:r>
              <a:rPr lang="en-US" b="1" dirty="0"/>
              <a:t>Live sound recordings</a:t>
            </a:r>
            <a:r>
              <a:rPr lang="en-US" dirty="0"/>
              <a:t>, </a:t>
            </a:r>
            <a:r>
              <a:rPr lang="en-US" b="1" dirty="0"/>
              <a:t>Original cast recordings</a:t>
            </a:r>
            <a:r>
              <a:rPr lang="en-US" dirty="0"/>
              <a:t>, </a:t>
            </a:r>
            <a:r>
              <a:rPr lang="en-US" b="1" dirty="0"/>
              <a:t>Remixes (Music)</a:t>
            </a:r>
            <a:r>
              <a:rPr lang="en-US" dirty="0"/>
              <a:t>,</a:t>
            </a:r>
            <a:r>
              <a:rPr lang="en-US" b="1" dirty="0"/>
              <a:t> Visual albums</a:t>
            </a:r>
            <a:r>
              <a:rPr lang="en-US" dirty="0"/>
              <a:t>)</a:t>
            </a:r>
            <a:endParaRPr lang="en-US" i="1" dirty="0"/>
          </a:p>
          <a:p>
            <a:pPr lvl="1"/>
            <a:r>
              <a:rPr lang="en-US" dirty="0" smtClean="0"/>
              <a:t>Guidance on some specific terms (</a:t>
            </a:r>
            <a:r>
              <a:rPr lang="en-US" b="1" dirty="0" smtClean="0"/>
              <a:t>Art music</a:t>
            </a:r>
            <a:r>
              <a:rPr lang="en-US" dirty="0" smtClean="0"/>
              <a:t> and </a:t>
            </a:r>
            <a:r>
              <a:rPr lang="en-US" b="1" dirty="0" smtClean="0"/>
              <a:t>Folk music</a:t>
            </a:r>
            <a:r>
              <a:rPr lang="en-US" dirty="0" smtClean="0"/>
              <a:t>; </a:t>
            </a:r>
            <a:r>
              <a:rPr lang="en-US" b="1" dirty="0" smtClean="0"/>
              <a:t>Chamber music</a:t>
            </a:r>
            <a:r>
              <a:rPr lang="en-US" dirty="0" smtClean="0"/>
              <a:t>; </a:t>
            </a:r>
            <a:r>
              <a:rPr lang="en-US" b="1" dirty="0" smtClean="0"/>
              <a:t>Arrangements (Music)</a:t>
            </a:r>
            <a:r>
              <a:rPr lang="en-US" dirty="0" smtClean="0"/>
              <a:t>; </a:t>
            </a:r>
            <a:r>
              <a:rPr lang="en-US" b="1" dirty="0" smtClean="0"/>
              <a:t>Excerpts</a:t>
            </a:r>
            <a:r>
              <a:rPr lang="en-US" dirty="0" smtClean="0"/>
              <a:t>)</a:t>
            </a:r>
          </a:p>
          <a:p>
            <a:pPr lvl="1"/>
            <a:r>
              <a:rPr lang="en-US" dirty="0"/>
              <a:t>LCGFT terms should be used in conjunction with LCMPT </a:t>
            </a:r>
            <a:r>
              <a:rPr lang="en-US" dirty="0" smtClean="0"/>
              <a:t>terms</a:t>
            </a:r>
          </a:p>
          <a:p>
            <a:pPr lvl="1"/>
            <a:r>
              <a:rPr lang="en-US" dirty="0"/>
              <a:t>F</a:t>
            </a:r>
            <a:r>
              <a:rPr lang="en-US" dirty="0" smtClean="0"/>
              <a:t>or now, continue to use LCSH in field 650 </a:t>
            </a:r>
            <a:r>
              <a:rPr lang="en-US" dirty="0"/>
              <a:t>according to the </a:t>
            </a:r>
            <a:r>
              <a:rPr lang="en-US" dirty="0" smtClean="0"/>
              <a:t>guidelines </a:t>
            </a:r>
            <a:r>
              <a:rPr lang="en-US" dirty="0"/>
              <a:t>in the </a:t>
            </a:r>
            <a:r>
              <a:rPr lang="en-US" dirty="0" smtClean="0"/>
              <a:t>Subject </a:t>
            </a:r>
            <a:r>
              <a:rPr lang="en-US" dirty="0"/>
              <a:t>Headings Manual</a:t>
            </a:r>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87</a:t>
            </a:fld>
            <a:endParaRPr lang="en-US"/>
          </a:p>
        </p:txBody>
      </p:sp>
    </p:spTree>
    <p:extLst>
      <p:ext uri="{BB962C8B-B14F-4D97-AF65-F5344CB8AC3E}">
        <p14:creationId xmlns:p14="http://schemas.microsoft.com/office/powerpoint/2010/main" val="22352683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Examples</a:t>
            </a:r>
            <a:endParaRPr lang="en-US" dirty="0"/>
          </a:p>
        </p:txBody>
      </p:sp>
      <p:sp>
        <p:nvSpPr>
          <p:cNvPr id="3" name="Content Placeholder 2"/>
          <p:cNvSpPr>
            <a:spLocks noGrp="1"/>
          </p:cNvSpPr>
          <p:nvPr>
            <p:ph idx="1"/>
          </p:nvPr>
        </p:nvSpPr>
        <p:spPr>
          <a:xfrm>
            <a:off x="838199" y="1825625"/>
            <a:ext cx="11270065" cy="4351338"/>
          </a:xfrm>
        </p:spPr>
        <p:txBody>
          <a:bodyPr/>
          <a:lstStyle/>
          <a:p>
            <a:pPr marL="0" indent="0">
              <a:buNone/>
            </a:pPr>
            <a:r>
              <a:rPr lang="en-US" dirty="0" smtClean="0"/>
              <a:t>100 1_  Martin</a:t>
            </a:r>
            <a:r>
              <a:rPr lang="en-US" dirty="0"/>
              <a:t>, Steve, </a:t>
            </a:r>
            <a:r>
              <a:rPr lang="en-US" dirty="0" smtClean="0"/>
              <a:t>$d </a:t>
            </a:r>
            <a:r>
              <a:rPr lang="en-US" dirty="0"/>
              <a:t>1945- </a:t>
            </a:r>
            <a:r>
              <a:rPr lang="en-US" dirty="0" smtClean="0"/>
              <a:t>$e </a:t>
            </a:r>
            <a:r>
              <a:rPr lang="en-US" dirty="0"/>
              <a:t>composer, </a:t>
            </a:r>
            <a:r>
              <a:rPr lang="en-US" dirty="0" smtClean="0"/>
              <a:t>$e librettist.</a:t>
            </a:r>
            <a:endParaRPr lang="en-US" dirty="0"/>
          </a:p>
          <a:p>
            <a:pPr marL="0" indent="0">
              <a:buNone/>
            </a:pPr>
            <a:r>
              <a:rPr lang="en-US" dirty="0" smtClean="0"/>
              <a:t>245 10  Bright </a:t>
            </a:r>
            <a:r>
              <a:rPr lang="en-US" dirty="0"/>
              <a:t>star : </a:t>
            </a:r>
            <a:r>
              <a:rPr lang="en-US" dirty="0" smtClean="0"/>
              <a:t>$b </a:t>
            </a:r>
            <a:r>
              <a:rPr lang="en-US" dirty="0"/>
              <a:t>a new musical : original Broadway cast </a:t>
            </a:r>
            <a:r>
              <a:rPr lang="en-US" dirty="0" smtClean="0"/>
              <a:t>recording </a:t>
            </a:r>
            <a:r>
              <a:rPr lang="en-US" dirty="0"/>
              <a:t>/ </a:t>
            </a:r>
            <a:r>
              <a:rPr lang="en-US" dirty="0" smtClean="0"/>
              <a:t>$c</a:t>
            </a:r>
          </a:p>
          <a:p>
            <a:pPr marL="0" indent="0">
              <a:buNone/>
            </a:pPr>
            <a:r>
              <a:rPr lang="en-US" dirty="0"/>
              <a:t>	</a:t>
            </a:r>
            <a:r>
              <a:rPr lang="en-US" dirty="0" smtClean="0"/>
              <a:t>   music</a:t>
            </a:r>
            <a:r>
              <a:rPr lang="en-US" dirty="0"/>
              <a:t>, book &amp; story by Steve Martin ; music, lyrics &amp; story </a:t>
            </a:r>
            <a:r>
              <a:rPr lang="en-US" dirty="0" smtClean="0"/>
              <a:t>by Edie</a:t>
            </a:r>
          </a:p>
          <a:p>
            <a:pPr marL="0" indent="0">
              <a:buNone/>
            </a:pPr>
            <a:r>
              <a:rPr lang="en-US" dirty="0"/>
              <a:t>	</a:t>
            </a:r>
            <a:r>
              <a:rPr lang="en-US" dirty="0" smtClean="0"/>
              <a:t>   Brickell.</a:t>
            </a:r>
          </a:p>
          <a:p>
            <a:pPr marL="0" indent="0">
              <a:buNone/>
            </a:pPr>
            <a:r>
              <a:rPr lang="en-US" dirty="0"/>
              <a:t>300 __ </a:t>
            </a:r>
            <a:r>
              <a:rPr lang="en-US" dirty="0" smtClean="0"/>
              <a:t> 1 </a:t>
            </a:r>
            <a:r>
              <a:rPr lang="en-US" dirty="0"/>
              <a:t>audio disc (61 min.)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t>650 _0  Musicals.</a:t>
            </a:r>
          </a:p>
          <a:p>
            <a:pPr marL="0" indent="0">
              <a:buNone/>
            </a:pPr>
            <a:r>
              <a:rPr lang="en-US" dirty="0">
                <a:solidFill>
                  <a:srgbClr val="FF0000"/>
                </a:solidFill>
              </a:rPr>
              <a:t>655 </a:t>
            </a:r>
            <a:r>
              <a:rPr lang="en-US" dirty="0" smtClean="0">
                <a:solidFill>
                  <a:srgbClr val="FF0000"/>
                </a:solidFill>
              </a:rPr>
              <a:t>_7  Musicals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Original </a:t>
            </a:r>
            <a:r>
              <a:rPr lang="en-US" dirty="0">
                <a:solidFill>
                  <a:srgbClr val="FF0000"/>
                </a:solidFill>
              </a:rPr>
              <a:t>cast recordings.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88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097" y="3648075"/>
            <a:ext cx="2528888" cy="2528888"/>
          </a:xfrm>
          <a:prstGeom prst="rect">
            <a:avLst/>
          </a:prstGeom>
        </p:spPr>
      </p:pic>
    </p:spTree>
    <p:extLst>
      <p:ext uri="{BB962C8B-B14F-4D97-AF65-F5344CB8AC3E}">
        <p14:creationId xmlns:p14="http://schemas.microsoft.com/office/powerpoint/2010/main" val="11704797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901"/>
            <a:ext cx="10515600" cy="257873"/>
          </a:xfrm>
        </p:spPr>
        <p:txBody>
          <a:bodyPr>
            <a:noAutofit/>
          </a:bodyPr>
          <a:lstStyle/>
          <a:p>
            <a:r>
              <a:rPr lang="en-US" sz="3400" dirty="0" smtClean="0"/>
              <a:t>Music Examples</a:t>
            </a:r>
            <a:endParaRPr lang="en-US" sz="3400" dirty="0"/>
          </a:p>
        </p:txBody>
      </p:sp>
      <p:sp>
        <p:nvSpPr>
          <p:cNvPr id="3" name="Content Placeholder 2"/>
          <p:cNvSpPr>
            <a:spLocks noGrp="1"/>
          </p:cNvSpPr>
          <p:nvPr>
            <p:ph idx="1"/>
          </p:nvPr>
        </p:nvSpPr>
        <p:spPr>
          <a:xfrm>
            <a:off x="838200" y="773724"/>
            <a:ext cx="10827936" cy="6179736"/>
          </a:xfrm>
        </p:spPr>
        <p:txBody>
          <a:bodyPr>
            <a:normAutofit fontScale="70000" lnSpcReduction="20000"/>
          </a:bodyPr>
          <a:lstStyle/>
          <a:p>
            <a:pPr marL="0" indent="0">
              <a:buNone/>
            </a:pPr>
            <a:r>
              <a:rPr lang="en-US" dirty="0" smtClean="0"/>
              <a:t>100 1_  </a:t>
            </a:r>
            <a:r>
              <a:rPr lang="en-US" dirty="0" err="1" smtClean="0"/>
              <a:t>Segall</a:t>
            </a:r>
            <a:r>
              <a:rPr lang="en-US" dirty="0"/>
              <a:t>, Ty, </a:t>
            </a:r>
            <a:r>
              <a:rPr lang="en-US" dirty="0" smtClean="0"/>
              <a:t>$e </a:t>
            </a:r>
            <a:r>
              <a:rPr lang="en-US" dirty="0"/>
              <a:t>composer, </a:t>
            </a:r>
            <a:r>
              <a:rPr lang="en-US" dirty="0" smtClean="0"/>
              <a:t>$e </a:t>
            </a:r>
            <a:r>
              <a:rPr lang="en-US" dirty="0"/>
              <a:t>performer.</a:t>
            </a:r>
          </a:p>
          <a:p>
            <a:pPr marL="0" indent="0">
              <a:buNone/>
            </a:pPr>
            <a:r>
              <a:rPr lang="en-US" dirty="0" smtClean="0"/>
              <a:t>245 10  Ty </a:t>
            </a:r>
            <a:r>
              <a:rPr lang="en-US" dirty="0" err="1"/>
              <a:t>Segall</a:t>
            </a:r>
            <a:r>
              <a:rPr lang="en-US" dirty="0"/>
              <a:t> / </a:t>
            </a:r>
            <a:r>
              <a:rPr lang="en-US" dirty="0" smtClean="0"/>
              <a:t>$c </a:t>
            </a:r>
            <a:r>
              <a:rPr lang="en-US" dirty="0"/>
              <a:t>Ty </a:t>
            </a:r>
            <a:r>
              <a:rPr lang="en-US" dirty="0" err="1"/>
              <a:t>Segall</a:t>
            </a:r>
            <a:r>
              <a:rPr lang="en-US" dirty="0"/>
              <a:t>.</a:t>
            </a:r>
          </a:p>
          <a:p>
            <a:pPr marL="0" indent="0">
              <a:buNone/>
            </a:pPr>
            <a:r>
              <a:rPr lang="en-US" dirty="0"/>
              <a:t>264 </a:t>
            </a:r>
            <a:r>
              <a:rPr lang="en-US" dirty="0" smtClean="0"/>
              <a:t>_1  Chicago</a:t>
            </a:r>
            <a:r>
              <a:rPr lang="en-US" dirty="0"/>
              <a:t>, IL : </a:t>
            </a:r>
            <a:r>
              <a:rPr lang="en-US" dirty="0" smtClean="0"/>
              <a:t>$b </a:t>
            </a:r>
            <a:r>
              <a:rPr lang="en-US" dirty="0"/>
              <a:t>Drag City, </a:t>
            </a:r>
            <a:r>
              <a:rPr lang="en-US" dirty="0" smtClean="0"/>
              <a:t>$c </a:t>
            </a:r>
            <a:r>
              <a:rPr lang="en-US" dirty="0"/>
              <a:t>[2017]</a:t>
            </a:r>
          </a:p>
          <a:p>
            <a:pPr marL="0" indent="0">
              <a:buNone/>
            </a:pPr>
            <a:r>
              <a:rPr lang="en-US" dirty="0"/>
              <a:t>264 </a:t>
            </a:r>
            <a:r>
              <a:rPr lang="en-US" dirty="0" smtClean="0"/>
              <a:t>_4  $c </a:t>
            </a:r>
            <a:r>
              <a:rPr lang="en-US" dirty="0"/>
              <a:t>℗2017</a:t>
            </a:r>
          </a:p>
          <a:p>
            <a:pPr marL="0" indent="0">
              <a:buNone/>
            </a:pPr>
            <a:r>
              <a:rPr lang="en-US" dirty="0"/>
              <a:t>300 </a:t>
            </a:r>
            <a:r>
              <a:rPr lang="en-US" dirty="0" smtClean="0"/>
              <a:t>__  1 </a:t>
            </a:r>
            <a:r>
              <a:rPr lang="en-US" dirty="0"/>
              <a:t>audio disc : </a:t>
            </a:r>
            <a:r>
              <a:rPr lang="en-US" dirty="0" smtClean="0"/>
              <a:t>$b </a:t>
            </a:r>
            <a:r>
              <a:rPr lang="en-US" dirty="0"/>
              <a:t>analog, 33 1/3 rpm, stereo ; </a:t>
            </a:r>
            <a:r>
              <a:rPr lang="en-US" dirty="0" smtClean="0"/>
              <a:t>$c </a:t>
            </a:r>
            <a:r>
              <a:rPr lang="en-US" dirty="0"/>
              <a:t>12 in</a:t>
            </a:r>
            <a:r>
              <a:rPr lang="en-US" dirty="0" smtClean="0"/>
              <a:t>.</a:t>
            </a:r>
          </a:p>
          <a:p>
            <a:pPr marL="0" indent="0">
              <a:buNone/>
            </a:pPr>
            <a:r>
              <a:rPr lang="en-US" dirty="0"/>
              <a:t>340 </a:t>
            </a:r>
            <a:r>
              <a:rPr lang="en-US" dirty="0" smtClean="0"/>
              <a:t>__  </a:t>
            </a:r>
            <a:r>
              <a:rPr lang="en-US" dirty="0"/>
              <a:t>vinyl </a:t>
            </a:r>
            <a:r>
              <a:rPr lang="en-US" dirty="0" smtClean="0"/>
              <a:t>$2 </a:t>
            </a:r>
            <a:r>
              <a:rPr lang="en-US" dirty="0" err="1"/>
              <a:t>rdamat</a:t>
            </a:r>
            <a:endParaRPr lang="en-US" dirty="0"/>
          </a:p>
          <a:p>
            <a:pPr marL="0" indent="0">
              <a:buNone/>
            </a:pPr>
            <a:r>
              <a:rPr lang="en-US" dirty="0"/>
              <a:t>344 </a:t>
            </a:r>
            <a:r>
              <a:rPr lang="en-US" dirty="0" smtClean="0"/>
              <a:t>__  </a:t>
            </a:r>
            <a:r>
              <a:rPr lang="en-US" dirty="0"/>
              <a:t>analog </a:t>
            </a:r>
            <a:r>
              <a:rPr lang="en-US" dirty="0" smtClean="0"/>
              <a:t>$2 </a:t>
            </a:r>
            <a:r>
              <a:rPr lang="en-US" dirty="0" err="1"/>
              <a:t>rdatr</a:t>
            </a:r>
            <a:endParaRPr lang="en-US" dirty="0"/>
          </a:p>
          <a:p>
            <a:pPr marL="0" indent="0">
              <a:buNone/>
            </a:pPr>
            <a:r>
              <a:rPr lang="en-US" dirty="0"/>
              <a:t>344 </a:t>
            </a:r>
            <a:r>
              <a:rPr lang="en-US" dirty="0" smtClean="0"/>
              <a:t>__  $c </a:t>
            </a:r>
            <a:r>
              <a:rPr lang="en-US" dirty="0"/>
              <a:t>33 1/3 rpm</a:t>
            </a:r>
          </a:p>
          <a:p>
            <a:pPr marL="0" indent="0">
              <a:buNone/>
            </a:pPr>
            <a:r>
              <a:rPr lang="en-US" dirty="0"/>
              <a:t>344 </a:t>
            </a:r>
            <a:r>
              <a:rPr lang="en-US" dirty="0" smtClean="0"/>
              <a:t>__  $d </a:t>
            </a:r>
            <a:r>
              <a:rPr lang="en-US" dirty="0"/>
              <a:t>microgroove </a:t>
            </a:r>
            <a:r>
              <a:rPr lang="en-US" dirty="0" smtClean="0"/>
              <a:t>$2 </a:t>
            </a:r>
            <a:r>
              <a:rPr lang="en-US" dirty="0" err="1"/>
              <a:t>rdagw</a:t>
            </a:r>
            <a:endParaRPr lang="en-US" dirty="0"/>
          </a:p>
          <a:p>
            <a:pPr marL="0" indent="0">
              <a:buNone/>
            </a:pPr>
            <a:r>
              <a:rPr lang="en-US" dirty="0"/>
              <a:t>344 </a:t>
            </a:r>
            <a:r>
              <a:rPr lang="en-US" dirty="0" smtClean="0"/>
              <a:t>__  $g </a:t>
            </a:r>
            <a:r>
              <a:rPr lang="en-US" dirty="0"/>
              <a:t>stereo </a:t>
            </a:r>
            <a:r>
              <a:rPr lang="en-US" dirty="0" smtClean="0"/>
              <a:t>$2 </a:t>
            </a:r>
            <a:r>
              <a:rPr lang="en-US" dirty="0" err="1"/>
              <a:t>rdacpc</a:t>
            </a:r>
            <a:endParaRPr lang="en-US" dirty="0"/>
          </a:p>
          <a:p>
            <a:pPr marL="0" indent="0">
              <a:buNone/>
            </a:pPr>
            <a:r>
              <a:rPr lang="en-US" dirty="0" smtClean="0"/>
              <a:t>511 0_  Ty </a:t>
            </a:r>
            <a:r>
              <a:rPr lang="en-US" dirty="0" err="1"/>
              <a:t>Segall</a:t>
            </a:r>
            <a:r>
              <a:rPr lang="en-US" dirty="0"/>
              <a:t>, guitar, vocals ; Emmett Kelly, guitar, vocals ; Mikal Cronin, bass, vocals on "</a:t>
            </a:r>
            <a:r>
              <a:rPr lang="en-US" dirty="0" smtClean="0"/>
              <a:t>Take</a:t>
            </a:r>
          </a:p>
          <a:p>
            <a:pPr marL="0" indent="0">
              <a:buNone/>
            </a:pPr>
            <a:r>
              <a:rPr lang="en-US" dirty="0"/>
              <a:t> </a:t>
            </a:r>
            <a:r>
              <a:rPr lang="en-US" dirty="0" smtClean="0"/>
              <a:t>             care</a:t>
            </a:r>
            <a:r>
              <a:rPr lang="en-US" dirty="0"/>
              <a:t>" ; Charles </a:t>
            </a:r>
            <a:r>
              <a:rPr lang="en-US" dirty="0" err="1"/>
              <a:t>Moothart</a:t>
            </a:r>
            <a:r>
              <a:rPr lang="en-US" dirty="0"/>
              <a:t>, drums, percussion ; Ben </a:t>
            </a:r>
            <a:r>
              <a:rPr lang="en-US" dirty="0" err="1"/>
              <a:t>Boye</a:t>
            </a:r>
            <a:r>
              <a:rPr lang="en-US" dirty="0"/>
              <a:t>, piano, Wurlitzer</a:t>
            </a:r>
            <a:r>
              <a:rPr lang="en-US" dirty="0" smtClean="0"/>
              <a:t>.</a:t>
            </a:r>
          </a:p>
          <a:p>
            <a:pPr marL="0" indent="0">
              <a:buNone/>
            </a:pPr>
            <a:r>
              <a:rPr lang="en-US" dirty="0"/>
              <a:t>650 </a:t>
            </a:r>
            <a:r>
              <a:rPr lang="en-US" dirty="0" smtClean="0"/>
              <a:t>_0  Garage </a:t>
            </a:r>
            <a:r>
              <a:rPr lang="en-US" dirty="0"/>
              <a:t>rock music.</a:t>
            </a:r>
          </a:p>
          <a:p>
            <a:pPr marL="0" indent="0">
              <a:buNone/>
            </a:pPr>
            <a:r>
              <a:rPr lang="en-US" dirty="0"/>
              <a:t>650 </a:t>
            </a:r>
            <a:r>
              <a:rPr lang="en-US" dirty="0" smtClean="0"/>
              <a:t>_0  Alternative </a:t>
            </a:r>
            <a:r>
              <a:rPr lang="en-US" dirty="0"/>
              <a:t>rock music.</a:t>
            </a:r>
          </a:p>
          <a:p>
            <a:pPr marL="0" indent="0">
              <a:buNone/>
            </a:pPr>
            <a:r>
              <a:rPr lang="en-US" dirty="0"/>
              <a:t>650 </a:t>
            </a:r>
            <a:r>
              <a:rPr lang="en-US" dirty="0" smtClean="0"/>
              <a:t>_0  Rock </a:t>
            </a:r>
            <a:r>
              <a:rPr lang="en-US" dirty="0"/>
              <a:t>music </a:t>
            </a:r>
            <a:r>
              <a:rPr lang="en-US" dirty="0" smtClean="0"/>
              <a:t>$y </a:t>
            </a:r>
            <a:r>
              <a:rPr lang="en-US" dirty="0"/>
              <a:t>2011-2020.</a:t>
            </a:r>
          </a:p>
          <a:p>
            <a:pPr marL="0" indent="0">
              <a:buNone/>
            </a:pPr>
            <a:r>
              <a:rPr lang="en-US" dirty="0">
                <a:solidFill>
                  <a:srgbClr val="FF0000"/>
                </a:solidFill>
              </a:rPr>
              <a:t>655 </a:t>
            </a:r>
            <a:r>
              <a:rPr lang="en-US" dirty="0" smtClean="0">
                <a:solidFill>
                  <a:srgbClr val="FF0000"/>
                </a:solidFill>
              </a:rPr>
              <a:t>_7  Garage </a:t>
            </a:r>
            <a:r>
              <a:rPr lang="en-US" dirty="0">
                <a:solidFill>
                  <a:srgbClr val="FF0000"/>
                </a:solidFill>
              </a:rPr>
              <a:t>rock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Alternative </a:t>
            </a:r>
            <a:r>
              <a:rPr lang="en-US" dirty="0">
                <a:solidFill>
                  <a:srgbClr val="FF0000"/>
                </a:solidFill>
              </a:rPr>
              <a:t>rock music.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Songs.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89</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1449" y="348838"/>
            <a:ext cx="3429000" cy="3449003"/>
          </a:xfrm>
          <a:prstGeom prst="rect">
            <a:avLst/>
          </a:prstGeom>
        </p:spPr>
      </p:pic>
    </p:spTree>
    <p:extLst>
      <p:ext uri="{BB962C8B-B14F-4D97-AF65-F5344CB8AC3E}">
        <p14:creationId xmlns:p14="http://schemas.microsoft.com/office/powerpoint/2010/main" val="506270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9</a:t>
            </a:fld>
            <a:endParaRPr lang="en-US"/>
          </a:p>
        </p:txBody>
      </p:sp>
      <p:pic>
        <p:nvPicPr>
          <p:cNvPr id="3" name="Picture 2"/>
          <p:cNvPicPr>
            <a:picLocks noChangeAspect="1"/>
          </p:cNvPicPr>
          <p:nvPr/>
        </p:nvPicPr>
        <p:blipFill>
          <a:blip r:embed="rId3"/>
          <a:stretch>
            <a:fillRect/>
          </a:stretch>
        </p:blipFill>
        <p:spPr>
          <a:xfrm>
            <a:off x="340605" y="-15526"/>
            <a:ext cx="10817352" cy="6873526"/>
          </a:xfrm>
          <a:prstGeom prst="rect">
            <a:avLst/>
          </a:prstGeom>
        </p:spPr>
      </p:pic>
      <p:sp>
        <p:nvSpPr>
          <p:cNvPr id="4" name="Oval 3"/>
          <p:cNvSpPr/>
          <p:nvPr/>
        </p:nvSpPr>
        <p:spPr>
          <a:xfrm>
            <a:off x="4391130" y="2532186"/>
            <a:ext cx="2863780" cy="532562"/>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1912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98304"/>
            <a:ext cx="10515600" cy="227728"/>
          </a:xfrm>
        </p:spPr>
        <p:txBody>
          <a:bodyPr>
            <a:noAutofit/>
          </a:bodyPr>
          <a:lstStyle/>
          <a:p>
            <a:r>
              <a:rPr lang="en-US" sz="2500" dirty="0" smtClean="0"/>
              <a:t>Music Examples</a:t>
            </a:r>
            <a:endParaRPr lang="en-US" sz="2500" dirty="0"/>
          </a:p>
        </p:txBody>
      </p:sp>
      <p:sp>
        <p:nvSpPr>
          <p:cNvPr id="3" name="Content Placeholder 2"/>
          <p:cNvSpPr>
            <a:spLocks noGrp="1"/>
          </p:cNvSpPr>
          <p:nvPr>
            <p:ph idx="1"/>
          </p:nvPr>
        </p:nvSpPr>
        <p:spPr>
          <a:xfrm>
            <a:off x="602901" y="398604"/>
            <a:ext cx="11394831" cy="6170560"/>
          </a:xfrm>
        </p:spPr>
        <p:txBody>
          <a:bodyPr>
            <a:noAutofit/>
          </a:bodyPr>
          <a:lstStyle/>
          <a:p>
            <a:pPr marL="0" indent="0">
              <a:buNone/>
            </a:pPr>
            <a:r>
              <a:rPr lang="en-US" sz="1700" b="1" dirty="0" smtClean="0"/>
              <a:t>245 00  Russian </a:t>
            </a:r>
            <a:r>
              <a:rPr lang="en-US" sz="1700" b="1" dirty="0"/>
              <a:t>music from the 1920s. </a:t>
            </a:r>
            <a:endParaRPr lang="en-US" sz="1700" b="1" dirty="0" smtClean="0"/>
          </a:p>
          <a:p>
            <a:pPr marL="0" indent="0">
              <a:buNone/>
            </a:pPr>
            <a:r>
              <a:rPr lang="en-US" sz="1700" b="1" dirty="0" smtClean="0"/>
              <a:t>505 </a:t>
            </a:r>
            <a:r>
              <a:rPr lang="en-US" sz="1700" b="1" dirty="0"/>
              <a:t>0_ </a:t>
            </a:r>
            <a:r>
              <a:rPr lang="en-US" sz="1700" b="1" dirty="0" smtClean="0"/>
              <a:t> Nocturne </a:t>
            </a:r>
            <a:r>
              <a:rPr lang="en-US" sz="1700" b="1" dirty="0"/>
              <a:t>/ Nikolai </a:t>
            </a:r>
            <a:r>
              <a:rPr lang="en-US" sz="1700" b="1" dirty="0" err="1"/>
              <a:t>Roslavets</a:t>
            </a:r>
            <a:r>
              <a:rPr lang="en-US" sz="1700" b="1" dirty="0"/>
              <a:t> (7:18) -- Rails : op. 16 / Vladimir </a:t>
            </a:r>
            <a:r>
              <a:rPr lang="en-US" sz="1700" b="1" dirty="0" err="1"/>
              <a:t>Deshevov</a:t>
            </a:r>
            <a:r>
              <a:rPr lang="en-US" sz="1700" b="1" dirty="0"/>
              <a:t> (1:05) -- Suite for 2 pianos. March ; Waltz ; </a:t>
            </a:r>
            <a:endParaRPr lang="en-US" sz="1700" b="1" dirty="0" smtClean="0"/>
          </a:p>
          <a:p>
            <a:pPr marL="0" indent="0">
              <a:buNone/>
            </a:pPr>
            <a:r>
              <a:rPr lang="en-US" sz="1700" b="1" dirty="0" smtClean="0"/>
              <a:t>              Humoresque / Leonid </a:t>
            </a:r>
            <a:r>
              <a:rPr lang="en-US" sz="1700" b="1" dirty="0" err="1" smtClean="0"/>
              <a:t>Polovinkin</a:t>
            </a:r>
            <a:r>
              <a:rPr lang="en-US" sz="1700" b="1" dirty="0" smtClean="0"/>
              <a:t> </a:t>
            </a:r>
            <a:r>
              <a:rPr lang="en-US" sz="1700" b="1" dirty="0"/>
              <a:t>(9:58) -- Concerto for bassoon and strings / Lev </a:t>
            </a:r>
            <a:r>
              <a:rPr lang="en-US" sz="1700" b="1" dirty="0" err="1"/>
              <a:t>Knipper</a:t>
            </a:r>
            <a:r>
              <a:rPr lang="en-US" sz="1700" b="1" dirty="0"/>
              <a:t> (17:47) -- Fragments : for </a:t>
            </a:r>
            <a:endParaRPr lang="en-US" sz="1700" b="1" dirty="0" smtClean="0"/>
          </a:p>
          <a:p>
            <a:pPr marL="0" indent="0">
              <a:buNone/>
            </a:pPr>
            <a:r>
              <a:rPr lang="en-US" sz="1700" b="1" dirty="0" smtClean="0"/>
              <a:t>              nonet</a:t>
            </a:r>
            <a:r>
              <a:rPr lang="en-US" sz="1700" b="1" dirty="0"/>
              <a:t>, op. 2 / Alexei </a:t>
            </a:r>
            <a:r>
              <a:rPr lang="en-US" sz="1700" b="1" dirty="0" err="1" smtClean="0"/>
              <a:t>Zhivotov</a:t>
            </a:r>
            <a:r>
              <a:rPr lang="en-US" sz="1700" b="1" dirty="0" smtClean="0"/>
              <a:t> </a:t>
            </a:r>
            <a:r>
              <a:rPr lang="en-US" sz="1700" b="1" dirty="0"/>
              <a:t>(7:43) </a:t>
            </a:r>
            <a:r>
              <a:rPr lang="en-US" sz="1700" b="1" dirty="0" smtClean="0"/>
              <a:t>– Chamber </a:t>
            </a:r>
            <a:r>
              <a:rPr lang="en-US" sz="1700" b="1" dirty="0"/>
              <a:t>symphony in C major, op. 2 / Gavril Popov (32:32).</a:t>
            </a:r>
            <a:endParaRPr lang="en-US" sz="1700" b="1" dirty="0" smtClean="0"/>
          </a:p>
          <a:p>
            <a:pPr marL="0" indent="0">
              <a:buNone/>
            </a:pPr>
            <a:r>
              <a:rPr lang="en-US" sz="1700" b="1" dirty="0" smtClean="0"/>
              <a:t>650 _0  Quintets </a:t>
            </a:r>
            <a:r>
              <a:rPr lang="en-US" sz="1700" b="1" dirty="0"/>
              <a:t>(Harp, oboe, violas (2), </a:t>
            </a:r>
            <a:r>
              <a:rPr lang="en-US" sz="1700" b="1" dirty="0" smtClean="0"/>
              <a:t>cello)</a:t>
            </a:r>
          </a:p>
          <a:p>
            <a:pPr marL="0" indent="0">
              <a:buNone/>
            </a:pPr>
            <a:r>
              <a:rPr lang="en-US" sz="1700" b="1" dirty="0" smtClean="0"/>
              <a:t>650 _0  Piano </a:t>
            </a:r>
            <a:r>
              <a:rPr lang="en-US" sz="1700" b="1" dirty="0"/>
              <a:t>music.</a:t>
            </a:r>
          </a:p>
          <a:p>
            <a:pPr marL="0" indent="0">
              <a:buNone/>
            </a:pPr>
            <a:r>
              <a:rPr lang="en-US" sz="1700" b="1" dirty="0"/>
              <a:t>650 </a:t>
            </a:r>
            <a:r>
              <a:rPr lang="en-US" sz="1700" b="1" dirty="0" smtClean="0"/>
              <a:t>_0  Piano </a:t>
            </a:r>
            <a:r>
              <a:rPr lang="en-US" sz="1700" b="1" dirty="0"/>
              <a:t>music (Pianos (2))</a:t>
            </a:r>
          </a:p>
          <a:p>
            <a:pPr marL="0" indent="0">
              <a:buNone/>
            </a:pPr>
            <a:r>
              <a:rPr lang="en-US" sz="1700" b="1" dirty="0"/>
              <a:t>650 </a:t>
            </a:r>
            <a:r>
              <a:rPr lang="en-US" sz="1700" b="1" dirty="0" smtClean="0"/>
              <a:t>_0  Suites </a:t>
            </a:r>
            <a:r>
              <a:rPr lang="en-US" sz="1700" b="1" dirty="0"/>
              <a:t>(Pianos (2))</a:t>
            </a:r>
          </a:p>
          <a:p>
            <a:pPr marL="0" indent="0">
              <a:buNone/>
            </a:pPr>
            <a:r>
              <a:rPr lang="en-US" sz="1700" b="1" dirty="0"/>
              <a:t>650 </a:t>
            </a:r>
            <a:r>
              <a:rPr lang="en-US" sz="1700" b="1" dirty="0" smtClean="0"/>
              <a:t>_0  Concertos </a:t>
            </a:r>
            <a:r>
              <a:rPr lang="en-US" sz="1700" b="1" dirty="0"/>
              <a:t>(Bassoon with string orchestra)</a:t>
            </a:r>
          </a:p>
          <a:p>
            <a:pPr marL="0" indent="0">
              <a:buNone/>
            </a:pPr>
            <a:r>
              <a:rPr lang="en-US" sz="1700" b="1" dirty="0"/>
              <a:t>650 </a:t>
            </a:r>
            <a:r>
              <a:rPr lang="en-US" sz="1700" b="1" dirty="0" smtClean="0"/>
              <a:t>_0  Nonets </a:t>
            </a:r>
            <a:r>
              <a:rPr lang="en-US" sz="1700" b="1" dirty="0"/>
              <a:t>(Piano, bassoon, clarinet, flute, trombone, violins (2), viola, cello)</a:t>
            </a:r>
          </a:p>
          <a:p>
            <a:pPr marL="0" indent="0">
              <a:buNone/>
            </a:pPr>
            <a:r>
              <a:rPr lang="en-US" sz="1700" b="1" dirty="0"/>
              <a:t>650 </a:t>
            </a:r>
            <a:r>
              <a:rPr lang="en-US" sz="1700" b="1" dirty="0" smtClean="0"/>
              <a:t>_0  Symphonies </a:t>
            </a:r>
            <a:r>
              <a:rPr lang="en-US" sz="1700" b="1" dirty="0"/>
              <a:t>(Instrumental ensemble)</a:t>
            </a:r>
          </a:p>
          <a:p>
            <a:pPr marL="0" indent="0">
              <a:buNone/>
            </a:pPr>
            <a:r>
              <a:rPr lang="en-US" sz="1700" b="1" dirty="0"/>
              <a:t>650 </a:t>
            </a:r>
            <a:r>
              <a:rPr lang="en-US" sz="1700" b="1" dirty="0" smtClean="0"/>
              <a:t>_0  Septets </a:t>
            </a:r>
            <a:r>
              <a:rPr lang="en-US" sz="1700" b="1" dirty="0"/>
              <a:t>(Bassoon, clarinet, flute, trumpet, violin, cello, double bass)</a:t>
            </a:r>
          </a:p>
          <a:p>
            <a:pPr marL="0" indent="0">
              <a:buNone/>
            </a:pPr>
            <a:r>
              <a:rPr lang="en-US" sz="1700" b="1" dirty="0"/>
              <a:t>650 </a:t>
            </a:r>
            <a:r>
              <a:rPr lang="en-US" sz="1700" b="1" dirty="0" smtClean="0"/>
              <a:t>_0  Music $z </a:t>
            </a:r>
            <a:r>
              <a:rPr lang="en-US" sz="1700" b="1" dirty="0"/>
              <a:t>Russia </a:t>
            </a:r>
            <a:r>
              <a:rPr lang="en-US" sz="1700" b="1" dirty="0" smtClean="0"/>
              <a:t>$y </a:t>
            </a:r>
            <a:r>
              <a:rPr lang="en-US" sz="1700" b="1" dirty="0"/>
              <a:t>20th century.</a:t>
            </a:r>
          </a:p>
          <a:p>
            <a:pPr marL="0" indent="0">
              <a:buNone/>
            </a:pPr>
            <a:r>
              <a:rPr lang="en-US" sz="1700" b="1" dirty="0">
                <a:solidFill>
                  <a:srgbClr val="FF0000"/>
                </a:solidFill>
              </a:rPr>
              <a:t>655 </a:t>
            </a:r>
            <a:r>
              <a:rPr lang="en-US" sz="1700" b="1" dirty="0" smtClean="0">
                <a:solidFill>
                  <a:srgbClr val="FF0000"/>
                </a:solidFill>
              </a:rPr>
              <a:t>_7  Art </a:t>
            </a:r>
            <a:r>
              <a:rPr lang="en-US" sz="1700" b="1" dirty="0">
                <a:solidFill>
                  <a:srgbClr val="FF0000"/>
                </a:solidFill>
              </a:rPr>
              <a:t>music.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Chamber </a:t>
            </a:r>
            <a:r>
              <a:rPr lang="en-US" sz="1700" b="1" dirty="0">
                <a:solidFill>
                  <a:srgbClr val="FF0000"/>
                </a:solidFill>
              </a:rPr>
              <a:t>music.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Suites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Concertos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Symphonies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90</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440" y="2500026"/>
            <a:ext cx="3571875" cy="3507581"/>
          </a:xfrm>
          <a:prstGeom prst="rect">
            <a:avLst/>
          </a:prstGeom>
        </p:spPr>
      </p:pic>
    </p:spTree>
    <p:extLst>
      <p:ext uri="{BB962C8B-B14F-4D97-AF65-F5344CB8AC3E}">
        <p14:creationId xmlns:p14="http://schemas.microsoft.com/office/powerpoint/2010/main" val="24340153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813916"/>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a:t>348 </a:t>
            </a:r>
            <a:r>
              <a:rPr lang="en-US" dirty="0" smtClean="0"/>
              <a:t>__  score $2 </a:t>
            </a:r>
            <a:r>
              <a:rPr lang="en-US" dirty="0" err="1" smtClean="0"/>
              <a:t>rdafnm</a:t>
            </a:r>
            <a:endParaRPr lang="en-US" dirty="0" smtClean="0"/>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a:t>
            </a:r>
            <a:r>
              <a:rPr lang="en-US" dirty="0"/>
              <a:t>of 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solidFill>
                  <a:srgbClr val="FF0000"/>
                </a:solidFill>
              </a:rPr>
              <a:t>655 </a:t>
            </a:r>
            <a:r>
              <a:rPr lang="en-US" dirty="0" smtClean="0">
                <a:solidFill>
                  <a:srgbClr val="FF0000"/>
                </a:solidFill>
              </a:rPr>
              <a:t>_7  Jazz</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Methods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Tree>
    <p:extLst>
      <p:ext uri="{BB962C8B-B14F-4D97-AF65-F5344CB8AC3E}">
        <p14:creationId xmlns:p14="http://schemas.microsoft.com/office/powerpoint/2010/main" val="34233006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743578"/>
            <a:ext cx="11384783" cy="6114422"/>
          </a:xfrm>
        </p:spPr>
        <p:txBody>
          <a:bodyPr>
            <a:normAutofit fontScale="70000" lnSpcReduction="20000"/>
          </a:bodyPr>
          <a:lstStyle/>
          <a:p>
            <a:pPr marL="0" indent="0">
              <a:buNone/>
            </a:pPr>
            <a:r>
              <a:rPr lang="en-US" dirty="0" smtClean="0"/>
              <a:t>100 1_  Fauré</a:t>
            </a:r>
            <a:r>
              <a:rPr lang="en-US" dirty="0"/>
              <a:t>, Gabriel, </a:t>
            </a:r>
            <a:r>
              <a:rPr lang="en-US" dirty="0" smtClean="0"/>
              <a:t>$d </a:t>
            </a:r>
            <a:r>
              <a:rPr lang="en-US" dirty="0"/>
              <a:t>1845-1924, </a:t>
            </a:r>
            <a:r>
              <a:rPr lang="en-US" dirty="0" smtClean="0"/>
              <a:t>$e </a:t>
            </a:r>
            <a:r>
              <a:rPr lang="en-US" dirty="0"/>
              <a:t>composer.</a:t>
            </a:r>
          </a:p>
          <a:p>
            <a:pPr marL="0" indent="0">
              <a:buNone/>
            </a:pPr>
            <a:r>
              <a:rPr lang="en-US" dirty="0" smtClean="0"/>
              <a:t>240 10  Instrumental </a:t>
            </a:r>
            <a:r>
              <a:rPr lang="en-US" dirty="0"/>
              <a:t>music. </a:t>
            </a:r>
            <a:r>
              <a:rPr lang="en-US" dirty="0" smtClean="0"/>
              <a:t>$k </a:t>
            </a:r>
            <a:r>
              <a:rPr lang="en-US" dirty="0"/>
              <a:t>Selections</a:t>
            </a:r>
          </a:p>
          <a:p>
            <a:pPr marL="0" indent="0">
              <a:buNone/>
            </a:pPr>
            <a:r>
              <a:rPr lang="en-US" dirty="0" smtClean="0"/>
              <a:t>245 10  Berceuse </a:t>
            </a:r>
            <a:r>
              <a:rPr lang="en-US" dirty="0"/>
              <a:t>pour </a:t>
            </a:r>
            <a:r>
              <a:rPr lang="en-US" dirty="0" err="1"/>
              <a:t>violon</a:t>
            </a:r>
            <a:r>
              <a:rPr lang="en-US" dirty="0"/>
              <a:t> et </a:t>
            </a:r>
            <a:r>
              <a:rPr lang="en-US" dirty="0" err="1"/>
              <a:t>orchestre</a:t>
            </a:r>
            <a:r>
              <a:rPr lang="en-US" dirty="0"/>
              <a:t>, op. 16, N 50b ; </a:t>
            </a:r>
            <a:r>
              <a:rPr lang="en-US" dirty="0" smtClean="0"/>
              <a:t>$b </a:t>
            </a:r>
            <a:r>
              <a:rPr lang="en-US" dirty="0"/>
              <a:t>Ballade pour piano et </a:t>
            </a:r>
            <a:r>
              <a:rPr lang="en-US" dirty="0" err="1"/>
              <a:t>orchestre</a:t>
            </a:r>
            <a:r>
              <a:rPr lang="en-US" dirty="0"/>
              <a:t>, op. 19, N 56b </a:t>
            </a:r>
            <a:r>
              <a:rPr lang="en-US" dirty="0" smtClean="0"/>
              <a:t>;</a:t>
            </a:r>
          </a:p>
          <a:p>
            <a:pPr marL="0" indent="0">
              <a:buNone/>
            </a:pPr>
            <a:r>
              <a:rPr lang="en-US" dirty="0" smtClean="0"/>
              <a:t>              </a:t>
            </a:r>
            <a:r>
              <a:rPr lang="en-US" dirty="0" err="1" smtClean="0"/>
              <a:t>Élégie</a:t>
            </a:r>
            <a:r>
              <a:rPr lang="en-US" dirty="0" smtClean="0"/>
              <a:t> </a:t>
            </a:r>
            <a:r>
              <a:rPr lang="en-US" dirty="0"/>
              <a:t>pour </a:t>
            </a:r>
            <a:r>
              <a:rPr lang="en-US" dirty="0" err="1"/>
              <a:t>violoncelle</a:t>
            </a:r>
            <a:r>
              <a:rPr lang="en-US" dirty="0"/>
              <a:t> et </a:t>
            </a:r>
            <a:r>
              <a:rPr lang="en-US" dirty="0" err="1"/>
              <a:t>orchestre</a:t>
            </a:r>
            <a:r>
              <a:rPr lang="en-US" dirty="0"/>
              <a:t>, op 24, N 66b ; Romance pour </a:t>
            </a:r>
            <a:r>
              <a:rPr lang="en-US" dirty="0" err="1"/>
              <a:t>violon</a:t>
            </a:r>
            <a:r>
              <a:rPr lang="en-US" dirty="0"/>
              <a:t> et </a:t>
            </a:r>
            <a:r>
              <a:rPr lang="en-US" dirty="0" err="1"/>
              <a:t>orchestre</a:t>
            </a:r>
            <a:r>
              <a:rPr lang="en-US" dirty="0"/>
              <a:t>, op. 28, N 71b </a:t>
            </a:r>
            <a:r>
              <a:rPr lang="en-US" dirty="0" smtClean="0"/>
              <a:t>;</a:t>
            </a:r>
          </a:p>
          <a:p>
            <a:pPr marL="0" indent="0">
              <a:buNone/>
            </a:pPr>
            <a:r>
              <a:rPr lang="en-US" dirty="0"/>
              <a:t> </a:t>
            </a:r>
            <a:r>
              <a:rPr lang="en-US" dirty="0" smtClean="0"/>
              <a:t>             </a:t>
            </a:r>
            <a:r>
              <a:rPr lang="en-US" dirty="0" err="1" smtClean="0"/>
              <a:t>Fantaisie</a:t>
            </a:r>
            <a:r>
              <a:rPr lang="en-US" dirty="0" smtClean="0"/>
              <a:t> </a:t>
            </a:r>
            <a:r>
              <a:rPr lang="en-US" dirty="0"/>
              <a:t>pour piano et </a:t>
            </a:r>
            <a:r>
              <a:rPr lang="en-US" dirty="0" err="1"/>
              <a:t>orchestre</a:t>
            </a:r>
            <a:r>
              <a:rPr lang="en-US" dirty="0"/>
              <a:t>, op. 111, N 184b ; Concerto pour </a:t>
            </a:r>
            <a:r>
              <a:rPr lang="en-US" dirty="0" err="1"/>
              <a:t>violon</a:t>
            </a:r>
            <a:r>
              <a:rPr lang="en-US" dirty="0"/>
              <a:t> et </a:t>
            </a:r>
            <a:r>
              <a:rPr lang="en-US" dirty="0" err="1"/>
              <a:t>orchestre</a:t>
            </a:r>
            <a:r>
              <a:rPr lang="en-US" dirty="0"/>
              <a:t>, op. 14, N 47 </a:t>
            </a:r>
            <a:r>
              <a:rPr lang="en-US" dirty="0" smtClean="0"/>
              <a:t>/</a:t>
            </a:r>
          </a:p>
          <a:p>
            <a:pPr marL="0" indent="0">
              <a:buNone/>
            </a:pPr>
            <a:r>
              <a:rPr lang="en-US" dirty="0"/>
              <a:t> </a:t>
            </a:r>
            <a:r>
              <a:rPr lang="en-US" dirty="0" smtClean="0"/>
              <a:t>             $c </a:t>
            </a:r>
            <a:r>
              <a:rPr lang="en-US" dirty="0"/>
              <a:t>Gabriel Fauré ; </a:t>
            </a:r>
            <a:r>
              <a:rPr lang="en-US" dirty="0" err="1"/>
              <a:t>éditées</a:t>
            </a:r>
            <a:r>
              <a:rPr lang="en-US" dirty="0"/>
              <a:t> par Peter </a:t>
            </a:r>
            <a:r>
              <a:rPr lang="en-US" dirty="0" err="1"/>
              <a:t>Jost</a:t>
            </a:r>
            <a:r>
              <a:rPr lang="en-US" dirty="0" smtClean="0"/>
              <a:t>.</a:t>
            </a:r>
          </a:p>
          <a:p>
            <a:pPr marL="0" indent="0">
              <a:buNone/>
            </a:pPr>
            <a:r>
              <a:rPr lang="fr-FR" dirty="0" smtClean="0"/>
              <a:t>300 __  1 </a:t>
            </a:r>
            <a:r>
              <a:rPr lang="fr-FR" dirty="0"/>
              <a:t>score (lxii, 278 pages) : facsimiles ; </a:t>
            </a:r>
            <a:r>
              <a:rPr lang="fr-FR" dirty="0" smtClean="0"/>
              <a:t>$c </a:t>
            </a:r>
            <a:r>
              <a:rPr lang="fr-FR" dirty="0"/>
              <a:t>33 cm</a:t>
            </a:r>
            <a:r>
              <a:rPr lang="fr-FR" dirty="0" smtClean="0"/>
              <a:t>.</a:t>
            </a:r>
          </a:p>
          <a:p>
            <a:pPr marL="0" indent="0">
              <a:buNone/>
            </a:pPr>
            <a:r>
              <a:rPr lang="fr-FR" dirty="0" smtClean="0"/>
              <a:t>500 __  </a:t>
            </a:r>
            <a:r>
              <a:rPr lang="en-US" dirty="0" smtClean="0"/>
              <a:t>The </a:t>
            </a:r>
            <a:r>
              <a:rPr lang="en-US" dirty="0"/>
              <a:t>1st and 4th works originally for violin and piano; the 3rd work originally for cello and piano</a:t>
            </a:r>
            <a:r>
              <a:rPr lang="en-US" dirty="0" smtClean="0"/>
              <a:t>.</a:t>
            </a:r>
          </a:p>
          <a:p>
            <a:pPr marL="0" indent="0">
              <a:buNone/>
            </a:pPr>
            <a:r>
              <a:rPr lang="en-US" dirty="0"/>
              <a:t>650 </a:t>
            </a:r>
            <a:r>
              <a:rPr lang="en-US" dirty="0" smtClean="0"/>
              <a:t>_0  Violin </a:t>
            </a:r>
            <a:r>
              <a:rPr lang="en-US" dirty="0"/>
              <a:t>with orchestra, Arranged </a:t>
            </a:r>
            <a:r>
              <a:rPr lang="en-US" dirty="0" smtClean="0"/>
              <a:t>$v </a:t>
            </a:r>
            <a:r>
              <a:rPr lang="en-US" dirty="0"/>
              <a:t>Scores.</a:t>
            </a:r>
          </a:p>
          <a:p>
            <a:pPr marL="0" indent="0">
              <a:buNone/>
            </a:pPr>
            <a:r>
              <a:rPr lang="en-US" dirty="0"/>
              <a:t>650 </a:t>
            </a:r>
            <a:r>
              <a:rPr lang="en-US" dirty="0" smtClean="0"/>
              <a:t>_0  Ballades </a:t>
            </a:r>
            <a:r>
              <a:rPr lang="en-US" dirty="0"/>
              <a:t>(Instrumental music) </a:t>
            </a:r>
            <a:r>
              <a:rPr lang="en-US" dirty="0" smtClean="0"/>
              <a:t>$v </a:t>
            </a:r>
            <a:r>
              <a:rPr lang="en-US" dirty="0"/>
              <a:t>Scores.</a:t>
            </a:r>
          </a:p>
          <a:p>
            <a:pPr marL="0" indent="0">
              <a:buNone/>
            </a:pPr>
            <a:r>
              <a:rPr lang="en-US" dirty="0"/>
              <a:t>650 </a:t>
            </a:r>
            <a:r>
              <a:rPr lang="en-US" dirty="0" smtClean="0"/>
              <a:t>_0  Piano </a:t>
            </a:r>
            <a:r>
              <a:rPr lang="en-US" dirty="0"/>
              <a:t>with orchestra </a:t>
            </a:r>
            <a:r>
              <a:rPr lang="en-US" dirty="0" smtClean="0"/>
              <a:t>$v </a:t>
            </a:r>
            <a:r>
              <a:rPr lang="en-US" dirty="0"/>
              <a:t>Scores.</a:t>
            </a:r>
          </a:p>
          <a:p>
            <a:pPr marL="0" indent="0">
              <a:buNone/>
            </a:pPr>
            <a:r>
              <a:rPr lang="en-US" dirty="0"/>
              <a:t>650 </a:t>
            </a:r>
            <a:r>
              <a:rPr lang="en-US" dirty="0" smtClean="0"/>
              <a:t>_0  Cello </a:t>
            </a:r>
            <a:r>
              <a:rPr lang="en-US" dirty="0"/>
              <a:t>with orchestra, Arranged </a:t>
            </a:r>
            <a:r>
              <a:rPr lang="en-US" dirty="0" smtClean="0"/>
              <a:t>$v </a:t>
            </a:r>
            <a:r>
              <a:rPr lang="en-US" dirty="0"/>
              <a:t>Scores.</a:t>
            </a:r>
          </a:p>
          <a:p>
            <a:pPr marL="0" indent="0">
              <a:buNone/>
            </a:pPr>
            <a:r>
              <a:rPr lang="en-US" dirty="0"/>
              <a:t>650 </a:t>
            </a:r>
            <a:r>
              <a:rPr lang="en-US" dirty="0" smtClean="0"/>
              <a:t>_0  Concertos </a:t>
            </a:r>
            <a:r>
              <a:rPr lang="en-US" dirty="0"/>
              <a:t>(Violin) </a:t>
            </a:r>
            <a:r>
              <a:rPr lang="en-US" dirty="0" smtClean="0"/>
              <a:t>$v </a:t>
            </a:r>
            <a:r>
              <a:rPr lang="en-US" dirty="0"/>
              <a:t>Scores.</a:t>
            </a:r>
          </a:p>
          <a:p>
            <a:pPr marL="0" indent="0">
              <a:buNone/>
            </a:pPr>
            <a:r>
              <a:rPr lang="en-US" dirty="0">
                <a:solidFill>
                  <a:srgbClr val="FF0000"/>
                </a:solidFill>
              </a:rPr>
              <a:t>655 </a:t>
            </a:r>
            <a:r>
              <a:rPr lang="en-US" dirty="0" smtClean="0">
                <a:solidFill>
                  <a:srgbClr val="FF0000"/>
                </a:solidFill>
              </a:rPr>
              <a:t>_7  Art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1st, 3rd-4th works: </a:t>
            </a:r>
            <a:r>
              <a:rPr lang="en-US" dirty="0" smtClean="0">
                <a:solidFill>
                  <a:srgbClr val="FF0000"/>
                </a:solidFill>
              </a:rPr>
              <a:t>$a </a:t>
            </a:r>
            <a:r>
              <a:rPr lang="en-US" dirty="0">
                <a:solidFill>
                  <a:srgbClr val="FF0000"/>
                </a:solidFill>
              </a:rPr>
              <a:t>Arrangements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2nd work: </a:t>
            </a:r>
            <a:r>
              <a:rPr lang="en-US" dirty="0" smtClean="0">
                <a:solidFill>
                  <a:srgbClr val="FF0000"/>
                </a:solidFill>
              </a:rPr>
              <a:t>$a </a:t>
            </a:r>
            <a:r>
              <a:rPr lang="en-US" dirty="0">
                <a:solidFill>
                  <a:srgbClr val="FF0000"/>
                </a:solidFill>
              </a:rPr>
              <a:t>Ballades (Instrumental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6th work: </a:t>
            </a:r>
            <a:r>
              <a:rPr lang="en-US" dirty="0" smtClean="0">
                <a:solidFill>
                  <a:srgbClr val="FF0000"/>
                </a:solidFill>
              </a:rPr>
              <a:t>$a </a:t>
            </a:r>
            <a:r>
              <a:rPr lang="en-US" dirty="0">
                <a:solidFill>
                  <a:srgbClr val="FF0000"/>
                </a:solidFill>
              </a:rPr>
              <a:t>Concertos.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668" y="3549580"/>
            <a:ext cx="1920240" cy="2880360"/>
          </a:xfrm>
          <a:prstGeom prst="rect">
            <a:avLst/>
          </a:prstGeom>
        </p:spPr>
      </p:pic>
    </p:spTree>
    <p:extLst>
      <p:ext uri="{BB962C8B-B14F-4D97-AF65-F5344CB8AC3E}">
        <p14:creationId xmlns:p14="http://schemas.microsoft.com/office/powerpoint/2010/main" val="27381274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743578"/>
            <a:ext cx="11495315" cy="6114422"/>
          </a:xfrm>
        </p:spPr>
        <p:txBody>
          <a:bodyPr>
            <a:normAutofit/>
          </a:bodyPr>
          <a:lstStyle/>
          <a:p>
            <a:pPr marL="0" indent="0">
              <a:buNone/>
            </a:pPr>
            <a:r>
              <a:rPr lang="en-US" sz="2600" dirty="0" smtClean="0"/>
              <a:t>245 00  Lady </a:t>
            </a:r>
            <a:r>
              <a:rPr lang="en-US" sz="2600" dirty="0"/>
              <a:t>Gaga saga : </a:t>
            </a:r>
            <a:r>
              <a:rPr lang="en-US" sz="2600" dirty="0" smtClean="0"/>
              <a:t>$b </a:t>
            </a:r>
            <a:r>
              <a:rPr lang="en-US" sz="2600" dirty="0"/>
              <a:t>bassoon quartet medley.</a:t>
            </a:r>
          </a:p>
          <a:p>
            <a:pPr marL="0" indent="0">
              <a:buNone/>
            </a:pPr>
            <a:r>
              <a:rPr lang="en-US" sz="2600" dirty="0" smtClean="0"/>
              <a:t>300 __  1 </a:t>
            </a:r>
            <a:r>
              <a:rPr lang="en-US" sz="2600" dirty="0"/>
              <a:t>score (8 pages) + 4 parts ; </a:t>
            </a:r>
            <a:r>
              <a:rPr lang="en-US" sz="2600" dirty="0" smtClean="0"/>
              <a:t>$c </a:t>
            </a:r>
            <a:r>
              <a:rPr lang="en-US" sz="2600" dirty="0"/>
              <a:t>28 </a:t>
            </a:r>
            <a:r>
              <a:rPr lang="en-US" sz="2600" dirty="0" smtClean="0"/>
              <a:t>cm.</a:t>
            </a:r>
          </a:p>
          <a:p>
            <a:pPr marL="0" indent="0">
              <a:buNone/>
            </a:pPr>
            <a:r>
              <a:rPr lang="en-US" sz="2600" dirty="0"/>
              <a:t>348 </a:t>
            </a:r>
            <a:r>
              <a:rPr lang="en-US" sz="2600" dirty="0" smtClean="0"/>
              <a:t>__  score $a </a:t>
            </a:r>
            <a:r>
              <a:rPr lang="en-US" sz="2600" dirty="0"/>
              <a:t>part </a:t>
            </a:r>
            <a:r>
              <a:rPr lang="en-US" sz="2600" dirty="0" smtClean="0"/>
              <a:t>$2 </a:t>
            </a:r>
            <a:r>
              <a:rPr lang="en-US" sz="2600" dirty="0" err="1" smtClean="0"/>
              <a:t>rdafnm</a:t>
            </a:r>
            <a:endParaRPr lang="en-US" sz="2600" dirty="0" smtClean="0"/>
          </a:p>
          <a:p>
            <a:pPr marL="0" indent="0">
              <a:buNone/>
            </a:pPr>
            <a:r>
              <a:rPr lang="en-US" sz="2600" dirty="0"/>
              <a:t>500 __ </a:t>
            </a:r>
            <a:r>
              <a:rPr lang="en-US" sz="2600" dirty="0" smtClean="0"/>
              <a:t> A </a:t>
            </a:r>
            <a:r>
              <a:rPr lang="en-US" sz="2600" dirty="0"/>
              <a:t>medley of songs made famous by Lady Gaga, </a:t>
            </a:r>
            <a:r>
              <a:rPr lang="en-US" sz="2600" dirty="0" smtClean="0"/>
              <a:t>including "Telephone,“</a:t>
            </a:r>
          </a:p>
          <a:p>
            <a:pPr marL="0" indent="0">
              <a:buNone/>
            </a:pPr>
            <a:r>
              <a:rPr lang="en-US" sz="2600" dirty="0"/>
              <a:t>	</a:t>
            </a:r>
            <a:r>
              <a:rPr lang="en-US" sz="2600" dirty="0" smtClean="0"/>
              <a:t>  "</a:t>
            </a:r>
            <a:r>
              <a:rPr lang="en-US" sz="2600" dirty="0"/>
              <a:t>Poker </a:t>
            </a:r>
            <a:r>
              <a:rPr lang="en-US" sz="2600" dirty="0" smtClean="0"/>
              <a:t>face," </a:t>
            </a:r>
            <a:r>
              <a:rPr lang="en-US" sz="2600" dirty="0"/>
              <a:t>and "Bad </a:t>
            </a:r>
            <a:r>
              <a:rPr lang="en-US" sz="2600" dirty="0" smtClean="0"/>
              <a:t>romance," </a:t>
            </a:r>
            <a:r>
              <a:rPr lang="en-US" sz="2600" dirty="0"/>
              <a:t>arranged for </a:t>
            </a:r>
            <a:r>
              <a:rPr lang="en-US" sz="2600" dirty="0" smtClean="0"/>
              <a:t>bassoon quartet</a:t>
            </a:r>
            <a:r>
              <a:rPr lang="en-US" sz="2600" dirty="0"/>
              <a:t>.</a:t>
            </a:r>
          </a:p>
          <a:p>
            <a:pPr marL="0" indent="0">
              <a:buNone/>
            </a:pPr>
            <a:r>
              <a:rPr lang="en-US" sz="2600" dirty="0"/>
              <a:t>650 </a:t>
            </a:r>
            <a:r>
              <a:rPr lang="en-US" sz="2600" dirty="0" smtClean="0"/>
              <a:t>_0  Woodwind </a:t>
            </a:r>
            <a:r>
              <a:rPr lang="en-US" sz="2600" dirty="0"/>
              <a:t>quartets (Bassoons (4)), Arranged </a:t>
            </a:r>
            <a:r>
              <a:rPr lang="en-US" sz="2600" dirty="0" smtClean="0"/>
              <a:t>$v </a:t>
            </a:r>
            <a:r>
              <a:rPr lang="en-US" sz="2600" dirty="0"/>
              <a:t>Scores and parts.</a:t>
            </a:r>
          </a:p>
          <a:p>
            <a:pPr marL="0" indent="0">
              <a:buNone/>
            </a:pPr>
            <a:r>
              <a:rPr lang="en-US" sz="2600" dirty="0">
                <a:solidFill>
                  <a:srgbClr val="FF0000"/>
                </a:solidFill>
              </a:rPr>
              <a:t>655 </a:t>
            </a:r>
            <a:r>
              <a:rPr lang="en-US" sz="2600" dirty="0" smtClean="0">
                <a:solidFill>
                  <a:srgbClr val="FF0000"/>
                </a:solidFill>
              </a:rPr>
              <a:t>_7  Popular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Chamber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smtClean="0">
                <a:solidFill>
                  <a:srgbClr val="FF0000"/>
                </a:solidFill>
              </a:rPr>
              <a:t>655 _7  Medleys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Arrangements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Scores</a:t>
            </a:r>
            <a:r>
              <a:rPr lang="en-US" sz="2600" dirty="0">
                <a:solidFill>
                  <a:srgbClr val="FF0000"/>
                </a:solidFill>
              </a:rPr>
              <a:t>.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Parts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516" y="3642970"/>
            <a:ext cx="2468880" cy="3215030"/>
          </a:xfrm>
          <a:prstGeom prst="rect">
            <a:avLst/>
          </a:prstGeom>
        </p:spPr>
      </p:pic>
    </p:spTree>
    <p:extLst>
      <p:ext uri="{BB962C8B-B14F-4D97-AF65-F5344CB8AC3E}">
        <p14:creationId xmlns:p14="http://schemas.microsoft.com/office/powerpoint/2010/main" val="32721558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Cartographic Materials</a:t>
            </a:r>
            <a:endParaRPr lang="en-US" dirty="0"/>
          </a:p>
        </p:txBody>
      </p:sp>
      <p:sp>
        <p:nvSpPr>
          <p:cNvPr id="3" name="Content Placeholder 2"/>
          <p:cNvSpPr>
            <a:spLocks noGrp="1"/>
          </p:cNvSpPr>
          <p:nvPr>
            <p:ph idx="1"/>
          </p:nvPr>
        </p:nvSpPr>
        <p:spPr>
          <a:xfrm>
            <a:off x="838200" y="1825624"/>
            <a:ext cx="10515600" cy="4756045"/>
          </a:xfrm>
        </p:spPr>
        <p:txBody>
          <a:bodyPr>
            <a:normAutofit/>
          </a:bodyPr>
          <a:lstStyle/>
          <a:p>
            <a:r>
              <a:rPr lang="en-US" dirty="0" smtClean="0"/>
              <a:t>LCGFT Manual: No separate instruction sheet for these materials</a:t>
            </a:r>
          </a:p>
          <a:p>
            <a:r>
              <a:rPr lang="en-US" i="1" dirty="0"/>
              <a:t>Cartographic Resources </a:t>
            </a:r>
            <a:r>
              <a:rPr lang="en-US" i="1" dirty="0" smtClean="0"/>
              <a:t>Manual</a:t>
            </a:r>
            <a:r>
              <a:rPr lang="en-US" dirty="0" smtClean="0"/>
              <a:t> (2016) available through Cataloger’s Desktop</a:t>
            </a:r>
          </a:p>
          <a:p>
            <a:pPr lvl="1"/>
            <a:r>
              <a:rPr lang="en-US" dirty="0" smtClean="0"/>
              <a:t>Replaces LC’s </a:t>
            </a:r>
            <a:r>
              <a:rPr lang="en-US" i="1" dirty="0"/>
              <a:t>Map Cataloging </a:t>
            </a:r>
            <a:r>
              <a:rPr lang="en-US" i="1" dirty="0" smtClean="0"/>
              <a:t>Manual</a:t>
            </a:r>
          </a:p>
          <a:p>
            <a:pPr lvl="1"/>
            <a:r>
              <a:rPr lang="en-US" dirty="0" smtClean="0"/>
              <a:t>Chapter 4.</a:t>
            </a:r>
            <a:r>
              <a:rPr lang="en-US" i="1" dirty="0" smtClean="0"/>
              <a:t> </a:t>
            </a:r>
            <a:r>
              <a:rPr lang="en-US" dirty="0"/>
              <a:t>Subject </a:t>
            </a:r>
            <a:r>
              <a:rPr lang="en-US" dirty="0" smtClean="0"/>
              <a:t>Access:</a:t>
            </a:r>
          </a:p>
          <a:p>
            <a:pPr lvl="2"/>
            <a:r>
              <a:rPr lang="en-US" dirty="0"/>
              <a:t>Assign at least one genre form heading for all cartographic materials. Assign a more specific applicable heading or headings in preference to a general one, that is, </a:t>
            </a:r>
            <a:r>
              <a:rPr lang="en-US" b="1" dirty="0"/>
              <a:t>Road maps</a:t>
            </a:r>
            <a:r>
              <a:rPr lang="en-US" dirty="0"/>
              <a:t> rather than </a:t>
            </a:r>
            <a:r>
              <a:rPr lang="en-US" b="1" dirty="0"/>
              <a:t>Maps</a:t>
            </a:r>
            <a:r>
              <a:rPr lang="en-US" i="1" dirty="0" smtClean="0"/>
              <a:t>.</a:t>
            </a:r>
          </a:p>
          <a:p>
            <a:pPr lvl="2"/>
            <a:r>
              <a:rPr lang="en-US" dirty="0"/>
              <a:t>There is no set order for genre form headings for maps. </a:t>
            </a:r>
            <a:endParaRPr lang="en-US" dirty="0" smtClean="0"/>
          </a:p>
          <a:p>
            <a:pPr lvl="2"/>
            <a:r>
              <a:rPr lang="en-US" dirty="0"/>
              <a:t>However, for other cartographic materials, the first heading should be specific to the medium, such as </a:t>
            </a:r>
            <a:r>
              <a:rPr lang="en-US" b="1" dirty="0"/>
              <a:t>Atlases</a:t>
            </a:r>
            <a:r>
              <a:rPr lang="en-US" i="1" dirty="0"/>
              <a:t>, </a:t>
            </a:r>
            <a:r>
              <a:rPr lang="en-US" b="1" dirty="0"/>
              <a:t>World atlases</a:t>
            </a:r>
            <a:r>
              <a:rPr lang="en-US" i="1" dirty="0"/>
              <a:t>, </a:t>
            </a:r>
            <a:r>
              <a:rPr lang="en-US" b="1" dirty="0"/>
              <a:t>Globes</a:t>
            </a:r>
            <a:r>
              <a:rPr lang="en-US" i="1" dirty="0"/>
              <a:t>,</a:t>
            </a:r>
            <a:r>
              <a:rPr lang="en-US" dirty="0"/>
              <a:t> or </a:t>
            </a:r>
            <a:r>
              <a:rPr lang="en-US" b="1" dirty="0"/>
              <a:t>Relief models</a:t>
            </a:r>
            <a:r>
              <a:rPr lang="en-US" dirty="0"/>
              <a:t>. This heading can then be followed, in no set order, by any another headings that apply, such as </a:t>
            </a:r>
            <a:r>
              <a:rPr lang="en-US" b="1" dirty="0"/>
              <a:t>Physical maps </a:t>
            </a:r>
            <a:r>
              <a:rPr lang="en-US" dirty="0"/>
              <a:t>or </a:t>
            </a:r>
            <a:r>
              <a:rPr lang="en-US" b="1" dirty="0"/>
              <a:t>Road maps</a:t>
            </a:r>
            <a:r>
              <a:rPr lang="en-US" dirty="0"/>
              <a:t>. </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94</a:t>
            </a:fld>
            <a:endParaRPr lang="en-US"/>
          </a:p>
        </p:txBody>
      </p:sp>
    </p:spTree>
    <p:extLst>
      <p:ext uri="{BB962C8B-B14F-4D97-AF65-F5344CB8AC3E}">
        <p14:creationId xmlns:p14="http://schemas.microsoft.com/office/powerpoint/2010/main" val="10291109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8840"/>
          </a:xfrm>
        </p:spPr>
        <p:txBody>
          <a:bodyPr>
            <a:normAutofit fontScale="90000"/>
          </a:bodyPr>
          <a:lstStyle/>
          <a:p>
            <a:r>
              <a:rPr lang="en-US" dirty="0" smtClean="0"/>
              <a:t>Cartographic Materials</a:t>
            </a:r>
            <a:endParaRPr lang="en-US" dirty="0"/>
          </a:p>
        </p:txBody>
      </p:sp>
      <p:sp>
        <p:nvSpPr>
          <p:cNvPr id="3" name="Content Placeholder 2"/>
          <p:cNvSpPr>
            <a:spLocks noGrp="1"/>
          </p:cNvSpPr>
          <p:nvPr>
            <p:ph idx="1"/>
          </p:nvPr>
        </p:nvSpPr>
        <p:spPr>
          <a:xfrm>
            <a:off x="838200" y="1045029"/>
            <a:ext cx="10515600" cy="5812971"/>
          </a:xfrm>
        </p:spPr>
        <p:txBody>
          <a:bodyPr>
            <a:normAutofit/>
          </a:bodyPr>
          <a:lstStyle/>
          <a:p>
            <a:r>
              <a:rPr lang="en-US" i="1" dirty="0" smtClean="0"/>
              <a:t>Cartographic </a:t>
            </a:r>
            <a:r>
              <a:rPr lang="en-US" i="1" dirty="0"/>
              <a:t>Resources </a:t>
            </a:r>
            <a:r>
              <a:rPr lang="en-US" i="1" dirty="0" smtClean="0"/>
              <a:t>Manual</a:t>
            </a:r>
            <a:r>
              <a:rPr lang="en-US" dirty="0" smtClean="0"/>
              <a:t> (2016) available through Cataloger’s Desktop</a:t>
            </a:r>
          </a:p>
          <a:p>
            <a:pPr lvl="1"/>
            <a:r>
              <a:rPr lang="en-US" dirty="0" smtClean="0"/>
              <a:t>Chapter 4.</a:t>
            </a:r>
            <a:r>
              <a:rPr lang="en-US" i="1" dirty="0" smtClean="0"/>
              <a:t> </a:t>
            </a:r>
            <a:r>
              <a:rPr lang="en-US" dirty="0"/>
              <a:t>Subject </a:t>
            </a:r>
            <a:r>
              <a:rPr lang="en-US" dirty="0" smtClean="0"/>
              <a:t>Access:</a:t>
            </a:r>
          </a:p>
          <a:p>
            <a:pPr lvl="2"/>
            <a:r>
              <a:rPr lang="en-US" dirty="0"/>
              <a:t>A subsidiary map mentioned in a title, subtitle, or cover, even if not indexed, frequently receives a subject or </a:t>
            </a:r>
            <a:r>
              <a:rPr lang="en-US" dirty="0" smtClean="0"/>
              <a:t>genre/form</a:t>
            </a:r>
            <a:r>
              <a:rPr lang="en-US" dirty="0"/>
              <a:t> tracing depending on prominence, detail, typography, or other factors</a:t>
            </a:r>
            <a:r>
              <a:rPr lang="en-US" dirty="0" smtClean="0"/>
              <a:t>.</a:t>
            </a:r>
          </a:p>
          <a:p>
            <a:pPr lvl="2"/>
            <a:r>
              <a:rPr lang="en-US" dirty="0"/>
              <a:t>Subsidiary maps, especially insets, which portray a specific subject frequently receive subject or </a:t>
            </a:r>
            <a:r>
              <a:rPr lang="en-US" dirty="0" smtClean="0"/>
              <a:t>genre/form </a:t>
            </a:r>
            <a:r>
              <a:rPr lang="en-US" dirty="0"/>
              <a:t>tracings, whether or not they are </a:t>
            </a:r>
            <a:r>
              <a:rPr lang="en-US" dirty="0" smtClean="0"/>
              <a:t>indexed.</a:t>
            </a:r>
          </a:p>
          <a:p>
            <a:pPr lvl="2"/>
            <a:r>
              <a:rPr lang="en-US" dirty="0" smtClean="0"/>
              <a:t>The genre/form </a:t>
            </a:r>
            <a:r>
              <a:rPr lang="en-US" dirty="0"/>
              <a:t>headings </a:t>
            </a:r>
            <a:r>
              <a:rPr lang="en-US" b="1" dirty="0"/>
              <a:t>Maps</a:t>
            </a:r>
            <a:r>
              <a:rPr lang="en-US" dirty="0"/>
              <a:t>, </a:t>
            </a:r>
            <a:r>
              <a:rPr lang="en-US" b="1" dirty="0"/>
              <a:t>Tourist maps</a:t>
            </a:r>
            <a:r>
              <a:rPr lang="en-US" dirty="0"/>
              <a:t>, and </a:t>
            </a:r>
            <a:r>
              <a:rPr lang="en-US" b="1" dirty="0"/>
              <a:t>Road maps</a:t>
            </a:r>
            <a:r>
              <a:rPr lang="en-US" dirty="0"/>
              <a:t> are all considered general headings, and the maps to which they apply are considered general </a:t>
            </a:r>
            <a:r>
              <a:rPr lang="en-US" dirty="0" smtClean="0"/>
              <a:t>maps</a:t>
            </a:r>
            <a:r>
              <a:rPr lang="en-US" dirty="0"/>
              <a:t>. The use of two of the three general headings on the same work should be explained by the title, alternate title, series, or overall publishers’ intent, often clarified by a shows note</a:t>
            </a:r>
            <a:r>
              <a:rPr lang="en-US" dirty="0" smtClean="0"/>
              <a:t>.</a:t>
            </a:r>
          </a:p>
          <a:p>
            <a:pPr marL="0" indent="0">
              <a:buNone/>
            </a:pPr>
            <a:r>
              <a:rPr lang="en-US" dirty="0" smtClean="0"/>
              <a:t>	   </a:t>
            </a:r>
            <a:r>
              <a:rPr lang="en-US" sz="1800" dirty="0" smtClean="0"/>
              <a:t>Title</a:t>
            </a:r>
            <a:r>
              <a:rPr lang="en-US" sz="1800" dirty="0"/>
              <a:t>: Tourist map of Britain</a:t>
            </a:r>
            <a:r>
              <a:rPr lang="en-US" sz="1800" dirty="0" smtClean="0"/>
              <a:t>.		</a:t>
            </a:r>
            <a:r>
              <a:rPr lang="en-US" sz="1800" dirty="0"/>
              <a:t>Title: Tourist road map of Britain.</a:t>
            </a:r>
          </a:p>
          <a:p>
            <a:pPr marL="0" indent="0">
              <a:buNone/>
            </a:pPr>
            <a:r>
              <a:rPr lang="en-US" sz="1800" dirty="0" smtClean="0"/>
              <a:t>	     Subject </a:t>
            </a:r>
            <a:r>
              <a:rPr lang="en-US" sz="1800" dirty="0"/>
              <a:t>heading: Great </a:t>
            </a:r>
            <a:r>
              <a:rPr lang="en-US" sz="1800" dirty="0" smtClean="0"/>
              <a:t>Britain--Maps</a:t>
            </a:r>
            <a:r>
              <a:rPr lang="en-US" sz="1800" dirty="0"/>
              <a:t>. 	Subject headings: Great </a:t>
            </a:r>
            <a:r>
              <a:rPr lang="en-US" sz="1800" dirty="0" smtClean="0"/>
              <a:t>Britain--Maps</a:t>
            </a:r>
            <a:r>
              <a:rPr lang="en-US" sz="1800" dirty="0"/>
              <a:t>.</a:t>
            </a:r>
          </a:p>
          <a:p>
            <a:pPr marL="0" indent="0">
              <a:buNone/>
            </a:pPr>
            <a:r>
              <a:rPr lang="en-US" sz="1800" dirty="0" smtClean="0"/>
              <a:t>	     Genre/form </a:t>
            </a:r>
            <a:r>
              <a:rPr lang="en-US" sz="1800" dirty="0"/>
              <a:t>heading: </a:t>
            </a:r>
            <a:r>
              <a:rPr lang="en-US" sz="1800" b="1" dirty="0"/>
              <a:t>Tourist maps</a:t>
            </a:r>
            <a:r>
              <a:rPr lang="en-US" sz="1800" b="1" dirty="0" smtClean="0"/>
              <a:t>.			               </a:t>
            </a:r>
            <a:r>
              <a:rPr lang="en-US" sz="1800" dirty="0" smtClean="0"/>
              <a:t>Roads--Great Britain--Maps.</a:t>
            </a:r>
          </a:p>
          <a:p>
            <a:pPr marL="0" indent="0">
              <a:buNone/>
            </a:pPr>
            <a:r>
              <a:rPr lang="en-US" sz="1800" dirty="0"/>
              <a:t>	</a:t>
            </a:r>
            <a:r>
              <a:rPr lang="en-US" sz="1800" dirty="0" smtClean="0"/>
              <a:t>					Genre/form </a:t>
            </a:r>
            <a:r>
              <a:rPr lang="en-US" sz="1800" dirty="0"/>
              <a:t>headings: </a:t>
            </a:r>
            <a:r>
              <a:rPr lang="en-US" sz="1800" b="1" dirty="0"/>
              <a:t>Tourist maps</a:t>
            </a:r>
            <a:r>
              <a:rPr lang="en-US" sz="1800" dirty="0"/>
              <a:t>; </a:t>
            </a:r>
            <a:r>
              <a:rPr lang="en-US" sz="1800" b="1" dirty="0"/>
              <a:t>Road maps</a:t>
            </a:r>
          </a:p>
          <a:p>
            <a:pPr marL="914400" lvl="2"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95</a:t>
            </a:fld>
            <a:endParaRPr lang="en-US" dirty="0"/>
          </a:p>
        </p:txBody>
      </p:sp>
    </p:spTree>
    <p:extLst>
      <p:ext uri="{BB962C8B-B14F-4D97-AF65-F5344CB8AC3E}">
        <p14:creationId xmlns:p14="http://schemas.microsoft.com/office/powerpoint/2010/main" val="892240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a:t>
            </a:r>
            <a:r>
              <a:rPr lang="en-US" dirty="0" err="1" smtClean="0"/>
              <a:t>Replogle</a:t>
            </a:r>
            <a:r>
              <a:rPr lang="en-US" dirty="0" smtClean="0"/>
              <a:t> Globes, $e cartographer.</a:t>
            </a:r>
            <a:endParaRPr lang="en-US" dirty="0"/>
          </a:p>
          <a:p>
            <a:pPr marL="0" indent="0">
              <a:buNone/>
            </a:pPr>
            <a:r>
              <a:rPr lang="en-US" dirty="0" smtClean="0"/>
              <a:t>245 10  </a:t>
            </a:r>
            <a:r>
              <a:rPr lang="en-US" dirty="0" err="1" smtClean="0"/>
              <a:t>Replogle</a:t>
            </a:r>
            <a:r>
              <a:rPr lang="en-US" dirty="0" smtClean="0"/>
              <a:t> </a:t>
            </a:r>
            <a:r>
              <a:rPr lang="en-US" dirty="0"/>
              <a:t>world nation series 12 inch diameter globe / </a:t>
            </a:r>
            <a:r>
              <a:rPr lang="en-US" dirty="0" smtClean="0"/>
              <a:t>$c LeRoy</a:t>
            </a:r>
          </a:p>
          <a:p>
            <a:pPr marL="0" indent="0">
              <a:buNone/>
            </a:pPr>
            <a:r>
              <a:rPr lang="en-US" dirty="0"/>
              <a:t>	</a:t>
            </a:r>
            <a:r>
              <a:rPr lang="en-US" dirty="0" smtClean="0"/>
              <a:t>  M</a:t>
            </a:r>
            <a:r>
              <a:rPr lang="en-US" dirty="0"/>
              <a:t>. </a:t>
            </a:r>
            <a:r>
              <a:rPr lang="en-US" dirty="0" err="1"/>
              <a:t>Tolman</a:t>
            </a:r>
            <a:r>
              <a:rPr lang="en-US" dirty="0"/>
              <a:t>, chief cartographer ; Terrence E. Donovan, cartographer.</a:t>
            </a:r>
          </a:p>
          <a:p>
            <a:pPr marL="0" indent="0">
              <a:buNone/>
            </a:pPr>
            <a:r>
              <a:rPr lang="en-US" dirty="0"/>
              <a:t>255 </a:t>
            </a:r>
            <a:r>
              <a:rPr lang="en-US" dirty="0" smtClean="0"/>
              <a:t>__  Scale </a:t>
            </a:r>
            <a:r>
              <a:rPr lang="en-US" dirty="0"/>
              <a:t>1:41,849,600. 660 miles per in. </a:t>
            </a:r>
            <a:r>
              <a:rPr lang="en-US" dirty="0" smtClean="0"/>
              <a:t>$c </a:t>
            </a:r>
            <a:r>
              <a:rPr lang="en-US" dirty="0"/>
              <a:t>(W 180°--E 180°/N 90°--</a:t>
            </a:r>
            <a:r>
              <a:rPr lang="en-US" dirty="0" smtClean="0"/>
              <a:t>S</a:t>
            </a:r>
          </a:p>
          <a:p>
            <a:pPr marL="0" indent="0">
              <a:buNone/>
            </a:pPr>
            <a:r>
              <a:rPr lang="en-US" dirty="0"/>
              <a:t>	</a:t>
            </a:r>
            <a:r>
              <a:rPr lang="en-US" dirty="0" smtClean="0"/>
              <a:t>  90</a:t>
            </a:r>
            <a:r>
              <a:rPr lang="en-US" dirty="0"/>
              <a:t>°).</a:t>
            </a:r>
          </a:p>
          <a:p>
            <a:pPr marL="514350" indent="-514350">
              <a:buAutoNum type="arabicPlain" startAt="300"/>
            </a:pPr>
            <a:r>
              <a:rPr lang="en-US" dirty="0" smtClean="0"/>
              <a:t> __  1 </a:t>
            </a:r>
            <a:r>
              <a:rPr lang="en-US" dirty="0"/>
              <a:t>globe : </a:t>
            </a:r>
            <a:r>
              <a:rPr lang="en-US" dirty="0" smtClean="0"/>
              <a:t>$b </a:t>
            </a:r>
            <a:r>
              <a:rPr lang="en-US" dirty="0"/>
              <a:t>color, plastic coated paper gores over plastic core</a:t>
            </a:r>
            <a:r>
              <a:rPr lang="en-US" dirty="0" smtClean="0"/>
              <a:t>,</a:t>
            </a:r>
          </a:p>
          <a:p>
            <a:pPr marL="0" indent="0">
              <a:buNone/>
            </a:pPr>
            <a:r>
              <a:rPr lang="en-US" dirty="0"/>
              <a:t>	</a:t>
            </a:r>
            <a:r>
              <a:rPr lang="en-US" dirty="0" smtClean="0"/>
              <a:t>  mounted </a:t>
            </a:r>
            <a:r>
              <a:rPr lang="en-US" dirty="0"/>
              <a:t>on spindle crowned by a plastic </a:t>
            </a:r>
            <a:r>
              <a:rPr lang="en-US" dirty="0" err="1"/>
              <a:t>clockface</a:t>
            </a:r>
            <a:r>
              <a:rPr lang="en-US" dirty="0"/>
              <a:t>, in a </a:t>
            </a:r>
            <a:r>
              <a:rPr lang="en-US" dirty="0" smtClean="0"/>
              <a:t>metal</a:t>
            </a:r>
          </a:p>
          <a:p>
            <a:pPr marL="0" indent="0">
              <a:buNone/>
            </a:pPr>
            <a:r>
              <a:rPr lang="en-US" dirty="0"/>
              <a:t>	</a:t>
            </a:r>
            <a:r>
              <a:rPr lang="en-US" dirty="0" smtClean="0"/>
              <a:t>  meridian </a:t>
            </a:r>
            <a:r>
              <a:rPr lang="en-US" dirty="0"/>
              <a:t>half circle, on metal base ; </a:t>
            </a:r>
            <a:r>
              <a:rPr lang="en-US" dirty="0" smtClean="0"/>
              <a:t>$c </a:t>
            </a:r>
            <a:r>
              <a:rPr lang="en-US" dirty="0"/>
              <a:t>31 cm in </a:t>
            </a:r>
            <a:r>
              <a:rPr lang="en-US" dirty="0" smtClean="0"/>
              <a:t>diameter</a:t>
            </a:r>
          </a:p>
          <a:p>
            <a:pPr marL="0" indent="0">
              <a:buNone/>
            </a:pPr>
            <a:r>
              <a:rPr lang="en-US" dirty="0"/>
              <a:t>500 __ </a:t>
            </a:r>
            <a:r>
              <a:rPr lang="en-US" dirty="0" smtClean="0"/>
              <a:t> Raised </a:t>
            </a:r>
            <a:r>
              <a:rPr lang="en-US" dirty="0"/>
              <a:t>relief globe.</a:t>
            </a:r>
            <a:endParaRPr lang="en-US" dirty="0" smtClean="0"/>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Relief </a:t>
            </a:r>
            <a:r>
              <a:rPr lang="en-US" dirty="0">
                <a:solidFill>
                  <a:srgbClr val="FF0000"/>
                </a:solidFill>
              </a:rPr>
              <a:t>models.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96</a:t>
            </a:fld>
            <a:endParaRPr lang="en-US"/>
          </a:p>
        </p:txBody>
      </p:sp>
      <p:pic>
        <p:nvPicPr>
          <p:cNvPr id="7" name="Picture 6"/>
          <p:cNvPicPr>
            <a:picLocks noChangeAspect="1"/>
          </p:cNvPicPr>
          <p:nvPr/>
        </p:nvPicPr>
        <p:blipFill>
          <a:blip r:embed="rId3"/>
          <a:stretch>
            <a:fillRect/>
          </a:stretch>
        </p:blipFill>
        <p:spPr>
          <a:xfrm>
            <a:off x="9593296" y="4095940"/>
            <a:ext cx="2288858" cy="2762060"/>
          </a:xfrm>
          <a:prstGeom prst="rect">
            <a:avLst/>
          </a:prstGeom>
        </p:spPr>
      </p:pic>
    </p:spTree>
    <p:extLst>
      <p:ext uri="{BB962C8B-B14F-4D97-AF65-F5344CB8AC3E}">
        <p14:creationId xmlns:p14="http://schemas.microsoft.com/office/powerpoint/2010/main" val="39026268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Real </a:t>
            </a:r>
            <a:r>
              <a:rPr lang="en-US" dirty="0"/>
              <a:t>World Globes, </a:t>
            </a:r>
            <a:r>
              <a:rPr lang="en-US" dirty="0" smtClean="0"/>
              <a:t>$e </a:t>
            </a:r>
            <a:r>
              <a:rPr lang="en-US" dirty="0"/>
              <a:t>cartographer.</a:t>
            </a:r>
          </a:p>
          <a:p>
            <a:pPr marL="0" indent="0">
              <a:buNone/>
            </a:pPr>
            <a:r>
              <a:rPr lang="en-US" dirty="0" smtClean="0"/>
              <a:t>245 10  Geological </a:t>
            </a:r>
            <a:r>
              <a:rPr lang="en-US" dirty="0"/>
              <a:t>globe of the world = </a:t>
            </a:r>
            <a:r>
              <a:rPr lang="en-US" dirty="0" smtClean="0"/>
              <a:t>$b </a:t>
            </a:r>
            <a:r>
              <a:rPr lang="en-US" dirty="0"/>
              <a:t>Globe </a:t>
            </a:r>
            <a:r>
              <a:rPr lang="en-US" dirty="0" err="1"/>
              <a:t>géologique</a:t>
            </a:r>
            <a:r>
              <a:rPr lang="en-US" dirty="0"/>
              <a:t> du monde / </a:t>
            </a:r>
            <a:r>
              <a:rPr lang="en-US" dirty="0" smtClean="0"/>
              <a:t>$c Real</a:t>
            </a:r>
          </a:p>
          <a:p>
            <a:pPr marL="0" indent="0">
              <a:buNone/>
            </a:pPr>
            <a:r>
              <a:rPr lang="en-US" dirty="0"/>
              <a:t>	</a:t>
            </a:r>
            <a:r>
              <a:rPr lang="en-US" dirty="0" smtClean="0"/>
              <a:t>  World </a:t>
            </a:r>
            <a:r>
              <a:rPr lang="en-US" dirty="0"/>
              <a:t>Globes.</a:t>
            </a:r>
          </a:p>
          <a:p>
            <a:pPr marL="0" indent="0">
              <a:buNone/>
            </a:pPr>
            <a:r>
              <a:rPr lang="en-US" dirty="0" smtClean="0"/>
              <a:t>246 31  Globe </a:t>
            </a:r>
            <a:r>
              <a:rPr lang="en-US" dirty="0" err="1"/>
              <a:t>géologique</a:t>
            </a:r>
            <a:r>
              <a:rPr lang="en-US" dirty="0"/>
              <a:t> du monde</a:t>
            </a:r>
          </a:p>
          <a:p>
            <a:pPr marL="0" indent="0">
              <a:buNone/>
            </a:pPr>
            <a:r>
              <a:rPr lang="en-US" dirty="0"/>
              <a:t>255 </a:t>
            </a:r>
            <a:r>
              <a:rPr lang="en-US" dirty="0" smtClean="0"/>
              <a:t>__  Scale </a:t>
            </a:r>
            <a:r>
              <a:rPr lang="en-US" dirty="0"/>
              <a:t>1:27,900,000. 1 cm to 279 km.</a:t>
            </a:r>
          </a:p>
          <a:p>
            <a:pPr marL="0" indent="0">
              <a:buNone/>
            </a:pPr>
            <a:r>
              <a:rPr lang="en-US" dirty="0" smtClean="0"/>
              <a:t>300 __  1 </a:t>
            </a:r>
            <a:r>
              <a:rPr lang="en-US" dirty="0"/>
              <a:t>globe : </a:t>
            </a:r>
            <a:r>
              <a:rPr lang="en-US" dirty="0" smtClean="0"/>
              <a:t>$b </a:t>
            </a:r>
            <a:r>
              <a:rPr lang="en-US" dirty="0"/>
              <a:t>color plastic-coated paper over foam core, mounted </a:t>
            </a:r>
            <a:r>
              <a:rPr lang="en-US" dirty="0" smtClean="0"/>
              <a:t>on</a:t>
            </a:r>
          </a:p>
          <a:p>
            <a:pPr marL="0" indent="0">
              <a:buNone/>
            </a:pPr>
            <a:r>
              <a:rPr lang="en-US" dirty="0"/>
              <a:t>	</a:t>
            </a:r>
            <a:r>
              <a:rPr lang="en-US" dirty="0" smtClean="0"/>
              <a:t>  </a:t>
            </a:r>
            <a:r>
              <a:rPr lang="en-US" dirty="0"/>
              <a:t>separate ring stand ; </a:t>
            </a:r>
            <a:r>
              <a:rPr lang="en-US" dirty="0" smtClean="0"/>
              <a:t>$c </a:t>
            </a:r>
            <a:r>
              <a:rPr lang="en-US" dirty="0"/>
              <a:t>46 cm in diameter + </a:t>
            </a:r>
            <a:r>
              <a:rPr lang="en-US" dirty="0" smtClean="0"/>
              <a:t>$e </a:t>
            </a:r>
            <a:r>
              <a:rPr lang="en-US" dirty="0"/>
              <a:t>legend sheet (31 x 61 cm) </a:t>
            </a:r>
            <a:endParaRPr lang="en-US" dirty="0" smtClean="0"/>
          </a:p>
          <a:p>
            <a:pPr marL="0" indent="0">
              <a:buNone/>
            </a:pPr>
            <a:r>
              <a:rPr lang="en-US" dirty="0"/>
              <a:t>	</a:t>
            </a:r>
            <a:r>
              <a:rPr lang="en-US" dirty="0" smtClean="0"/>
              <a:t>  and </a:t>
            </a:r>
            <a:r>
              <a:rPr lang="en-US" dirty="0"/>
              <a:t>measuring tape </a:t>
            </a:r>
            <a:endParaRPr lang="en-US" dirty="0" smtClean="0"/>
          </a:p>
          <a:p>
            <a:pPr marL="0" indent="0">
              <a:buNone/>
            </a:pPr>
            <a:r>
              <a:rPr lang="en-US" dirty="0" smtClean="0"/>
              <a:t>650 _0  Geology $v </a:t>
            </a:r>
            <a:r>
              <a:rPr lang="en-US" dirty="0"/>
              <a:t>Maps.</a:t>
            </a:r>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Geological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97</a:t>
            </a:fld>
            <a:endParaRPr lang="en-US"/>
          </a:p>
        </p:txBody>
      </p:sp>
      <p:pic>
        <p:nvPicPr>
          <p:cNvPr id="5" name="Picture 4"/>
          <p:cNvPicPr>
            <a:picLocks noChangeAspect="1"/>
          </p:cNvPicPr>
          <p:nvPr/>
        </p:nvPicPr>
        <p:blipFill>
          <a:blip r:embed="rId3"/>
          <a:stretch>
            <a:fillRect/>
          </a:stretch>
        </p:blipFill>
        <p:spPr>
          <a:xfrm>
            <a:off x="7531930" y="4096461"/>
            <a:ext cx="2358390" cy="2354580"/>
          </a:xfrm>
          <a:prstGeom prst="rect">
            <a:avLst/>
          </a:prstGeom>
        </p:spPr>
      </p:pic>
    </p:spTree>
    <p:extLst>
      <p:ext uri="{BB962C8B-B14F-4D97-AF65-F5344CB8AC3E}">
        <p14:creationId xmlns:p14="http://schemas.microsoft.com/office/powerpoint/2010/main" val="29314398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a:t>
            </a:r>
            <a:r>
              <a:rPr lang="en-US" dirty="0" err="1" smtClean="0"/>
              <a:t>GeoLand</a:t>
            </a:r>
            <a:r>
              <a:rPr lang="en-US" dirty="0" smtClean="0"/>
              <a:t> </a:t>
            </a:r>
            <a:r>
              <a:rPr lang="en-US" dirty="0"/>
              <a:t>Ltd., </a:t>
            </a:r>
            <a:r>
              <a:rPr lang="en-US" dirty="0" smtClean="0"/>
              <a:t>$e </a:t>
            </a:r>
            <a:r>
              <a:rPr lang="en-US" dirty="0"/>
              <a:t>cartographer.</a:t>
            </a:r>
          </a:p>
          <a:p>
            <a:pPr marL="0" indent="0">
              <a:buNone/>
            </a:pPr>
            <a:r>
              <a:rPr lang="en-US" dirty="0" smtClean="0"/>
              <a:t>245 10  Georgia-</a:t>
            </a:r>
            <a:r>
              <a:rPr lang="en-US" dirty="0"/>
              <a:t>-topographical map 1:50 000 / </a:t>
            </a:r>
            <a:r>
              <a:rPr lang="en-US" dirty="0" smtClean="0"/>
              <a:t>$c </a:t>
            </a:r>
            <a:r>
              <a:rPr lang="en-US" dirty="0" err="1"/>
              <a:t>GeoLand</a:t>
            </a:r>
            <a:r>
              <a:rPr lang="en-US" dirty="0"/>
              <a:t>.</a:t>
            </a:r>
          </a:p>
          <a:p>
            <a:pPr marL="0" indent="0">
              <a:buNone/>
            </a:pPr>
            <a:r>
              <a:rPr lang="en-US" dirty="0" smtClean="0"/>
              <a:t>255 __  Scale </a:t>
            </a:r>
            <a:r>
              <a:rPr lang="en-US" dirty="0"/>
              <a:t>1:50,000 </a:t>
            </a:r>
            <a:r>
              <a:rPr lang="en-US" dirty="0" smtClean="0"/>
              <a:t>$c </a:t>
            </a:r>
            <a:r>
              <a:rPr lang="en-US" dirty="0"/>
              <a:t>(E 39°52ʹ--E 46°45ʹ/N 43°51ʹ--N 41°17ʹ</a:t>
            </a:r>
            <a:r>
              <a:rPr lang="en-US" dirty="0" smtClean="0"/>
              <a:t>).</a:t>
            </a:r>
          </a:p>
          <a:p>
            <a:pPr marL="0" indent="0">
              <a:buNone/>
            </a:pPr>
            <a:r>
              <a:rPr lang="en-US" dirty="0" smtClean="0"/>
              <a:t>300 __  100 </a:t>
            </a:r>
            <a:r>
              <a:rPr lang="en-US" dirty="0"/>
              <a:t>maps : </a:t>
            </a:r>
            <a:r>
              <a:rPr lang="en-US" dirty="0" smtClean="0"/>
              <a:t>$b </a:t>
            </a:r>
            <a:r>
              <a:rPr lang="en-US" dirty="0"/>
              <a:t>color ; </a:t>
            </a:r>
            <a:r>
              <a:rPr lang="en-US" dirty="0" smtClean="0"/>
              <a:t>$c </a:t>
            </a:r>
            <a:r>
              <a:rPr lang="en-US" dirty="0"/>
              <a:t>58 x 69 </a:t>
            </a:r>
            <a:r>
              <a:rPr lang="en-US" dirty="0" smtClean="0"/>
              <a:t>cm</a:t>
            </a:r>
          </a:p>
          <a:p>
            <a:pPr marL="0" indent="0">
              <a:buNone/>
            </a:pPr>
            <a:r>
              <a:rPr lang="en-US" dirty="0"/>
              <a:t>500 </a:t>
            </a:r>
            <a:r>
              <a:rPr lang="en-US" dirty="0" smtClean="0"/>
              <a:t>__  General-content </a:t>
            </a:r>
            <a:r>
              <a:rPr lang="en-US" dirty="0"/>
              <a:t>topographic quadrangle maps of the Republic </a:t>
            </a:r>
            <a:r>
              <a:rPr lang="en-US" dirty="0" smtClean="0"/>
              <a:t>of</a:t>
            </a:r>
          </a:p>
          <a:p>
            <a:pPr marL="0" indent="0">
              <a:buNone/>
            </a:pPr>
            <a:r>
              <a:rPr lang="en-US" dirty="0"/>
              <a:t>	</a:t>
            </a:r>
            <a:r>
              <a:rPr lang="en-US" dirty="0" smtClean="0"/>
              <a:t>  Georgia </a:t>
            </a:r>
            <a:r>
              <a:rPr lang="en-US" dirty="0"/>
              <a:t>also showing points-of-interest and foreign occupation zones.</a:t>
            </a:r>
          </a:p>
          <a:p>
            <a:pPr marL="514350" indent="-514350">
              <a:buAutoNum type="arabicPlain" startAt="500"/>
            </a:pPr>
            <a:r>
              <a:rPr lang="en-US" dirty="0" smtClean="0"/>
              <a:t> __  Relief </a:t>
            </a:r>
            <a:r>
              <a:rPr lang="en-US" dirty="0"/>
              <a:t>shown by contours and spot heights; relief shown by contours</a:t>
            </a:r>
            <a:r>
              <a:rPr lang="en-US" dirty="0" smtClean="0"/>
              <a:t>,</a:t>
            </a:r>
          </a:p>
          <a:p>
            <a:pPr marL="0" indent="0">
              <a:buNone/>
            </a:pPr>
            <a:r>
              <a:rPr lang="en-US" dirty="0"/>
              <a:t>	</a:t>
            </a:r>
            <a:r>
              <a:rPr lang="en-US" dirty="0" smtClean="0"/>
              <a:t>  shading</a:t>
            </a:r>
            <a:r>
              <a:rPr lang="en-US" dirty="0"/>
              <a:t>, spot heights, and rock drawings on some sheets</a:t>
            </a:r>
            <a:r>
              <a:rPr lang="en-US" dirty="0" smtClean="0"/>
              <a:t>.</a:t>
            </a:r>
          </a:p>
          <a:p>
            <a:pPr marL="0" indent="0">
              <a:buNone/>
            </a:pPr>
            <a:r>
              <a:rPr lang="en-US" dirty="0"/>
              <a:t>651 </a:t>
            </a:r>
            <a:r>
              <a:rPr lang="en-US" dirty="0" smtClean="0"/>
              <a:t>_0  Georgia </a:t>
            </a:r>
            <a:r>
              <a:rPr lang="en-US" dirty="0"/>
              <a:t>(Republic) </a:t>
            </a:r>
            <a:r>
              <a:rPr lang="en-US" dirty="0" smtClean="0"/>
              <a:t>$v </a:t>
            </a:r>
            <a:r>
              <a:rPr lang="en-US" dirty="0"/>
              <a:t>Maps.</a:t>
            </a:r>
          </a:p>
          <a:p>
            <a:pPr marL="0" indent="0">
              <a:buNone/>
            </a:pPr>
            <a:r>
              <a:rPr lang="en-US" dirty="0"/>
              <a:t>650 </a:t>
            </a:r>
            <a:r>
              <a:rPr lang="en-US" dirty="0" smtClean="0"/>
              <a:t>_0  Military </a:t>
            </a:r>
            <a:r>
              <a:rPr lang="en-US" dirty="0"/>
              <a:t>occupation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Topographic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Quadrangle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98</a:t>
            </a:fld>
            <a:endParaRPr lang="en-US"/>
          </a:p>
        </p:txBody>
      </p:sp>
      <p:pic>
        <p:nvPicPr>
          <p:cNvPr id="6" name="Picture 5"/>
          <p:cNvPicPr>
            <a:picLocks noChangeAspect="1"/>
          </p:cNvPicPr>
          <p:nvPr/>
        </p:nvPicPr>
        <p:blipFill>
          <a:blip r:embed="rId3"/>
          <a:stretch>
            <a:fillRect/>
          </a:stretch>
        </p:blipFill>
        <p:spPr>
          <a:xfrm>
            <a:off x="7022384" y="4681537"/>
            <a:ext cx="2447925" cy="1857375"/>
          </a:xfrm>
          <a:prstGeom prst="rect">
            <a:avLst/>
          </a:prstGeom>
        </p:spPr>
      </p:pic>
    </p:spTree>
    <p:extLst>
      <p:ext uri="{BB962C8B-B14F-4D97-AF65-F5344CB8AC3E}">
        <p14:creationId xmlns:p14="http://schemas.microsoft.com/office/powerpoint/2010/main" val="7007468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_1 </a:t>
            </a:r>
            <a:r>
              <a:rPr lang="en-US" dirty="0" smtClean="0"/>
              <a:t> Karachi</a:t>
            </a:r>
            <a:r>
              <a:rPr lang="en-US" dirty="0"/>
              <a:t>,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atlases.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atlases.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99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Tree>
    <p:extLst>
      <p:ext uri="{BB962C8B-B14F-4D97-AF65-F5344CB8AC3E}">
        <p14:creationId xmlns:p14="http://schemas.microsoft.com/office/powerpoint/2010/main" val="2776790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5557</TotalTime>
  <Words>19176</Words>
  <Application>Microsoft Office PowerPoint</Application>
  <PresentationFormat>Widescreen</PresentationFormat>
  <Paragraphs>2457</Paragraphs>
  <Slides>169</Slides>
  <Notes>169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169</vt:i4>
      </vt:variant>
    </vt:vector>
  </HeadingPairs>
  <TitlesOfParts>
    <vt:vector size="176" baseType="lpstr">
      <vt:lpstr>맑은 고딕</vt:lpstr>
      <vt:lpstr>ＭＳ Ｐゴシック</vt:lpstr>
      <vt:lpstr>Arial</vt:lpstr>
      <vt:lpstr>Calibri</vt:lpstr>
      <vt:lpstr>Calibri Light</vt:lpstr>
      <vt:lpstr>Castellar</vt:lpstr>
      <vt:lpstr>Office Theme</vt:lpstr>
      <vt:lpstr>Applying Library of Congress Faceted Vocabularies</vt:lpstr>
      <vt:lpstr>Outline</vt:lpstr>
      <vt:lpstr>Background</vt:lpstr>
      <vt:lpstr>Background</vt:lpstr>
      <vt:lpstr>LCGFT </vt:lpstr>
      <vt:lpstr>LC Genre/Form Terms</vt:lpstr>
      <vt:lpstr>Where Can You Find LCGFT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 Genre/Form Terms</vt:lpstr>
      <vt:lpstr>LC Genre/Form Terms</vt:lpstr>
      <vt:lpstr>LC Genre/Form Terms</vt:lpstr>
      <vt:lpstr>LC Genre/Form Terms</vt:lpstr>
      <vt:lpstr>LC Genre/Form Terms</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“General” Terms</vt:lpstr>
      <vt:lpstr>“General” Terms</vt:lpstr>
      <vt:lpstr>“General” Terms</vt:lpstr>
      <vt:lpstr>General Term Examples</vt:lpstr>
      <vt:lpstr>General Term Examples</vt:lpstr>
      <vt:lpstr>General Term Examples</vt:lpstr>
      <vt:lpstr>General Term Examples</vt:lpstr>
      <vt:lpstr>General Term Examples</vt:lpstr>
      <vt:lpstr>General Term Examples</vt:lpstr>
      <vt:lpstr>General Term Examples</vt:lpstr>
      <vt:lpstr>General Term Examples</vt:lpstr>
      <vt:lpstr>General Term Examples</vt:lpstr>
      <vt:lpstr>General Term Examples - Serials</vt:lpstr>
      <vt:lpstr>General Term Examples - Serials</vt:lpstr>
      <vt:lpstr>General Term Examples - Serials</vt:lpstr>
      <vt:lpstr>LCGFT </vt:lpstr>
      <vt:lpstr>LCGFT Literature Terms</vt:lpstr>
      <vt:lpstr>LCGFT Literature Terms</vt:lpstr>
      <vt:lpstr>LCGFT Literature Terms</vt:lpstr>
      <vt:lpstr>LCGFT Literature Terms</vt:lpstr>
      <vt:lpstr>LCGFT Literature Terms</vt:lpstr>
      <vt:lpstr>Literature Examples - Fiction</vt:lpstr>
      <vt:lpstr>PowerPoint Presentation</vt:lpstr>
      <vt:lpstr>Literature Examples - Fiction</vt:lpstr>
      <vt:lpstr>Literature Examples - Fiction</vt:lpstr>
      <vt:lpstr>Literature Examples - Poetry</vt:lpstr>
      <vt:lpstr>Literature Examples - Poetry</vt:lpstr>
      <vt:lpstr>Literature Examples - Poetry</vt:lpstr>
      <vt:lpstr>Literature Examples - Poetry</vt:lpstr>
      <vt:lpstr>Literature Examples - Comics</vt:lpstr>
      <vt:lpstr>Literature Examples - Comics</vt:lpstr>
      <vt:lpstr>Literature Examples - Drama</vt:lpstr>
      <vt:lpstr>Literature Examples - Drama</vt:lpstr>
      <vt:lpstr>Literature Examples - Drama</vt:lpstr>
      <vt:lpstr>Literature Examples - Folk Literature</vt:lpstr>
      <vt:lpstr>Literature Examples - Folk Literature/Poetry</vt:lpstr>
      <vt:lpstr>Artistic and Visual Works Terms</vt:lpstr>
      <vt:lpstr>Art Examples</vt:lpstr>
      <vt:lpstr>Art Examples</vt:lpstr>
      <vt:lpstr>Art Examples</vt:lpstr>
      <vt:lpstr>Moving Image Terms</vt:lpstr>
      <vt:lpstr>Moving Image Terms</vt:lpstr>
      <vt:lpstr>Moving Image Terms</vt:lpstr>
      <vt:lpstr>Moving Image Terms</vt:lpstr>
      <vt:lpstr>Moving Image Examples</vt:lpstr>
      <vt:lpstr>Moving Image Examples</vt:lpstr>
      <vt:lpstr>Music Terms</vt:lpstr>
      <vt:lpstr>Music Terms</vt:lpstr>
      <vt:lpstr>Music Terms</vt:lpstr>
      <vt:lpstr>Music Examples</vt:lpstr>
      <vt:lpstr>Music Examples</vt:lpstr>
      <vt:lpstr>Music Examples</vt:lpstr>
      <vt:lpstr>Music Examples</vt:lpstr>
      <vt:lpstr>Music Examples</vt:lpstr>
      <vt:lpstr>Music Examples</vt:lpstr>
      <vt:lpstr>Cartographic Materials</vt:lpstr>
      <vt:lpstr>Cartographic Materials</vt:lpstr>
      <vt:lpstr>Cartographic Examples</vt:lpstr>
      <vt:lpstr>Cartographic Examples</vt:lpstr>
      <vt:lpstr>Cartographic Examples</vt:lpstr>
      <vt:lpstr>Cartographic Examples</vt:lpstr>
      <vt:lpstr>PowerPoint Presentation</vt:lpstr>
      <vt:lpstr>LCDGT </vt:lpstr>
      <vt:lpstr>Audience and Creator/Contributor Characteristics</vt:lpstr>
      <vt:lpstr>Audience and Creator/Contributor Characteristics</vt:lpstr>
      <vt:lpstr>MARC 385 – Audience Characteristics</vt:lpstr>
      <vt:lpstr>MARC 386 – Creator/Contributor Characteristics</vt:lpstr>
      <vt:lpstr>MARC 385/386 $m and $n</vt:lpstr>
      <vt:lpstr>PowerPoint Presentation</vt:lpstr>
      <vt:lpstr>385/386 Fields</vt:lpstr>
      <vt:lpstr>385/386 Fields</vt:lpstr>
      <vt:lpstr>385/386 Fields</vt:lpstr>
      <vt:lpstr>386 Field</vt:lpstr>
      <vt:lpstr>386 Field</vt:lpstr>
      <vt:lpstr>386 Field</vt:lpstr>
      <vt:lpstr>386 Field</vt:lpstr>
      <vt:lpstr>386 Field</vt:lpstr>
      <vt:lpstr>Which Vocabularies to Use?</vt:lpstr>
      <vt:lpstr>Where Can You Find LCDGT Terms?</vt:lpstr>
      <vt:lpstr>LCDGT Authority Record</vt:lpstr>
      <vt:lpstr>Why Use LCDGT?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Assigning LCDGT</vt:lpstr>
      <vt:lpstr>Assigning LCDGT - Key Points</vt:lpstr>
      <vt:lpstr>Assigning LCDGT - Key Points</vt:lpstr>
      <vt:lpstr>Assigning LCDGT - Key Points</vt:lpstr>
      <vt:lpstr>PowerPoint Presentation</vt:lpstr>
      <vt:lpstr>Assigning LCDGT - Key Points</vt:lpstr>
      <vt:lpstr>Assigning LCDGT - Key Points</vt:lpstr>
      <vt:lpstr>Assigning LCDGT - Key Points</vt:lpstr>
      <vt:lpstr>Assigning LCDGT - Key Points</vt:lpstr>
      <vt:lpstr>Assigning LCDGT - Key Points</vt:lpstr>
      <vt:lpstr>Assigning LCDGT - Key Points</vt:lpstr>
      <vt:lpstr>Examples - Audience</vt:lpstr>
      <vt:lpstr>Examples - Audience</vt:lpstr>
      <vt:lpstr>Examples - Audience</vt:lpstr>
      <vt:lpstr>Examples - Audience</vt:lpstr>
      <vt:lpstr>Examples - Audience</vt:lpstr>
      <vt:lpstr>Examples - Audience</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Audience and Creator</vt:lpstr>
      <vt:lpstr>Examples – Audience and Creator</vt:lpstr>
      <vt:lpstr>Examples – Audience and Creator</vt:lpstr>
      <vt:lpstr>Facets and Your Discovery System</vt:lpstr>
      <vt:lpstr>PowerPoint Presentation</vt:lpstr>
      <vt:lpstr>PowerPoint Presentation</vt:lpstr>
      <vt:lpstr>PowerPoint Presentation</vt:lpstr>
      <vt:lpstr>PowerPoint Presentation</vt:lpstr>
      <vt:lpstr>PowerPoint Presentation</vt:lpstr>
      <vt:lpstr>PowerPoint Presentation</vt:lpstr>
      <vt:lpstr>Finally - What About All Our Old Records?</vt:lpstr>
      <vt:lpstr>A Brave New (Faceted) World</vt:lpstr>
      <vt:lpstr>Thank you!</vt:lpstr>
    </vt:vector>
  </TitlesOfParts>
  <Company>University of Washington Libraries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LCGFT and LCDGT</dc:title>
  <dc:creator>Adam L. Schiff</dc:creator>
  <cp:lastModifiedBy>Adam L. Schiff</cp:lastModifiedBy>
  <cp:revision>681</cp:revision>
  <cp:lastPrinted>2017-10-08T23:40:33Z</cp:lastPrinted>
  <dcterms:created xsi:type="dcterms:W3CDTF">2016-02-21T02:50:11Z</dcterms:created>
  <dcterms:modified xsi:type="dcterms:W3CDTF">2018-07-06T01:53:21Z</dcterms:modified>
</cp:coreProperties>
</file>